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p:sldMasterIdLst>
    <p:sldMasterId id="2147483648" r:id="rId1"/>
  </p:sldMasterIdLst>
  <p:notesMasterIdLst>
    <p:notesMasterId r:id="rId48"/>
  </p:notesMasterIdLst>
  <p:handoutMasterIdLst>
    <p:handoutMasterId r:id="rId49"/>
  </p:handoutMasterIdLst>
  <p:sldIdLst>
    <p:sldId id="257" r:id="rId2"/>
    <p:sldId id="304" r:id="rId3"/>
    <p:sldId id="305" r:id="rId4"/>
    <p:sldId id="273" r:id="rId5"/>
    <p:sldId id="275" r:id="rId6"/>
    <p:sldId id="276" r:id="rId7"/>
    <p:sldId id="277" r:id="rId8"/>
    <p:sldId id="337" r:id="rId9"/>
    <p:sldId id="338" r:id="rId10"/>
    <p:sldId id="280" r:id="rId11"/>
    <p:sldId id="281" r:id="rId12"/>
    <p:sldId id="282" r:id="rId13"/>
    <p:sldId id="283" r:id="rId14"/>
    <p:sldId id="284" r:id="rId15"/>
    <p:sldId id="285" r:id="rId16"/>
    <p:sldId id="286" r:id="rId17"/>
    <p:sldId id="287" r:id="rId18"/>
    <p:sldId id="288" r:id="rId19"/>
    <p:sldId id="258" r:id="rId20"/>
    <p:sldId id="290" r:id="rId21"/>
    <p:sldId id="292" r:id="rId22"/>
    <p:sldId id="334" r:id="rId23"/>
    <p:sldId id="279" r:id="rId24"/>
    <p:sldId id="294" r:id="rId25"/>
    <p:sldId id="296" r:id="rId26"/>
    <p:sldId id="298" r:id="rId27"/>
    <p:sldId id="318" r:id="rId28"/>
    <p:sldId id="319" r:id="rId29"/>
    <p:sldId id="320" r:id="rId30"/>
    <p:sldId id="322" r:id="rId31"/>
    <p:sldId id="301" r:id="rId32"/>
    <p:sldId id="308" r:id="rId33"/>
    <p:sldId id="309" r:id="rId34"/>
    <p:sldId id="311" r:id="rId35"/>
    <p:sldId id="312" r:id="rId36"/>
    <p:sldId id="314" r:id="rId37"/>
    <p:sldId id="317" r:id="rId38"/>
    <p:sldId id="307" r:id="rId39"/>
    <p:sldId id="321" r:id="rId40"/>
    <p:sldId id="323" r:id="rId41"/>
    <p:sldId id="324" r:id="rId42"/>
    <p:sldId id="326" r:id="rId43"/>
    <p:sldId id="329" r:id="rId44"/>
    <p:sldId id="330" r:id="rId45"/>
    <p:sldId id="336" r:id="rId46"/>
    <p:sldId id="332" r:id="rId47"/>
  </p:sldIdLst>
  <p:sldSz cx="9144000" cy="6858000" type="screen4x3"/>
  <p:notesSz cx="6858000" cy="9144000"/>
  <p:defaultTextStyle>
    <a:lvl1pPr marL="0" algn="l" rtl="0" latinLnBrk="0">
      <a:defRPr lang="tr-TR" sz="1800" kern="1200">
        <a:solidFill>
          <a:schemeClr val="tx1"/>
        </a:solidFill>
        <a:latin typeface="+mn-lt"/>
        <a:ea typeface="+mn-ea"/>
        <a:cs typeface="+mn-cs"/>
      </a:defRPr>
    </a:lvl1pPr>
    <a:lvl2pPr marL="457200" algn="l" rtl="0" latinLnBrk="0">
      <a:defRPr lang="tr-TR" sz="1800" kern="1200">
        <a:solidFill>
          <a:schemeClr val="tx1"/>
        </a:solidFill>
        <a:latin typeface="+mn-lt"/>
        <a:ea typeface="+mn-ea"/>
        <a:cs typeface="+mn-cs"/>
      </a:defRPr>
    </a:lvl2pPr>
    <a:lvl3pPr marL="914400" algn="l" rtl="0" latinLnBrk="0">
      <a:defRPr lang="tr-TR" sz="1800" kern="1200">
        <a:solidFill>
          <a:schemeClr val="tx1"/>
        </a:solidFill>
        <a:latin typeface="+mn-lt"/>
        <a:ea typeface="+mn-ea"/>
        <a:cs typeface="+mn-cs"/>
      </a:defRPr>
    </a:lvl3pPr>
    <a:lvl4pPr marL="1371600" algn="l" rtl="0" latinLnBrk="0">
      <a:defRPr lang="tr-TR" sz="1800" kern="1200">
        <a:solidFill>
          <a:schemeClr val="tx1"/>
        </a:solidFill>
        <a:latin typeface="+mn-lt"/>
        <a:ea typeface="+mn-ea"/>
        <a:cs typeface="+mn-cs"/>
      </a:defRPr>
    </a:lvl4pPr>
    <a:lvl5pPr marL="1828800" algn="l" rtl="0" latinLnBrk="0">
      <a:defRPr lang="tr-TR" sz="1800" kern="1200">
        <a:solidFill>
          <a:schemeClr val="tx1"/>
        </a:solidFill>
        <a:latin typeface="+mn-lt"/>
        <a:ea typeface="+mn-ea"/>
        <a:cs typeface="+mn-cs"/>
      </a:defRPr>
    </a:lvl5pPr>
    <a:lvl6pPr marL="2286000" algn="l" rtl="0" latinLnBrk="0">
      <a:defRPr lang="tr-TR" sz="1800" kern="1200">
        <a:solidFill>
          <a:schemeClr val="tx1"/>
        </a:solidFill>
        <a:latin typeface="+mn-lt"/>
        <a:ea typeface="+mn-ea"/>
        <a:cs typeface="+mn-cs"/>
      </a:defRPr>
    </a:lvl6pPr>
    <a:lvl7pPr marL="2743200" algn="l" rtl="0" latinLnBrk="0">
      <a:defRPr lang="tr-TR" sz="1800" kern="1200">
        <a:solidFill>
          <a:schemeClr val="tx1"/>
        </a:solidFill>
        <a:latin typeface="+mn-lt"/>
        <a:ea typeface="+mn-ea"/>
        <a:cs typeface="+mn-cs"/>
      </a:defRPr>
    </a:lvl7pPr>
    <a:lvl8pPr marL="3200400" algn="l" rtl="0" latinLnBrk="0">
      <a:defRPr lang="tr-TR" sz="1800" kern="1200">
        <a:solidFill>
          <a:schemeClr val="tx1"/>
        </a:solidFill>
        <a:latin typeface="+mn-lt"/>
        <a:ea typeface="+mn-ea"/>
        <a:cs typeface="+mn-cs"/>
      </a:defRPr>
    </a:lvl8pPr>
    <a:lvl9pPr marL="3657600" algn="l" rtl="0" latinLnBrk="0">
      <a:defRPr lang="tr-TR" sz="1800" kern="1200">
        <a:solidFill>
          <a:schemeClr val="tx1"/>
        </a:solidFill>
        <a:latin typeface="+mn-lt"/>
        <a:ea typeface="+mn-ea"/>
        <a:cs typeface="+mn-cs"/>
      </a:defRPr>
    </a:lvl9pPr>
    <a:extLst/>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B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344" autoAdjust="0"/>
    <p:restoredTop sz="93969" autoAdjust="0"/>
  </p:normalViewPr>
  <p:slideViewPr>
    <p:cSldViewPr>
      <p:cViewPr varScale="1">
        <p:scale>
          <a:sx n="69" d="100"/>
          <a:sy n="69" d="100"/>
        </p:scale>
        <p:origin x="-117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tr-TR" sz="1200"/>
            </a:lvl1pPr>
            <a:extLst/>
          </a:lstStyle>
          <a:p>
            <a:endParaRPr lang="tr-TR"/>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latinLnBrk="0">
              <a:defRPr lang="tr-TR" sz="1200"/>
            </a:lvl1pPr>
            <a:extLst/>
          </a:lstStyle>
          <a:p>
            <a:fld id="{54D4857D-62A5-486B-9129-468003D7E020}" type="datetimeFigureOut">
              <a:rPr lang="tr-TR" smtClean="0"/>
              <a:pPr/>
              <a:t>19.9.2017</a:t>
            </a:fld>
            <a:endParaRPr lang="tr-TR"/>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latinLnBrk="0">
              <a:defRPr lang="tr-TR" sz="1200"/>
            </a:lvl1pPr>
            <a:extLst/>
          </a:lstStyle>
          <a:p>
            <a:endParaRPr lang="tr-TR"/>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latinLnBrk="0">
              <a:defRPr lang="tr-TR" sz="1200"/>
            </a:lvl1pPr>
            <a:extLst/>
          </a:lstStyle>
          <a:p>
            <a:fld id="{2EBE4566-6F3A-4CC1-BD6C-9C510D05F126}" type="slidenum">
              <a:rPr lang="tr-TR" smtClean="0"/>
              <a:pPr/>
              <a:t>‹#›</a:t>
            </a:fld>
            <a:endParaRPr lang="tr-TR"/>
          </a:p>
        </p:txBody>
      </p:sp>
    </p:spTree>
    <p:extLst>
      <p:ext uri="{BB962C8B-B14F-4D97-AF65-F5344CB8AC3E}">
        <p14:creationId xmlns:p14="http://schemas.microsoft.com/office/powerpoint/2010/main" val="1850976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tr-TR" sz="1200"/>
            </a:lvl1pPr>
            <a:extLst/>
          </a:lstStyle>
          <a:p>
            <a:endParaRPr lang="tr-TR"/>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latinLnBrk="0">
              <a:defRPr lang="tr-TR" sz="1200"/>
            </a:lvl1pPr>
            <a:extLst/>
          </a:lstStyle>
          <a:p>
            <a:fld id="{2D2EF2CE-B28C-4ED4-8FD0-48BB3F48846A}" type="datetimeFigureOut">
              <a:pPr/>
              <a:t>19.9.2017</a:t>
            </a:fld>
            <a:endParaRPr lang="tr-TR"/>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tr-TR"/>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latinLnBrk="0">
              <a:defRPr lang="tr-TR" sz="1200"/>
            </a:lvl1pPr>
            <a:extLst/>
          </a:lstStyle>
          <a:p>
            <a:endParaRPr lang="tr-TR"/>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tr-TR" sz="1200"/>
            </a:lvl1pPr>
            <a:extLst/>
          </a:lstStyle>
          <a:p>
            <a:fld id="{61807874-5299-41B2-A37A-6AA3547857F4}" type="slidenum">
              <a:pPr/>
              <a:t>‹#›</a:t>
            </a:fld>
            <a:endParaRPr lang="tr-TR"/>
          </a:p>
        </p:txBody>
      </p:sp>
    </p:spTree>
    <p:extLst>
      <p:ext uri="{BB962C8B-B14F-4D97-AF65-F5344CB8AC3E}">
        <p14:creationId xmlns:p14="http://schemas.microsoft.com/office/powerpoint/2010/main" val="3042604381"/>
      </p:ext>
    </p:extLst>
  </p:cSld>
  <p:clrMap bg1="lt1" tx1="dk1" bg2="lt2" tx2="dk2" accent1="accent1" accent2="accent2" accent3="accent3" accent4="accent4" accent5="accent5" accent6="accent6" hlink="hlink" folHlink="folHlink"/>
  <p:notesStyle>
    <a:lvl1pPr marL="0" algn="l" rtl="0" latinLnBrk="0">
      <a:defRPr lang="tr-TR" sz="1200" kern="1200">
        <a:solidFill>
          <a:schemeClr val="tx1"/>
        </a:solidFill>
        <a:latin typeface="+mn-lt"/>
        <a:ea typeface="+mn-ea"/>
        <a:cs typeface="+mn-cs"/>
      </a:defRPr>
    </a:lvl1pPr>
    <a:lvl2pPr marL="457200" algn="l" rtl="0" latinLnBrk="0">
      <a:defRPr lang="tr-TR" sz="1200" kern="1200">
        <a:solidFill>
          <a:schemeClr val="tx1"/>
        </a:solidFill>
        <a:latin typeface="+mn-lt"/>
        <a:ea typeface="+mn-ea"/>
        <a:cs typeface="+mn-cs"/>
      </a:defRPr>
    </a:lvl2pPr>
    <a:lvl3pPr marL="914400" algn="l" rtl="0" latinLnBrk="0">
      <a:defRPr lang="tr-TR" sz="1200" kern="1200">
        <a:solidFill>
          <a:schemeClr val="tx1"/>
        </a:solidFill>
        <a:latin typeface="+mn-lt"/>
        <a:ea typeface="+mn-ea"/>
        <a:cs typeface="+mn-cs"/>
      </a:defRPr>
    </a:lvl3pPr>
    <a:lvl4pPr marL="1371600" algn="l" rtl="0" latinLnBrk="0">
      <a:defRPr lang="tr-TR" sz="1200" kern="1200">
        <a:solidFill>
          <a:schemeClr val="tx1"/>
        </a:solidFill>
        <a:latin typeface="+mn-lt"/>
        <a:ea typeface="+mn-ea"/>
        <a:cs typeface="+mn-cs"/>
      </a:defRPr>
    </a:lvl4pPr>
    <a:lvl5pPr marL="1828800" algn="l" rtl="0" latinLnBrk="0">
      <a:defRPr lang="tr-TR" sz="1200" kern="1200">
        <a:solidFill>
          <a:schemeClr val="tx1"/>
        </a:solidFill>
        <a:latin typeface="+mn-lt"/>
        <a:ea typeface="+mn-ea"/>
        <a:cs typeface="+mn-cs"/>
      </a:defRPr>
    </a:lvl5pPr>
    <a:lvl6pPr marL="2286000" algn="l" rtl="0" latinLnBrk="0">
      <a:defRPr lang="tr-TR" sz="1200" kern="1200">
        <a:solidFill>
          <a:schemeClr val="tx1"/>
        </a:solidFill>
        <a:latin typeface="+mn-lt"/>
        <a:ea typeface="+mn-ea"/>
        <a:cs typeface="+mn-cs"/>
      </a:defRPr>
    </a:lvl6pPr>
    <a:lvl7pPr marL="2743200" algn="l" rtl="0" latinLnBrk="0">
      <a:defRPr lang="tr-TR" sz="1200" kern="1200">
        <a:solidFill>
          <a:schemeClr val="tx1"/>
        </a:solidFill>
        <a:latin typeface="+mn-lt"/>
        <a:ea typeface="+mn-ea"/>
        <a:cs typeface="+mn-cs"/>
      </a:defRPr>
    </a:lvl7pPr>
    <a:lvl8pPr marL="3200400" algn="l" rtl="0" latinLnBrk="0">
      <a:defRPr lang="tr-TR" sz="1200" kern="1200">
        <a:solidFill>
          <a:schemeClr val="tx1"/>
        </a:solidFill>
        <a:latin typeface="+mn-lt"/>
        <a:ea typeface="+mn-ea"/>
        <a:cs typeface="+mn-cs"/>
      </a:defRPr>
    </a:lvl8pPr>
    <a:lvl9pPr marL="3657600" algn="l" rtl="0" latinLnBrk="0">
      <a:defRPr lang="tr-T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a:p>
        </p:txBody>
      </p:sp>
      <p:sp>
        <p:nvSpPr>
          <p:cNvPr id="4" name="Rectangle 4"/>
          <p:cNvSpPr>
            <a:spLocks noGrp="1"/>
          </p:cNvSpPr>
          <p:nvPr>
            <p:ph type="sldNum" sz="quarter" idx="10"/>
          </p:nvPr>
        </p:nvSpPr>
        <p:spPr/>
        <p:txBody>
          <a:bodyPr/>
          <a:lstStyle>
            <a:extLst/>
          </a:lstStyle>
          <a:p>
            <a:fld id="{61807874-5299-41B2-A37A-6AA3547857F4}" type="slidenum">
              <a:rPr lang="tr-TR" smtClean="0"/>
              <a:pPr/>
              <a:t>1</a:t>
            </a:fld>
            <a:endParaRPr lang="tr-TR"/>
          </a:p>
        </p:txBody>
      </p:sp>
    </p:spTree>
    <p:extLst>
      <p:ext uri="{BB962C8B-B14F-4D97-AF65-F5344CB8AC3E}">
        <p14:creationId xmlns:p14="http://schemas.microsoft.com/office/powerpoint/2010/main" val="4268325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a:p>
        </p:txBody>
      </p:sp>
      <p:sp>
        <p:nvSpPr>
          <p:cNvPr id="4" name="Rectangle 4"/>
          <p:cNvSpPr>
            <a:spLocks noGrp="1"/>
          </p:cNvSpPr>
          <p:nvPr>
            <p:ph type="sldNum" sz="quarter" idx="10"/>
          </p:nvPr>
        </p:nvSpPr>
        <p:spPr/>
        <p:txBody>
          <a:bodyPr/>
          <a:lstStyle>
            <a:extLst/>
          </a:lstStyle>
          <a:p>
            <a:fld id="{61807874-5299-41B2-A37A-6AA3547857F4}" type="slidenum">
              <a:rPr lang="tr-TR" smtClean="0"/>
              <a:pPr/>
              <a:t>19</a:t>
            </a:fld>
            <a:endParaRPr lang="tr-TR"/>
          </a:p>
        </p:txBody>
      </p:sp>
    </p:spTree>
    <p:extLst>
      <p:ext uri="{BB962C8B-B14F-4D97-AF65-F5344CB8AC3E}">
        <p14:creationId xmlns:p14="http://schemas.microsoft.com/office/powerpoint/2010/main" val="855732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1807874-5299-41B2-A37A-6AA3547857F4}" type="slidenum">
              <a:rPr lang="tr-TR" smtClean="0"/>
              <a:pPr/>
              <a:t>33</a:t>
            </a:fld>
            <a:endParaRPr lang="tr-TR"/>
          </a:p>
        </p:txBody>
      </p:sp>
    </p:spTree>
    <p:extLst>
      <p:ext uri="{BB962C8B-B14F-4D97-AF65-F5344CB8AC3E}">
        <p14:creationId xmlns:p14="http://schemas.microsoft.com/office/powerpoint/2010/main" val="553889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a:p>
        </p:txBody>
      </p:sp>
      <p:sp>
        <p:nvSpPr>
          <p:cNvPr id="4" name="Rectangle 4"/>
          <p:cNvSpPr>
            <a:spLocks noGrp="1"/>
          </p:cNvSpPr>
          <p:nvPr>
            <p:ph type="sldNum" sz="quarter" idx="10"/>
          </p:nvPr>
        </p:nvSpPr>
        <p:spPr/>
        <p:txBody>
          <a:bodyPr/>
          <a:lstStyle>
            <a:extLst/>
          </a:lstStyle>
          <a:p>
            <a:fld id="{61807874-5299-41B2-A37A-6AA3547857F4}" type="slidenum">
              <a:rPr lang="tr-TR" smtClean="0"/>
              <a:pPr/>
              <a:t>38</a:t>
            </a:fld>
            <a:endParaRPr lang="tr-TR"/>
          </a:p>
        </p:txBody>
      </p:sp>
    </p:spTree>
    <p:extLst>
      <p:ext uri="{BB962C8B-B14F-4D97-AF65-F5344CB8AC3E}">
        <p14:creationId xmlns:p14="http://schemas.microsoft.com/office/powerpoint/2010/main" val="3453610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tr-TR"/>
          </a:p>
        </p:txBody>
      </p:sp>
      <p:sp>
        <p:nvSpPr>
          <p:cNvPr id="4" name="Rectangle 4"/>
          <p:cNvSpPr>
            <a:spLocks noGrp="1"/>
          </p:cNvSpPr>
          <p:nvPr>
            <p:ph type="sldNum" sz="quarter" idx="10"/>
          </p:nvPr>
        </p:nvSpPr>
        <p:spPr/>
        <p:txBody>
          <a:bodyPr/>
          <a:lstStyle>
            <a:extLst/>
          </a:lstStyle>
          <a:p>
            <a:fld id="{61807874-5299-41B2-A37A-6AA3547857F4}" type="slidenum">
              <a:rPr lang="tr-TR" smtClean="0"/>
              <a:pPr/>
              <a:t>46</a:t>
            </a:fld>
            <a:endParaRPr lang="tr-TR"/>
          </a:p>
        </p:txBody>
      </p:sp>
    </p:spTree>
    <p:extLst>
      <p:ext uri="{BB962C8B-B14F-4D97-AF65-F5344CB8AC3E}">
        <p14:creationId xmlns:p14="http://schemas.microsoft.com/office/powerpoint/2010/main" val="3563644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Başlık Slaydı">
    <p:spTree>
      <p:nvGrpSpPr>
        <p:cNvPr id="1" name=""/>
        <p:cNvGrpSpPr/>
        <p:nvPr/>
      </p:nvGrpSpPr>
      <p:grpSpPr>
        <a:xfrm>
          <a:off x="0" y="0"/>
          <a:ext cx="0" cy="0"/>
          <a:chOff x="0" y="0"/>
          <a:chExt cx="0" cy="0"/>
        </a:xfrm>
      </p:grpSpPr>
      <p:sp>
        <p:nvSpPr>
          <p:cNvPr id="12" name="Rectangle 3"/>
          <p:cNvSpPr>
            <a:spLocks noGrp="1"/>
          </p:cNvSpPr>
          <p:nvPr>
            <p:ph type="subTitle" idx="1"/>
          </p:nvPr>
        </p:nvSpPr>
        <p:spPr>
          <a:xfrm>
            <a:off x="457200" y="5396132"/>
            <a:ext cx="8098302" cy="762000"/>
          </a:xfrm>
        </p:spPr>
        <p:txBody>
          <a:bodyPr/>
          <a:lstStyle>
            <a:lvl1pPr marL="0" indent="0" algn="r" eaLnBrk="1" latinLnBrk="0" hangingPunct="1">
              <a:buNone/>
              <a:defRPr kumimoji="0" lang="tr-TR" sz="1400"/>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tr-TR" smtClean="0"/>
              <a:t>Asıl alt başlık stilini düzenlemek için tıklatın</a:t>
            </a:r>
            <a:endParaRPr/>
          </a:p>
        </p:txBody>
      </p:sp>
      <p:grpSp>
        <p:nvGrpSpPr>
          <p:cNvPr id="16" name="Group 23"/>
          <p:cNvGrpSpPr/>
          <p:nvPr/>
        </p:nvGrpSpPr>
        <p:grpSpPr>
          <a:xfrm>
            <a:off x="14990" y="1976657"/>
            <a:ext cx="2042410" cy="533400"/>
            <a:chOff x="0" y="2000250"/>
            <a:chExt cx="3733800" cy="533400"/>
          </a:xfrm>
        </p:grpSpPr>
        <p:sp>
          <p:nvSpPr>
            <p:cNvPr id="30"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tr-TR"/>
            </a:p>
          </p:txBody>
        </p:sp>
        <p:sp>
          <p:nvSpPr>
            <p:cNvPr id="7"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tr-TR"/>
            </a:p>
          </p:txBody>
        </p:sp>
        <p:sp>
          <p:nvSpPr>
            <p:cNvPr id="21"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tr-TR"/>
            </a:p>
          </p:txBody>
        </p:sp>
        <p:sp>
          <p:nvSpPr>
            <p:cNvPr id="8"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tr-TR"/>
            </a:p>
          </p:txBody>
        </p:sp>
        <p:sp>
          <p:nvSpPr>
            <p:cNvPr id="6"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tr-TR"/>
            </a:p>
          </p:txBody>
        </p:sp>
        <p:sp>
          <p:nvSpPr>
            <p:cNvPr id="20"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tr-TR"/>
            </a:p>
          </p:txBody>
        </p:sp>
        <p:sp>
          <p:nvSpPr>
            <p:cNvPr id="13"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tr-TR"/>
            </a:p>
          </p:txBody>
        </p:sp>
      </p:grpSp>
      <p:grpSp>
        <p:nvGrpSpPr>
          <p:cNvPr id="29" name="Group 35"/>
          <p:cNvGrpSpPr/>
          <p:nvPr/>
        </p:nvGrpSpPr>
        <p:grpSpPr>
          <a:xfrm>
            <a:off x="8584055" y="1976657"/>
            <a:ext cx="552450" cy="542925"/>
            <a:chOff x="8667750" y="2000250"/>
            <a:chExt cx="476250" cy="542925"/>
          </a:xfrm>
        </p:grpSpPr>
        <p:sp>
          <p:nvSpPr>
            <p:cNvPr id="26"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tr-TR"/>
            </a:p>
          </p:txBody>
        </p:sp>
        <p:sp>
          <p:nvSpPr>
            <p:cNvPr id="22"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tr-TR"/>
            </a:p>
          </p:txBody>
        </p:sp>
        <p:sp>
          <p:nvSpPr>
            <p:cNvPr id="17"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tr-TR"/>
            </a:p>
          </p:txBody>
        </p:sp>
        <p:sp>
          <p:nvSpPr>
            <p:cNvPr id="28"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tr-TR"/>
            </a:p>
          </p:txBody>
        </p:sp>
        <p:sp>
          <p:nvSpPr>
            <p:cNvPr id="15"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tr-TR"/>
            </a:p>
          </p:txBody>
        </p:sp>
        <p:sp>
          <p:nvSpPr>
            <p:cNvPr id="18"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tr-TR"/>
            </a:p>
          </p:txBody>
        </p:sp>
        <p:sp>
          <p:nvSpPr>
            <p:cNvPr id="9"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tr-TR"/>
            </a:p>
          </p:txBody>
        </p:sp>
      </p:grpSp>
      <p:sp>
        <p:nvSpPr>
          <p:cNvPr id="24" name="Oval 28"/>
          <p:cNvSpPr/>
          <p:nvPr userDrawn="1"/>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tr-TR"/>
          </a:p>
        </p:txBody>
      </p:sp>
      <p:sp>
        <p:nvSpPr>
          <p:cNvPr id="23" name="Oval 28"/>
          <p:cNvSpPr/>
          <p:nvPr userDrawn="1"/>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tr-TR"/>
          </a:p>
        </p:txBody>
      </p:sp>
      <p:sp>
        <p:nvSpPr>
          <p:cNvPr id="5" name="Oval 28"/>
          <p:cNvSpPr/>
          <p:nvPr userDrawn="1"/>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tr-TR"/>
          </a:p>
        </p:txBody>
      </p:sp>
      <p:sp>
        <p:nvSpPr>
          <p:cNvPr id="14" name="Oval 28"/>
          <p:cNvSpPr/>
          <p:nvPr userDrawn="1"/>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tr-TR"/>
          </a:p>
        </p:txBody>
      </p:sp>
      <p:sp>
        <p:nvSpPr>
          <p:cNvPr id="19" name="Rectangle 34"/>
          <p:cNvSpPr>
            <a:spLocks noGrp="1"/>
          </p:cNvSpPr>
          <p:nvPr>
            <p:ph type="dt" sz="half" idx="10"/>
          </p:nvPr>
        </p:nvSpPr>
        <p:spPr/>
        <p:txBody>
          <a:bodyPr rtlCol="0"/>
          <a:lstStyle>
            <a:extLst/>
          </a:lstStyle>
          <a:p>
            <a:pPr algn="r"/>
            <a:fld id="{DD98B1D7-4812-4BB6-B1AE-011324379209}" type="datetime1">
              <a:rPr kumimoji="0" lang="tr-TR" sz="1100" smtClean="0"/>
              <a:t>19.9.2017</a:t>
            </a:fld>
            <a:endParaRPr kumimoji="0" lang="tr-TR"/>
          </a:p>
        </p:txBody>
      </p:sp>
      <p:sp>
        <p:nvSpPr>
          <p:cNvPr id="25" name="Rectangle 35"/>
          <p:cNvSpPr>
            <a:spLocks noGrp="1"/>
          </p:cNvSpPr>
          <p:nvPr>
            <p:ph type="sldNum" sz="quarter" idx="11"/>
          </p:nvPr>
        </p:nvSpPr>
        <p:spPr/>
        <p:txBody>
          <a:bodyPr rtlCol="0"/>
          <a:lstStyle>
            <a:extLst/>
          </a:lstStyle>
          <a:p>
            <a:fld id="{169B2101-2E9F-420A-91A3-890890D84497}" type="slidenum">
              <a:rPr kumimoji="0" lang="tr-TR" sz="1200"/>
              <a:pPr/>
              <a:t>‹#›</a:t>
            </a:fld>
            <a:endParaRPr kumimoji="0" lang="tr-TR"/>
          </a:p>
        </p:txBody>
      </p:sp>
      <p:sp>
        <p:nvSpPr>
          <p:cNvPr id="31" name="Rectangle 36"/>
          <p:cNvSpPr>
            <a:spLocks noGrp="1"/>
          </p:cNvSpPr>
          <p:nvPr>
            <p:ph type="ftr" sz="quarter" idx="12"/>
          </p:nvPr>
        </p:nvSpPr>
        <p:spPr/>
        <p:txBody>
          <a:bodyPr rtlCol="0"/>
          <a:lstStyle>
            <a:extLst/>
          </a:lstStyle>
          <a:p>
            <a:endParaRPr kumimoji="0" lang="tr-TR"/>
          </a:p>
        </p:txBody>
      </p:sp>
      <p:sp>
        <p:nvSpPr>
          <p:cNvPr id="33" name="Rectangle 32"/>
          <p:cNvSpPr>
            <a:spLocks noGrp="1"/>
          </p:cNvSpPr>
          <p:nvPr>
            <p:ph type="title" hasCustomPrompt="1"/>
          </p:nvPr>
        </p:nvSpPr>
        <p:spPr>
          <a:xfrm>
            <a:off x="2057400" y="281352"/>
            <a:ext cx="6509239" cy="3886200"/>
          </a:xfrm>
          <a:scene3d>
            <a:camera prst="orthographicFront"/>
            <a:lightRig rig="threePt" dir="t"/>
          </a:scene3d>
          <a:sp3d/>
        </p:spPr>
        <p:txBody>
          <a:bodyPr vert="horz" anchor="ctr">
            <a:normAutofit/>
          </a:bodyPr>
          <a:lstStyle>
            <a:lvl1pPr algn="ctr" eaLnBrk="1" latinLnBrk="0" hangingPunct="1">
              <a:lnSpc>
                <a:spcPct val="100000"/>
              </a:lnSpc>
              <a:defRPr kumimoji="0" lang="tr-TR" sz="72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r>
              <a:rPr kumimoji="0" lang="tr-TR"/>
              <a:t>Başlığı Göster</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şlık ve İçerik">
    <p:spTree>
      <p:nvGrpSpPr>
        <p:cNvPr id="1" name=""/>
        <p:cNvGrpSpPr/>
        <p:nvPr/>
      </p:nvGrpSpPr>
      <p:grpSpPr>
        <a:xfrm>
          <a:off x="0" y="0"/>
          <a:ext cx="0" cy="0"/>
          <a:chOff x="0" y="0"/>
          <a:chExt cx="0" cy="0"/>
        </a:xfrm>
      </p:grpSpPr>
      <p:sp>
        <p:nvSpPr>
          <p:cNvPr id="10" name="Rectangle 3"/>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
        <p:nvSpPr>
          <p:cNvPr id="12" name="Rectangle 10"/>
          <p:cNvSpPr>
            <a:spLocks noGrp="1"/>
          </p:cNvSpPr>
          <p:nvPr>
            <p:ph type="dt" sz="half" idx="10"/>
          </p:nvPr>
        </p:nvSpPr>
        <p:spPr/>
        <p:txBody>
          <a:bodyPr rtlCol="0"/>
          <a:lstStyle>
            <a:extLst/>
          </a:lstStyle>
          <a:p>
            <a:pPr algn="r"/>
            <a:fld id="{C0CF593A-46BC-4796-9588-A09B1A9AE8E6}" type="datetime1">
              <a:rPr kumimoji="0" lang="tr-TR" sz="1100" smtClean="0"/>
              <a:t>19.9.2017</a:t>
            </a:fld>
            <a:endParaRPr kumimoji="0" lang="tr-TR"/>
          </a:p>
        </p:txBody>
      </p:sp>
      <p:sp>
        <p:nvSpPr>
          <p:cNvPr id="27" name="Rectangle 11"/>
          <p:cNvSpPr>
            <a:spLocks noGrp="1"/>
          </p:cNvSpPr>
          <p:nvPr>
            <p:ph type="sldNum" sz="quarter" idx="11"/>
          </p:nvPr>
        </p:nvSpPr>
        <p:spPr/>
        <p:txBody>
          <a:bodyPr rtlCol="0"/>
          <a:lstStyle>
            <a:extLst/>
          </a:lstStyle>
          <a:p>
            <a:fld id="{169B2101-2E9F-420A-91A3-890890D84497}" type="slidenum">
              <a:rPr kumimoji="0" lang="tr-TR" sz="1200"/>
              <a:pPr/>
              <a:t>‹#›</a:t>
            </a:fld>
            <a:endParaRPr kumimoji="0" lang="tr-TR"/>
          </a:p>
        </p:txBody>
      </p:sp>
      <p:sp>
        <p:nvSpPr>
          <p:cNvPr id="4" name="Rectangle 12"/>
          <p:cNvSpPr>
            <a:spLocks noGrp="1"/>
          </p:cNvSpPr>
          <p:nvPr>
            <p:ph type="ftr" sz="quarter" idx="12"/>
          </p:nvPr>
        </p:nvSpPr>
        <p:spPr/>
        <p:txBody>
          <a:bodyPr rtlCol="0"/>
          <a:lstStyle>
            <a:extLst/>
          </a:lstStyle>
          <a:p>
            <a:endParaRPr kumimoji="0" lang="tr-TR"/>
          </a:p>
        </p:txBody>
      </p:sp>
      <p:sp>
        <p:nvSpPr>
          <p:cNvPr id="28" name="Rectangle 14"/>
          <p:cNvSpPr>
            <a:spLocks noGrp="1"/>
          </p:cNvSpPr>
          <p:nvPr>
            <p:ph type="title"/>
          </p:nvPr>
        </p:nvSpPr>
        <p:spPr/>
        <p:txBody>
          <a:bodyPr rtlCol="0" anchor="b"/>
          <a:lstStyle>
            <a:extLst/>
          </a:lstStyle>
          <a:p>
            <a:pPr eaLnBrk="1" latinLnBrk="0" hangingPunct="1"/>
            <a:r>
              <a:rPr lang="tr-TR" smtClean="0"/>
              <a:t>Asıl başlık stili için tıklatın</a:t>
            </a:r>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ölüm Üstbilgisi">
    <p:spTree>
      <p:nvGrpSpPr>
        <p:cNvPr id="1" name=""/>
        <p:cNvGrpSpPr/>
        <p:nvPr/>
      </p:nvGrpSpPr>
      <p:grpSpPr>
        <a:xfrm>
          <a:off x="0" y="0"/>
          <a:ext cx="0" cy="0"/>
          <a:chOff x="0" y="0"/>
          <a:chExt cx="0" cy="0"/>
        </a:xfrm>
      </p:grpSpPr>
      <p:sp>
        <p:nvSpPr>
          <p:cNvPr id="29" name="Rectangle 3"/>
          <p:cNvSpPr>
            <a:spLocks noGrp="1"/>
          </p:cNvSpPr>
          <p:nvPr>
            <p:ph type="dt" sz="half" idx="10"/>
          </p:nvPr>
        </p:nvSpPr>
        <p:spPr/>
        <p:txBody>
          <a:bodyPr rtlCol="0"/>
          <a:lstStyle>
            <a:extLst/>
          </a:lstStyle>
          <a:p>
            <a:pPr algn="r"/>
            <a:fld id="{D33085F6-0C1E-4BE6-A53E-80A9F280C063}" type="datetime1">
              <a:rPr kumimoji="0" lang="tr-TR" sz="1100" smtClean="0"/>
              <a:t>19.9.2017</a:t>
            </a:fld>
            <a:endParaRPr kumimoji="0" lang="tr-TR"/>
          </a:p>
        </p:txBody>
      </p:sp>
      <p:sp>
        <p:nvSpPr>
          <p:cNvPr id="26" name="Rectangle 4"/>
          <p:cNvSpPr>
            <a:spLocks noGrp="1"/>
          </p:cNvSpPr>
          <p:nvPr>
            <p:ph type="ftr" sz="quarter" idx="11"/>
          </p:nvPr>
        </p:nvSpPr>
        <p:spPr/>
        <p:txBody>
          <a:bodyPr rtlCol="0"/>
          <a:lstStyle>
            <a:extLst/>
          </a:lstStyle>
          <a:p>
            <a:endParaRPr kumimoji="0" lang="tr-TR"/>
          </a:p>
        </p:txBody>
      </p:sp>
      <p:sp>
        <p:nvSpPr>
          <p:cNvPr id="12" name="Rectangle 5"/>
          <p:cNvSpPr>
            <a:spLocks noGrp="1"/>
          </p:cNvSpPr>
          <p:nvPr>
            <p:ph type="sldNum" sz="quarter" idx="12"/>
          </p:nvPr>
        </p:nvSpPr>
        <p:spPr/>
        <p:txBody>
          <a:bodyPr rtlCol="0"/>
          <a:lstStyle>
            <a:extLst/>
          </a:lstStyle>
          <a:p>
            <a:fld id="{169B2101-2E9F-420A-91A3-890890D84497}" type="slidenum">
              <a:rPr kumimoji="0" lang="tr-TR" sz="1200"/>
              <a:pPr/>
              <a:t>‹#›</a:t>
            </a:fld>
            <a:endParaRPr kumimoji="0" lang="tr-TR"/>
          </a:p>
        </p:txBody>
      </p:sp>
      <p:sp>
        <p:nvSpPr>
          <p:cNvPr id="27" name="Rectangle 6"/>
          <p:cNvSpPr>
            <a:spLocks noGrp="1"/>
          </p:cNvSpPr>
          <p:nvPr>
            <p:ph type="title" hasCustomPrompt="1"/>
          </p:nvPr>
        </p:nvSpPr>
        <p:spPr>
          <a:xfrm>
            <a:off x="228600" y="1676400"/>
            <a:ext cx="8229600" cy="1143000"/>
          </a:xfrm>
        </p:spPr>
        <p:txBody>
          <a:bodyPr rtlCol="0" anchor="ctr">
            <a:normAutofit/>
          </a:bodyPr>
          <a:lstStyle>
            <a:lvl1pPr eaLnBrk="1" latinLnBrk="0" hangingPunct="1">
              <a:defRPr kumimoji="0" lang="tr-TR" sz="4800" b="1" i="0" u="none" strike="noStrike" kern="0" cap="none" spc="0" normalizeH="0" baseline="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defRPr>
            </a:lvl1pPr>
            <a:extLst/>
          </a:lstStyle>
          <a:p>
            <a:r>
              <a:rPr kumimoji="0" lang="tr-TR"/>
              <a:t>Bölüm başlığı eklemek için tıklatın</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asit Soru ve Yanıt">
    <p:spTree>
      <p:nvGrpSpPr>
        <p:cNvPr id="1" name=""/>
        <p:cNvGrpSpPr/>
        <p:nvPr/>
      </p:nvGrpSpPr>
      <p:grpSpPr>
        <a:xfrm>
          <a:off x="0" y="0"/>
          <a:ext cx="0" cy="0"/>
          <a:chOff x="0" y="0"/>
          <a:chExt cx="0" cy="0"/>
        </a:xfrm>
      </p:grpSpPr>
      <p:sp>
        <p:nvSpPr>
          <p:cNvPr id="25" name="Rectangle 3"/>
          <p:cNvSpPr>
            <a:spLocks noGrp="1"/>
          </p:cNvSpPr>
          <p:nvPr>
            <p:ph type="dt" sz="half" idx="10"/>
          </p:nvPr>
        </p:nvSpPr>
        <p:spPr/>
        <p:txBody>
          <a:bodyPr vert="horz"/>
          <a:lstStyle>
            <a:lvl1pPr algn="r" eaLnBrk="1" latinLnBrk="0" hangingPunct="1">
              <a:defRPr kumimoji="0" lang="tr-TR"/>
            </a:lvl1pPr>
            <a:extLst/>
          </a:lstStyle>
          <a:p>
            <a:fld id="{A9E54FD2-0592-4A9B-A742-5756520A5BE3}" type="datetime1">
              <a:rPr kumimoji="0" lang="tr-TR" smtClean="0"/>
              <a:t>19.9.2017</a:t>
            </a:fld>
            <a:endParaRPr kumimoji="0" lang="tr-TR"/>
          </a:p>
        </p:txBody>
      </p:sp>
      <p:sp>
        <p:nvSpPr>
          <p:cNvPr id="22" name="Rectangle 4"/>
          <p:cNvSpPr>
            <a:spLocks noGrp="1"/>
          </p:cNvSpPr>
          <p:nvPr>
            <p:ph type="ftr" sz="quarter" idx="11"/>
          </p:nvPr>
        </p:nvSpPr>
        <p:spPr/>
        <p:txBody>
          <a:bodyPr vert="horz"/>
          <a:lstStyle>
            <a:extLst/>
          </a:lstStyle>
          <a:p>
            <a:endParaRPr kumimoji="0" lang="tr-TR"/>
          </a:p>
        </p:txBody>
      </p:sp>
      <p:sp>
        <p:nvSpPr>
          <p:cNvPr id="31" name="Rectangle 5"/>
          <p:cNvSpPr>
            <a:spLocks noGrp="1"/>
          </p:cNvSpPr>
          <p:nvPr>
            <p:ph type="sldNum" sz="quarter" idx="12"/>
          </p:nvPr>
        </p:nvSpPr>
        <p:spPr/>
        <p:txBody>
          <a:bodyPr vert="horz"/>
          <a:lstStyle>
            <a:extLst/>
          </a:lstStyle>
          <a:p>
            <a:fld id="{C75B88FA-3392-4D65-A457-DB2A9953195B}" type="slidenum">
              <a:pPr/>
              <a:t>‹#›</a:t>
            </a:fld>
            <a:endParaRPr kumimoji="0" lang="tr-TR"/>
          </a:p>
        </p:txBody>
      </p:sp>
      <p:sp>
        <p:nvSpPr>
          <p:cNvPr id="4" name="Rectangle 8"/>
          <p:cNvSpPr>
            <a:spLocks noGrp="1"/>
          </p:cNvSpPr>
          <p:nvPr>
            <p:ph type="title" hasCustomPrompt="1"/>
          </p:nvPr>
        </p:nvSpPr>
        <p:spPr>
          <a:xfrm>
            <a:off x="228600" y="457200"/>
            <a:ext cx="8229600" cy="1143000"/>
          </a:xfrm>
        </p:spPr>
        <p:txBody>
          <a:bodyPr rtlCol="0" anchor="ctr"/>
          <a:lstStyle>
            <a:lvl1pPr algn="l" eaLnBrk="1" latinLnBrk="0" hangingPunct="1">
              <a:defRPr kumimoji="0" lang="tr-TR" i="1">
                <a:solidFill>
                  <a:schemeClr val="tx1">
                    <a:shade val="75000"/>
                  </a:schemeClr>
                </a:solidFill>
              </a:defRPr>
            </a:lvl1pPr>
            <a:extLst/>
          </a:lstStyle>
          <a:p>
            <a:r>
              <a:rPr kumimoji="0" lang="tr-TR"/>
              <a:t>Soru eklemek için tıklatın</a:t>
            </a:r>
          </a:p>
        </p:txBody>
      </p:sp>
      <p:sp>
        <p:nvSpPr>
          <p:cNvPr id="13" name="Rectangle 13"/>
          <p:cNvSpPr>
            <a:spLocks noGrp="1"/>
          </p:cNvSpPr>
          <p:nvPr>
            <p:ph type="body" sz="quarter" idx="14" hasCustomPrompt="1"/>
          </p:nvPr>
        </p:nvSpPr>
        <p:spPr>
          <a:xfrm>
            <a:off x="228600" y="1676400"/>
            <a:ext cx="8229600" cy="1143000"/>
          </a:xfrm>
        </p:spPr>
        <p:txBody>
          <a:bodyPr rtlCol="0" anchor="ctr"/>
          <a:lstStyle>
            <a:lvl1pPr algn="ctr" eaLnBrk="1" latinLnBrk="0" hangingPunct="1">
              <a:buFontTx/>
              <a:buNone/>
              <a:defRPr kumimoji="0" lang="tr-TR"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kumimoji="0" lang="tr-TR"/>
              <a:t>Yanıt eklemek için tıklatın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4"/>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1000"/>
                                        <p:tgtEl>
                                          <p:spTgt spid="13">
                                            <p:txEl>
                                              <p:pRg st="0" end="0"/>
                                            </p:txEl>
                                          </p:spTgt>
                                        </p:tgtEl>
                                      </p:cBhvr>
                                    </p:animEffect>
                                    <p:anim calcmode="lin" valueType="num">
                                      <p:cBhvr>
                                        <p:cTn id="11" dur="1000" fill="hold"/>
                                        <p:tgtEl>
                                          <p:spTgt spid="13">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1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anim calcmode="lin" valueType="num">
                      <p:cBhvr>
                        <p:cTn dur="1000" fill="hold"/>
                        <p:tgtEl>
                          <p:spTgt spid="13"/>
                        </p:tgtEl>
                        <p:attrNameLst>
                          <p:attrName>ppt_w</p:attrName>
                        </p:attrNameLst>
                      </p:cBhvr>
                      <p:tavLst>
                        <p:tav tm="0" fmla="#ppt_w*sin(2.5*pi*$)">
                          <p:val>
                            <p:fltVal val="0"/>
                          </p:val>
                        </p:tav>
                        <p:tav tm="100000">
                          <p:val>
                            <p:fltVal val="1"/>
                          </p:val>
                        </p:tav>
                      </p:tavLst>
                    </p:anim>
                    <p:anim calcmode="lin" valueType="num">
                      <p:cBhvr>
                        <p:cTn dur="1000" fill="hold"/>
                        <p:tgtEl>
                          <p:spTgt spid="13"/>
                        </p:tgtEl>
                        <p:attrNameLst>
                          <p:attrName>ppt_h</p:attrName>
                        </p:attrNameLst>
                      </p:cBhvr>
                      <p:tavLst>
                        <p:tav tm="0">
                          <p:val>
                            <p:strVal val="#ppt_h"/>
                          </p:val>
                        </p:tav>
                        <p:tav tm="100000">
                          <p:val>
                            <p:strVal val="#ppt_h"/>
                          </p:val>
                        </p:tav>
                      </p:tavLst>
                    </p:anim>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yrıntılı Soru ve Yanıt">
    <p:spTree>
      <p:nvGrpSpPr>
        <p:cNvPr id="1" name=""/>
        <p:cNvGrpSpPr/>
        <p:nvPr/>
      </p:nvGrpSpPr>
      <p:grpSpPr>
        <a:xfrm>
          <a:off x="0" y="0"/>
          <a:ext cx="0" cy="0"/>
          <a:chOff x="0" y="0"/>
          <a:chExt cx="0" cy="0"/>
        </a:xfrm>
      </p:grpSpPr>
      <p:sp>
        <p:nvSpPr>
          <p:cNvPr id="27" name="Rectangle 3"/>
          <p:cNvSpPr>
            <a:spLocks noGrp="1"/>
          </p:cNvSpPr>
          <p:nvPr>
            <p:ph type="dt" sz="half" idx="10"/>
          </p:nvPr>
        </p:nvSpPr>
        <p:spPr/>
        <p:txBody>
          <a:bodyPr vert="horz"/>
          <a:lstStyle>
            <a:lvl1pPr algn="r" eaLnBrk="1" latinLnBrk="0" hangingPunct="1">
              <a:defRPr kumimoji="0" lang="tr-TR"/>
            </a:lvl1pPr>
            <a:extLst/>
          </a:lstStyle>
          <a:p>
            <a:fld id="{55A63735-D2D4-48AF-9839-883F9C397BD9}" type="datetime1">
              <a:rPr kumimoji="0" lang="tr-TR" smtClean="0"/>
              <a:t>19.9.2017</a:t>
            </a:fld>
            <a:endParaRPr kumimoji="0" lang="tr-TR"/>
          </a:p>
        </p:txBody>
      </p:sp>
      <p:sp>
        <p:nvSpPr>
          <p:cNvPr id="28" name="Rectangle 4"/>
          <p:cNvSpPr>
            <a:spLocks noGrp="1"/>
          </p:cNvSpPr>
          <p:nvPr>
            <p:ph type="ftr" sz="quarter" idx="11"/>
          </p:nvPr>
        </p:nvSpPr>
        <p:spPr/>
        <p:txBody>
          <a:bodyPr vert="horz"/>
          <a:lstStyle>
            <a:extLst/>
          </a:lstStyle>
          <a:p>
            <a:endParaRPr kumimoji="0" lang="tr-TR"/>
          </a:p>
        </p:txBody>
      </p:sp>
      <p:sp>
        <p:nvSpPr>
          <p:cNvPr id="10" name="Rectangle 5"/>
          <p:cNvSpPr>
            <a:spLocks noGrp="1"/>
          </p:cNvSpPr>
          <p:nvPr>
            <p:ph type="sldNum" sz="quarter" idx="12"/>
          </p:nvPr>
        </p:nvSpPr>
        <p:spPr/>
        <p:txBody>
          <a:bodyPr vert="horz"/>
          <a:lstStyle>
            <a:extLst/>
          </a:lstStyle>
          <a:p>
            <a:fld id="{C75B88FA-3392-4D65-A457-DB2A9953195B}" type="slidenum">
              <a:pPr/>
              <a:t>‹#›</a:t>
            </a:fld>
            <a:endParaRPr kumimoji="0" lang="tr-TR"/>
          </a:p>
        </p:txBody>
      </p:sp>
      <p:sp>
        <p:nvSpPr>
          <p:cNvPr id="31" name="Rectangle 8"/>
          <p:cNvSpPr>
            <a:spLocks noGrp="1"/>
          </p:cNvSpPr>
          <p:nvPr>
            <p:ph type="title" hasCustomPrompt="1"/>
          </p:nvPr>
        </p:nvSpPr>
        <p:spPr>
          <a:xfrm>
            <a:off x="228600" y="457200"/>
            <a:ext cx="8229600" cy="1143000"/>
          </a:xfrm>
        </p:spPr>
        <p:txBody>
          <a:bodyPr rtlCol="0" anchor="ctr"/>
          <a:lstStyle>
            <a:lvl1pPr algn="l" eaLnBrk="1" latinLnBrk="0" hangingPunct="1">
              <a:defRPr kumimoji="0" lang="tr-TR" i="1">
                <a:solidFill>
                  <a:schemeClr val="tx1">
                    <a:shade val="75000"/>
                  </a:schemeClr>
                </a:solidFill>
              </a:defRPr>
            </a:lvl1pPr>
            <a:extLst/>
          </a:lstStyle>
          <a:p>
            <a:r>
              <a:rPr kumimoji="0" lang="tr-TR"/>
              <a:t>Soru eklemek için tıklatın</a:t>
            </a:r>
          </a:p>
        </p:txBody>
      </p:sp>
      <p:sp>
        <p:nvSpPr>
          <p:cNvPr id="25" name="Rectangle 13"/>
          <p:cNvSpPr>
            <a:spLocks noGrp="1"/>
          </p:cNvSpPr>
          <p:nvPr>
            <p:ph type="body" sz="quarter" idx="14" hasCustomPrompt="1"/>
          </p:nvPr>
        </p:nvSpPr>
        <p:spPr>
          <a:xfrm>
            <a:off x="228600" y="1676400"/>
            <a:ext cx="8229600" cy="1143000"/>
          </a:xfrm>
        </p:spPr>
        <p:txBody>
          <a:bodyPr rtlCol="0" anchor="ctr"/>
          <a:lstStyle>
            <a:lvl1pPr algn="ctr" eaLnBrk="1" latinLnBrk="0" hangingPunct="1">
              <a:buFontTx/>
              <a:buNone/>
              <a:defRPr kumimoji="0" lang="tr-TR"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kumimoji="0" lang="tr-TR"/>
              <a:t>Yanıt eklemek için tıklatın</a:t>
            </a:r>
          </a:p>
        </p:txBody>
      </p:sp>
      <p:sp>
        <p:nvSpPr>
          <p:cNvPr id="22" name="Rectangle 9"/>
          <p:cNvSpPr>
            <a:spLocks noGrp="1"/>
          </p:cNvSpPr>
          <p:nvPr>
            <p:ph type="body" sz="quarter" idx="15" hasCustomPrompt="1"/>
          </p:nvPr>
        </p:nvSpPr>
        <p:spPr>
          <a:xfrm>
            <a:off x="1828800" y="3124200"/>
            <a:ext cx="5105400" cy="1981200"/>
          </a:xfrm>
        </p:spPr>
        <p:txBody>
          <a:bodyPr vert="horz"/>
          <a:lstStyle>
            <a:lvl1pPr algn="ctr" eaLnBrk="1" latinLnBrk="0" hangingPunct="1">
              <a:buFontTx/>
              <a:buNone/>
              <a:defRPr kumimoji="0" lang="tr-TR" i="1" baseline="0"/>
            </a:lvl1pPr>
            <a:extLst/>
          </a:lstStyle>
          <a:p>
            <a:pPr lvl="0"/>
            <a:r>
              <a:rPr kumimoji="0" lang="tr-TR"/>
              <a:t>Yanıta ayrıntı eklemek için tıklatın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31"/>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25">
                                            <p:txEl>
                                              <p:pRg st="0" end="0"/>
                                            </p:txEl>
                                          </p:spTgt>
                                        </p:tgtEl>
                                        <p:attrNameLst>
                                          <p:attrName>style.visibility</p:attrName>
                                        </p:attrNameLst>
                                      </p:cBhvr>
                                      <p:to>
                                        <p:strVal val="visible"/>
                                      </p:to>
                                    </p:set>
                                    <p:animEffect transition="in" filter="fade">
                                      <p:cBhvr>
                                        <p:cTn id="10" dur="1000"/>
                                        <p:tgtEl>
                                          <p:spTgt spid="25">
                                            <p:txEl>
                                              <p:pRg st="0" end="0"/>
                                            </p:txEl>
                                          </p:spTgt>
                                        </p:tgtEl>
                                      </p:cBhvr>
                                    </p:animEffect>
                                    <p:anim calcmode="lin" valueType="num">
                                      <p:cBhvr>
                                        <p:cTn id="11" dur="1000" fill="hold"/>
                                        <p:tgtEl>
                                          <p:spTgt spid="25">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25">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10" presetClass="entr" presetSubtype="0" fill="hold" grpId="0"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fade">
                                      <p:cBhvr>
                                        <p:cTn id="16" dur="10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5"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ppt_w</p:attrName>
                        </p:attrNameLst>
                      </p:cBhvr>
                      <p:tavLst>
                        <p:tav tm="0" fmla="#ppt_w*sin(2.5*pi*$)">
                          <p:val>
                            <p:fltVal val="0"/>
                          </p:val>
                        </p:tav>
                        <p:tav tm="100000">
                          <p:val>
                            <p:fltVal val="1"/>
                          </p:val>
                        </p:tav>
                      </p:tavLst>
                    </p:anim>
                    <p:anim calcmode="lin" valueType="num">
                      <p:cBhvr>
                        <p:cTn dur="1000" fill="hold"/>
                        <p:tgtEl>
                          <p:spTgt spid="25"/>
                        </p:tgtEl>
                        <p:attrNameLst>
                          <p:attrName>ppt_h</p:attrName>
                        </p:attrNameLst>
                      </p:cBhvr>
                      <p:tavLst>
                        <p:tav tm="0">
                          <p:val>
                            <p:strVal val="#ppt_h"/>
                          </p:val>
                        </p:tav>
                        <p:tav tm="100000">
                          <p:val>
                            <p:strVal val="#ppt_h"/>
                          </p:val>
                        </p:tav>
                      </p:tavLst>
                    </p:anim>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oğru/Yanlış Sorusu (Yanıt: Doğru)">
    <p:spTree>
      <p:nvGrpSpPr>
        <p:cNvPr id="1" name=""/>
        <p:cNvGrpSpPr/>
        <p:nvPr/>
      </p:nvGrpSpPr>
      <p:grpSpPr>
        <a:xfrm>
          <a:off x="0" y="0"/>
          <a:ext cx="0" cy="0"/>
          <a:chOff x="0" y="0"/>
          <a:chExt cx="0" cy="0"/>
        </a:xfrm>
      </p:grpSpPr>
      <p:sp>
        <p:nvSpPr>
          <p:cNvPr id="22" name="Rectangle 3"/>
          <p:cNvSpPr>
            <a:spLocks noGrp="1"/>
          </p:cNvSpPr>
          <p:nvPr>
            <p:ph type="dt" sz="half" idx="10"/>
          </p:nvPr>
        </p:nvSpPr>
        <p:spPr/>
        <p:txBody>
          <a:bodyPr vert="horz"/>
          <a:lstStyle>
            <a:lvl1pPr algn="r" eaLnBrk="1" latinLnBrk="0" hangingPunct="1">
              <a:defRPr kumimoji="0" lang="tr-TR"/>
            </a:lvl1pPr>
            <a:extLst/>
          </a:lstStyle>
          <a:p>
            <a:fld id="{FC63C4EB-E534-4565-A86B-31509820296E}" type="datetime1">
              <a:rPr kumimoji="0" lang="tr-TR" smtClean="0"/>
              <a:t>19.9.2017</a:t>
            </a:fld>
            <a:endParaRPr kumimoji="0" lang="tr-TR"/>
          </a:p>
        </p:txBody>
      </p:sp>
      <p:sp>
        <p:nvSpPr>
          <p:cNvPr id="11" name="Rectangle 4"/>
          <p:cNvSpPr>
            <a:spLocks noGrp="1"/>
          </p:cNvSpPr>
          <p:nvPr>
            <p:ph type="ftr" sz="quarter" idx="11"/>
          </p:nvPr>
        </p:nvSpPr>
        <p:spPr/>
        <p:txBody>
          <a:bodyPr vert="horz"/>
          <a:lstStyle>
            <a:extLst/>
          </a:lstStyle>
          <a:p>
            <a:endParaRPr kumimoji="0" lang="tr-TR"/>
          </a:p>
        </p:txBody>
      </p:sp>
      <p:sp>
        <p:nvSpPr>
          <p:cNvPr id="10" name="Rectangle 5"/>
          <p:cNvSpPr>
            <a:spLocks noGrp="1"/>
          </p:cNvSpPr>
          <p:nvPr>
            <p:ph type="sldNum" sz="quarter" idx="12"/>
          </p:nvPr>
        </p:nvSpPr>
        <p:spPr/>
        <p:txBody>
          <a:bodyPr vert="horz"/>
          <a:lstStyle>
            <a:extLst/>
          </a:lstStyle>
          <a:p>
            <a:fld id="{C75B88FA-3392-4D65-A457-DB2A9953195B}" type="slidenum">
              <a:pPr/>
              <a:t>‹#›</a:t>
            </a:fld>
            <a:endParaRPr kumimoji="0" lang="tr-TR"/>
          </a:p>
        </p:txBody>
      </p:sp>
      <p:sp>
        <p:nvSpPr>
          <p:cNvPr id="27" name="Question"/>
          <p:cNvSpPr>
            <a:spLocks noGrp="1"/>
          </p:cNvSpPr>
          <p:nvPr>
            <p:ph type="title" hasCustomPrompt="1"/>
          </p:nvPr>
        </p:nvSpPr>
        <p:spPr>
          <a:xfrm>
            <a:off x="228600" y="457200"/>
            <a:ext cx="8229600" cy="1143000"/>
          </a:xfrm>
        </p:spPr>
        <p:txBody>
          <a:bodyPr rtlCol="0" anchor="ctr"/>
          <a:lstStyle>
            <a:lvl1pPr algn="l" eaLnBrk="1" latinLnBrk="0" hangingPunct="1">
              <a:defRPr kumimoji="0" lang="tr-TR" i="1">
                <a:solidFill>
                  <a:schemeClr val="tx1">
                    <a:shade val="75000"/>
                  </a:schemeClr>
                </a:solidFill>
              </a:defRPr>
            </a:lvl1pPr>
            <a:extLst/>
          </a:lstStyle>
          <a:p>
            <a:r>
              <a:rPr kumimoji="0" lang="tr-TR"/>
              <a:t>Soru eklemek için tıklatın</a:t>
            </a:r>
          </a:p>
        </p:txBody>
      </p:sp>
      <p:sp>
        <p:nvSpPr>
          <p:cNvPr id="8" name="Answer Base"/>
          <p:cNvSpPr txBox="1"/>
          <p:nvPr userDrawn="1"/>
        </p:nvSpPr>
        <p:spPr>
          <a:xfrm>
            <a:off x="182880" y="1676400"/>
            <a:ext cx="8321040" cy="1828800"/>
          </a:xfrm>
          <a:prstGeom prst="rect">
            <a:avLst/>
          </a:prstGeom>
          <a:noFill/>
        </p:spPr>
        <p:txBody>
          <a:bodyPr wrap="square">
            <a:noAutofit/>
          </a:bodyPr>
          <a:lstStyle>
            <a:extLst/>
          </a:lstStyle>
          <a:p>
            <a:pPr marL="0" indent="0" algn="ctr" latinLnBrk="0">
              <a:spcBef>
                <a:spcPct val="20000"/>
              </a:spcBef>
              <a:buNone/>
            </a:pPr>
            <a:r>
              <a:rPr kumimoji="0" lang="tr-TR" sz="7200">
                <a:solidFill>
                  <a:schemeClr val="tx1">
                    <a:alpha val="40000"/>
                  </a:schemeClr>
                </a:solidFill>
              </a:rPr>
              <a:t>DOĞRU</a:t>
            </a:r>
            <a:r>
              <a:rPr kumimoji="0" lang="tr-TR" sz="7200" baseline="0">
                <a:solidFill>
                  <a:schemeClr val="tx1">
                    <a:alpha val="40000"/>
                  </a:schemeClr>
                </a:solidFill>
              </a:rPr>
              <a:t> </a:t>
            </a:r>
            <a:r>
              <a:rPr kumimoji="0" lang="tr-TR" sz="7200">
                <a:solidFill>
                  <a:schemeClr val="tx1">
                    <a:alpha val="40000"/>
                  </a:schemeClr>
                </a:solidFill>
              </a:rPr>
              <a:t>veya YANLIŞ?</a:t>
            </a:r>
          </a:p>
        </p:txBody>
      </p:sp>
      <p:sp>
        <p:nvSpPr>
          <p:cNvPr id="7" name="Answer"/>
          <p:cNvSpPr/>
          <p:nvPr userDrawn="1"/>
        </p:nvSpPr>
        <p:spPr>
          <a:xfrm>
            <a:off x="182880" y="1676400"/>
            <a:ext cx="8321040" cy="1200329"/>
          </a:xfrm>
          <a:prstGeom prst="rect">
            <a:avLst/>
          </a:prstGeom>
        </p:spPr>
        <p:txBody>
          <a:bodyPr wrap="square">
            <a:spAutoFit/>
          </a:bodyPr>
          <a:lstStyle>
            <a:extLst/>
          </a:lstStyle>
          <a:p>
            <a:pPr indent="0" algn="ctr" latinLnBrk="0">
              <a:spcBef>
                <a:spcPct val="20000"/>
              </a:spcBef>
              <a:buNone/>
            </a:pPr>
            <a:r>
              <a:rPr kumimoji="0" lang="tr-TR" sz="720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DOĞRU </a:t>
            </a:r>
            <a:r>
              <a:rPr kumimoji="0" lang="tr-TR" sz="7200">
                <a:solidFill>
                  <a:prstClr val="white">
                    <a:alpha val="40000"/>
                  </a:prstClr>
                </a:solidFill>
                <a:ea typeface="+mn-ea"/>
                <a:cs typeface="+mn-cs"/>
              </a:rPr>
              <a:t>veya YANLIŞ?</a:t>
            </a:r>
            <a:endParaRPr kumimoji="0"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8"/>
                                        </p:tgtEl>
                                      </p:cBhvr>
                                    </p:animEffect>
                                    <p:set>
                                      <p:cBhvr>
                                        <p:cTn id="7" dur="1" fill="hold">
                                          <p:stCondLst>
                                            <p:cond delay="2999"/>
                                          </p:stCondLst>
                                        </p:cTn>
                                        <p:tgtEl>
                                          <p:spTgt spid="8"/>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oğru/Yanlış Sorusu (Yanıt: Yanlış)">
    <p:spTree>
      <p:nvGrpSpPr>
        <p:cNvPr id="1" name=""/>
        <p:cNvGrpSpPr/>
        <p:nvPr/>
      </p:nvGrpSpPr>
      <p:grpSpPr>
        <a:xfrm>
          <a:off x="0" y="0"/>
          <a:ext cx="0" cy="0"/>
          <a:chOff x="0" y="0"/>
          <a:chExt cx="0" cy="0"/>
        </a:xfrm>
      </p:grpSpPr>
      <p:sp>
        <p:nvSpPr>
          <p:cNvPr id="31" name="Rectangle 3"/>
          <p:cNvSpPr>
            <a:spLocks noGrp="1"/>
          </p:cNvSpPr>
          <p:nvPr>
            <p:ph type="dt" sz="half" idx="10"/>
          </p:nvPr>
        </p:nvSpPr>
        <p:spPr/>
        <p:txBody>
          <a:bodyPr vert="horz"/>
          <a:lstStyle>
            <a:lvl1pPr algn="r" eaLnBrk="1" latinLnBrk="0" hangingPunct="1">
              <a:defRPr kumimoji="0" lang="tr-TR"/>
            </a:lvl1pPr>
            <a:extLst/>
          </a:lstStyle>
          <a:p>
            <a:fld id="{3795DA6E-993F-4CF4-BD24-F9C8E50F4910}" type="datetime1">
              <a:rPr kumimoji="0" lang="tr-TR" smtClean="0"/>
              <a:t>19.9.2017</a:t>
            </a:fld>
            <a:endParaRPr kumimoji="0" lang="tr-TR"/>
          </a:p>
        </p:txBody>
      </p:sp>
      <p:sp>
        <p:nvSpPr>
          <p:cNvPr id="2" name="Rectangle 4"/>
          <p:cNvSpPr>
            <a:spLocks noGrp="1"/>
          </p:cNvSpPr>
          <p:nvPr>
            <p:ph type="ftr" sz="quarter" idx="11"/>
          </p:nvPr>
        </p:nvSpPr>
        <p:spPr/>
        <p:txBody>
          <a:bodyPr vert="horz"/>
          <a:lstStyle>
            <a:extLst/>
          </a:lstStyle>
          <a:p>
            <a:endParaRPr kumimoji="0" lang="tr-TR"/>
          </a:p>
        </p:txBody>
      </p:sp>
      <p:sp>
        <p:nvSpPr>
          <p:cNvPr id="28" name="Rectangle 5"/>
          <p:cNvSpPr>
            <a:spLocks noGrp="1"/>
          </p:cNvSpPr>
          <p:nvPr>
            <p:ph type="sldNum" sz="quarter" idx="12"/>
          </p:nvPr>
        </p:nvSpPr>
        <p:spPr/>
        <p:txBody>
          <a:bodyPr vert="horz"/>
          <a:lstStyle>
            <a:extLst/>
          </a:lstStyle>
          <a:p>
            <a:fld id="{C75B88FA-3392-4D65-A457-DB2A9953195B}" type="slidenum">
              <a:pPr/>
              <a:t>‹#›</a:t>
            </a:fld>
            <a:endParaRPr kumimoji="0" lang="tr-TR"/>
          </a:p>
        </p:txBody>
      </p:sp>
      <p:sp>
        <p:nvSpPr>
          <p:cNvPr id="6" name="Question"/>
          <p:cNvSpPr>
            <a:spLocks noGrp="1"/>
          </p:cNvSpPr>
          <p:nvPr>
            <p:ph type="title" hasCustomPrompt="1"/>
          </p:nvPr>
        </p:nvSpPr>
        <p:spPr>
          <a:xfrm>
            <a:off x="228600" y="457200"/>
            <a:ext cx="8229600" cy="1143000"/>
          </a:xfrm>
        </p:spPr>
        <p:txBody>
          <a:bodyPr rtlCol="0" anchor="ctr"/>
          <a:lstStyle>
            <a:lvl1pPr algn="l" eaLnBrk="1" latinLnBrk="0" hangingPunct="1">
              <a:defRPr kumimoji="0" lang="tr-TR" i="1">
                <a:solidFill>
                  <a:schemeClr val="tx1">
                    <a:shade val="75000"/>
                  </a:schemeClr>
                </a:solidFill>
              </a:defRPr>
            </a:lvl1pPr>
            <a:extLst/>
          </a:lstStyle>
          <a:p>
            <a:r>
              <a:rPr kumimoji="0" lang="tr-TR"/>
              <a:t>Soru eklemek için tıklatın</a:t>
            </a:r>
          </a:p>
        </p:txBody>
      </p:sp>
      <p:sp>
        <p:nvSpPr>
          <p:cNvPr id="29" name="Answer Base"/>
          <p:cNvSpPr txBox="1"/>
          <p:nvPr userDrawn="1"/>
        </p:nvSpPr>
        <p:spPr>
          <a:xfrm>
            <a:off x="228600" y="1600200"/>
            <a:ext cx="8229600" cy="1293926"/>
          </a:xfrm>
          <a:prstGeom prst="rect">
            <a:avLst/>
          </a:prstGeom>
          <a:noFill/>
        </p:spPr>
        <p:txBody>
          <a:bodyPr wrap="square">
            <a:noAutofit/>
          </a:bodyPr>
          <a:lstStyle>
            <a:extLst/>
          </a:lstStyle>
          <a:p>
            <a:pPr marL="0" indent="0" algn="ctr" latinLnBrk="0">
              <a:spcBef>
                <a:spcPct val="20000"/>
              </a:spcBef>
              <a:buNone/>
            </a:pPr>
            <a:r>
              <a:rPr kumimoji="0" lang="tr-TR" sz="7200">
                <a:solidFill>
                  <a:schemeClr val="tx1">
                    <a:alpha val="40000"/>
                  </a:schemeClr>
                </a:solidFill>
              </a:rPr>
              <a:t>DOĞRU</a:t>
            </a:r>
            <a:r>
              <a:rPr kumimoji="0" lang="tr-TR" sz="7200" baseline="0">
                <a:solidFill>
                  <a:schemeClr val="tx1">
                    <a:alpha val="40000"/>
                  </a:schemeClr>
                </a:solidFill>
              </a:rPr>
              <a:t> </a:t>
            </a:r>
            <a:r>
              <a:rPr kumimoji="0" lang="tr-TR" sz="7200">
                <a:solidFill>
                  <a:schemeClr val="tx1">
                    <a:alpha val="40000"/>
                  </a:schemeClr>
                </a:solidFill>
              </a:rPr>
              <a:t>veya YANLIŞ?</a:t>
            </a:r>
          </a:p>
        </p:txBody>
      </p:sp>
      <p:sp>
        <p:nvSpPr>
          <p:cNvPr id="7" name="Answer"/>
          <p:cNvSpPr/>
          <p:nvPr userDrawn="1"/>
        </p:nvSpPr>
        <p:spPr>
          <a:xfrm>
            <a:off x="228600" y="1600200"/>
            <a:ext cx="8229600" cy="1200329"/>
          </a:xfrm>
          <a:prstGeom prst="rect">
            <a:avLst/>
          </a:prstGeom>
        </p:spPr>
        <p:txBody>
          <a:bodyPr wrap="square">
            <a:spAutoFit/>
          </a:bodyPr>
          <a:lstStyle>
            <a:extLst/>
          </a:lstStyle>
          <a:p>
            <a:pPr algn="ctr"/>
            <a:r>
              <a:rPr kumimoji="0" lang="tr-TR" sz="7200">
                <a:solidFill>
                  <a:prstClr val="white">
                    <a:alpha val="40000"/>
                  </a:prstClr>
                </a:solidFill>
                <a:ea typeface="+mn-ea"/>
                <a:cs typeface="+mn-cs"/>
              </a:rPr>
              <a:t>DOĞRU veya </a:t>
            </a:r>
            <a:r>
              <a:rPr kumimoji="0" lang="tr-TR" sz="720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YANLIŞ</a:t>
            </a:r>
            <a:r>
              <a:rPr kumimoji="0" lang="tr-TR" sz="7200">
                <a:solidFill>
                  <a:prstClr val="white">
                    <a:alpha val="40000"/>
                  </a:prstClr>
                </a:solidFill>
                <a:ea typeface="+mn-ea"/>
                <a:cs typeface="+mn-cs"/>
              </a:rPr>
              <a:t>?</a:t>
            </a:r>
            <a:endParaRPr kumimoji="0"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29"/>
                                        </p:tgtEl>
                                      </p:cBhvr>
                                    </p:animEffect>
                                    <p:set>
                                      <p:cBhvr>
                                        <p:cTn id="7" dur="1" fill="hold">
                                          <p:stCondLst>
                                            <p:cond delay="2999"/>
                                          </p:stCondLst>
                                        </p:cTn>
                                        <p:tgtEl>
                                          <p:spTgt spid="29"/>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7"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Öğe Eşleme">
    <p:spTree>
      <p:nvGrpSpPr>
        <p:cNvPr id="1" name=""/>
        <p:cNvGrpSpPr/>
        <p:nvPr/>
      </p:nvGrpSpPr>
      <p:grpSpPr>
        <a:xfrm>
          <a:off x="0" y="0"/>
          <a:ext cx="0" cy="0"/>
          <a:chOff x="0" y="0"/>
          <a:chExt cx="0" cy="0"/>
        </a:xfrm>
      </p:grpSpPr>
      <p:sp>
        <p:nvSpPr>
          <p:cNvPr id="25" name="Rectangle 4"/>
          <p:cNvSpPr>
            <a:spLocks noGrp="1"/>
          </p:cNvSpPr>
          <p:nvPr>
            <p:ph type="ftr" sz="quarter" idx="11"/>
          </p:nvPr>
        </p:nvSpPr>
        <p:spPr/>
        <p:txBody>
          <a:bodyPr vert="horz"/>
          <a:lstStyle>
            <a:extLst/>
          </a:lstStyle>
          <a:p>
            <a:endParaRPr kumimoji="0" lang="tr-TR"/>
          </a:p>
        </p:txBody>
      </p:sp>
      <p:sp>
        <p:nvSpPr>
          <p:cNvPr id="16" name="Rectangle 7"/>
          <p:cNvSpPr>
            <a:spLocks noGrp="1"/>
          </p:cNvSpPr>
          <p:nvPr>
            <p:ph type="body" sz="quarter" idx="13" hasCustomPrompt="1"/>
          </p:nvPr>
        </p:nvSpPr>
        <p:spPr>
          <a:xfrm>
            <a:off x="914400" y="20574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tr-TR"/>
            </a:lvl1pPr>
            <a:lvl2pPr eaLnBrk="1" latinLnBrk="0" hangingPunct="1">
              <a:buFontTx/>
              <a:buChar char="•"/>
              <a:defRPr kumimoji="0" lang="tr-TR"/>
            </a:lvl2pPr>
            <a:lvl3pPr eaLnBrk="1" latinLnBrk="0" hangingPunct="1">
              <a:buFontTx/>
              <a:buChar char="•"/>
              <a:defRPr kumimoji="0" lang="tr-TR"/>
            </a:lvl3pPr>
            <a:lvl4pPr eaLnBrk="1" latinLnBrk="0" hangingPunct="1">
              <a:buFontTx/>
              <a:buChar char="•"/>
              <a:defRPr kumimoji="0" lang="tr-TR"/>
            </a:lvl4pPr>
            <a:lvl5pPr eaLnBrk="1" latinLnBrk="0" hangingPunct="1">
              <a:buFontTx/>
              <a:buChar char="•"/>
              <a:defRPr kumimoji="0" lang="tr-TR"/>
            </a:lvl5pPr>
            <a:extLst/>
          </a:lstStyle>
          <a:p>
            <a:pPr lvl="0"/>
            <a:r>
              <a:rPr kumimoji="0" lang="tr-TR"/>
              <a:t>Öğe 1'i eklemek için tıklatın</a:t>
            </a:r>
          </a:p>
        </p:txBody>
      </p:sp>
      <p:sp>
        <p:nvSpPr>
          <p:cNvPr id="12" name="Rectangle 7"/>
          <p:cNvSpPr>
            <a:spLocks noGrp="1"/>
          </p:cNvSpPr>
          <p:nvPr>
            <p:ph type="body" sz="quarter" idx="14" hasCustomPrompt="1"/>
          </p:nvPr>
        </p:nvSpPr>
        <p:spPr>
          <a:xfrm>
            <a:off x="914400" y="29718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tr-TR"/>
            </a:lvl1pPr>
            <a:lvl2pPr eaLnBrk="1" latinLnBrk="0" hangingPunct="1">
              <a:buFontTx/>
              <a:buChar char="•"/>
              <a:defRPr kumimoji="0" lang="tr-TR"/>
            </a:lvl2pPr>
            <a:lvl3pPr eaLnBrk="1" latinLnBrk="0" hangingPunct="1">
              <a:buFontTx/>
              <a:buChar char="•"/>
              <a:defRPr kumimoji="0" lang="tr-TR"/>
            </a:lvl3pPr>
            <a:lvl4pPr eaLnBrk="1" latinLnBrk="0" hangingPunct="1">
              <a:buFontTx/>
              <a:buChar char="•"/>
              <a:defRPr kumimoji="0" lang="tr-TR"/>
            </a:lvl4pPr>
            <a:lvl5pPr eaLnBrk="1" latinLnBrk="0" hangingPunct="1">
              <a:buFontTx/>
              <a:buChar char="•"/>
              <a:defRPr kumimoji="0" lang="tr-TR"/>
            </a:lvl5pPr>
            <a:extLst/>
          </a:lstStyle>
          <a:p>
            <a:pPr lvl="0"/>
            <a:r>
              <a:rPr kumimoji="0" lang="tr-TR"/>
              <a:t>Öğe 2'yi eklemek için tıklatın</a:t>
            </a:r>
          </a:p>
        </p:txBody>
      </p:sp>
      <p:sp>
        <p:nvSpPr>
          <p:cNvPr id="13" name="Rectangle 7"/>
          <p:cNvSpPr>
            <a:spLocks noGrp="1"/>
          </p:cNvSpPr>
          <p:nvPr>
            <p:ph type="body" sz="quarter" idx="15" hasCustomPrompt="1"/>
          </p:nvPr>
        </p:nvSpPr>
        <p:spPr>
          <a:xfrm>
            <a:off x="914400" y="38862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tr-TR"/>
            </a:lvl1pPr>
            <a:lvl2pPr eaLnBrk="1" latinLnBrk="0" hangingPunct="1">
              <a:buFontTx/>
              <a:buChar char="•"/>
              <a:defRPr kumimoji="0" lang="tr-TR"/>
            </a:lvl2pPr>
            <a:lvl3pPr eaLnBrk="1" latinLnBrk="0" hangingPunct="1">
              <a:buFontTx/>
              <a:buChar char="•"/>
              <a:defRPr kumimoji="0" lang="tr-TR"/>
            </a:lvl3pPr>
            <a:lvl4pPr eaLnBrk="1" latinLnBrk="0" hangingPunct="1">
              <a:buFontTx/>
              <a:buChar char="•"/>
              <a:defRPr kumimoji="0" lang="tr-TR"/>
            </a:lvl4pPr>
            <a:lvl5pPr eaLnBrk="1" latinLnBrk="0" hangingPunct="1">
              <a:buFontTx/>
              <a:buChar char="•"/>
              <a:defRPr kumimoji="0" lang="tr-TR"/>
            </a:lvl5pPr>
            <a:extLst/>
          </a:lstStyle>
          <a:p>
            <a:pPr lvl="0"/>
            <a:r>
              <a:rPr kumimoji="0" lang="tr-TR"/>
              <a:t>Öğe 3'ü eklemek için tıklatın</a:t>
            </a:r>
          </a:p>
        </p:txBody>
      </p:sp>
      <p:sp>
        <p:nvSpPr>
          <p:cNvPr id="14" name="Rectangle 7"/>
          <p:cNvSpPr>
            <a:spLocks noGrp="1"/>
          </p:cNvSpPr>
          <p:nvPr>
            <p:ph type="body" sz="quarter" idx="16" hasCustomPrompt="1"/>
          </p:nvPr>
        </p:nvSpPr>
        <p:spPr>
          <a:xfrm>
            <a:off x="914400" y="48006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tr-TR"/>
            </a:lvl1pPr>
            <a:lvl2pPr eaLnBrk="1" latinLnBrk="0" hangingPunct="1">
              <a:buFontTx/>
              <a:buChar char="•"/>
              <a:defRPr kumimoji="0" lang="tr-TR"/>
            </a:lvl2pPr>
            <a:lvl3pPr eaLnBrk="1" latinLnBrk="0" hangingPunct="1">
              <a:buFontTx/>
              <a:buChar char="•"/>
              <a:defRPr kumimoji="0" lang="tr-TR"/>
            </a:lvl3pPr>
            <a:lvl4pPr eaLnBrk="1" latinLnBrk="0" hangingPunct="1">
              <a:buFontTx/>
              <a:buChar char="•"/>
              <a:defRPr kumimoji="0" lang="tr-TR"/>
            </a:lvl4pPr>
            <a:lvl5pPr eaLnBrk="1" latinLnBrk="0" hangingPunct="1">
              <a:buFontTx/>
              <a:buChar char="•"/>
              <a:defRPr kumimoji="0" lang="tr-TR"/>
            </a:lvl5pPr>
            <a:extLst/>
          </a:lstStyle>
          <a:p>
            <a:pPr lvl="0"/>
            <a:r>
              <a:rPr kumimoji="0" lang="tr-TR"/>
              <a:t>Öğe 4'ü eklemek için tıklatın</a:t>
            </a:r>
          </a:p>
        </p:txBody>
      </p:sp>
      <p:sp>
        <p:nvSpPr>
          <p:cNvPr id="10" name="Rectangle 7"/>
          <p:cNvSpPr>
            <a:spLocks noGrp="1"/>
          </p:cNvSpPr>
          <p:nvPr>
            <p:ph type="body" sz="quarter" idx="17" hasCustomPrompt="1"/>
          </p:nvPr>
        </p:nvSpPr>
        <p:spPr>
          <a:xfrm>
            <a:off x="914400" y="57150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tr-TR"/>
            </a:lvl1pPr>
            <a:lvl2pPr eaLnBrk="1" latinLnBrk="0" hangingPunct="1">
              <a:buFontTx/>
              <a:buChar char="•"/>
              <a:defRPr kumimoji="0" lang="tr-TR"/>
            </a:lvl2pPr>
            <a:lvl3pPr eaLnBrk="1" latinLnBrk="0" hangingPunct="1">
              <a:buFontTx/>
              <a:buChar char="•"/>
              <a:defRPr kumimoji="0" lang="tr-TR"/>
            </a:lvl3pPr>
            <a:lvl4pPr eaLnBrk="1" latinLnBrk="0" hangingPunct="1">
              <a:buFontTx/>
              <a:buChar char="•"/>
              <a:defRPr kumimoji="0" lang="tr-TR"/>
            </a:lvl4pPr>
            <a:lvl5pPr eaLnBrk="1" latinLnBrk="0" hangingPunct="1">
              <a:buFontTx/>
              <a:buChar char="•"/>
              <a:defRPr kumimoji="0" lang="tr-TR"/>
            </a:lvl5pPr>
            <a:extLst/>
          </a:lstStyle>
          <a:p>
            <a:pPr lvl="0"/>
            <a:r>
              <a:rPr kumimoji="0" lang="tr-TR"/>
              <a:t>Öğe 5'i eklemek için tıklatın</a:t>
            </a:r>
          </a:p>
        </p:txBody>
      </p:sp>
      <p:sp>
        <p:nvSpPr>
          <p:cNvPr id="20" name="Rectangle 3"/>
          <p:cNvSpPr>
            <a:spLocks noGrp="1"/>
          </p:cNvSpPr>
          <p:nvPr>
            <p:ph type="dt" sz="half" idx="10"/>
          </p:nvPr>
        </p:nvSpPr>
        <p:spPr/>
        <p:txBody>
          <a:bodyPr vert="horz"/>
          <a:lstStyle>
            <a:lvl1pPr algn="r" eaLnBrk="1" latinLnBrk="0" hangingPunct="1">
              <a:defRPr kumimoji="0" lang="tr-TR"/>
            </a:lvl1pPr>
            <a:extLst/>
          </a:lstStyle>
          <a:p>
            <a:fld id="{6FFC3013-7A19-4A15-9720-CD976782A89F}" type="datetime1">
              <a:rPr kumimoji="0" lang="tr-TR" smtClean="0"/>
              <a:t>19.9.2017</a:t>
            </a:fld>
            <a:endParaRPr kumimoji="0" lang="tr-TR"/>
          </a:p>
        </p:txBody>
      </p:sp>
      <p:sp>
        <p:nvSpPr>
          <p:cNvPr id="15" name="Rectangle 7"/>
          <p:cNvSpPr>
            <a:spLocks noGrp="1"/>
          </p:cNvSpPr>
          <p:nvPr>
            <p:ph type="body" sz="quarter" idx="18" hasCustomPrompt="1"/>
          </p:nvPr>
        </p:nvSpPr>
        <p:spPr>
          <a:xfrm>
            <a:off x="4800600" y="20574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tr-TR"/>
            </a:lvl1pPr>
            <a:lvl2pPr eaLnBrk="1" latinLnBrk="0" hangingPunct="1">
              <a:buFontTx/>
              <a:buChar char="•"/>
              <a:defRPr kumimoji="0" lang="tr-TR"/>
            </a:lvl2pPr>
            <a:lvl3pPr eaLnBrk="1" latinLnBrk="0" hangingPunct="1">
              <a:buFontTx/>
              <a:buChar char="•"/>
              <a:defRPr kumimoji="0" lang="tr-TR"/>
            </a:lvl3pPr>
            <a:lvl4pPr eaLnBrk="1" latinLnBrk="0" hangingPunct="1">
              <a:buFontTx/>
              <a:buChar char="•"/>
              <a:defRPr kumimoji="0" lang="tr-TR"/>
            </a:lvl4pPr>
            <a:lvl5pPr eaLnBrk="1" latinLnBrk="0" hangingPunct="1">
              <a:buFontTx/>
              <a:buChar char="•"/>
              <a:defRPr kumimoji="0" lang="tr-TR"/>
            </a:lvl5pPr>
            <a:extLst/>
          </a:lstStyle>
          <a:p>
            <a:pPr lvl="0"/>
            <a:r>
              <a:rPr kumimoji="0" lang="tr-TR"/>
              <a:t>Eşleşme 5'i eklemek için tıklatın</a:t>
            </a:r>
          </a:p>
        </p:txBody>
      </p:sp>
      <p:sp>
        <p:nvSpPr>
          <p:cNvPr id="17" name="Rectangle 7"/>
          <p:cNvSpPr>
            <a:spLocks noGrp="1"/>
          </p:cNvSpPr>
          <p:nvPr>
            <p:ph type="body" sz="quarter" idx="19" hasCustomPrompt="1"/>
          </p:nvPr>
        </p:nvSpPr>
        <p:spPr>
          <a:xfrm>
            <a:off x="4800600" y="29718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tr-TR"/>
            </a:lvl1pPr>
            <a:lvl2pPr eaLnBrk="1" latinLnBrk="0" hangingPunct="1">
              <a:buFontTx/>
              <a:buChar char="•"/>
              <a:defRPr kumimoji="0" lang="tr-TR"/>
            </a:lvl2pPr>
            <a:lvl3pPr eaLnBrk="1" latinLnBrk="0" hangingPunct="1">
              <a:buFontTx/>
              <a:buChar char="•"/>
              <a:defRPr kumimoji="0" lang="tr-TR"/>
            </a:lvl3pPr>
            <a:lvl4pPr eaLnBrk="1" latinLnBrk="0" hangingPunct="1">
              <a:buFontTx/>
              <a:buChar char="•"/>
              <a:defRPr kumimoji="0" lang="tr-TR"/>
            </a:lvl4pPr>
            <a:lvl5pPr eaLnBrk="1" latinLnBrk="0" hangingPunct="1">
              <a:buFontTx/>
              <a:buChar char="•"/>
              <a:defRPr kumimoji="0" lang="tr-TR"/>
            </a:lvl5pPr>
            <a:extLst/>
          </a:lstStyle>
          <a:p>
            <a:pPr lvl="0"/>
            <a:r>
              <a:rPr kumimoji="0" lang="tr-TR"/>
              <a:t>Eşleşme 3'ü eklemek için tıklatın</a:t>
            </a:r>
          </a:p>
        </p:txBody>
      </p:sp>
      <p:sp>
        <p:nvSpPr>
          <p:cNvPr id="18" name="Rectangle 7"/>
          <p:cNvSpPr>
            <a:spLocks noGrp="1"/>
          </p:cNvSpPr>
          <p:nvPr>
            <p:ph type="body" sz="quarter" idx="20" hasCustomPrompt="1"/>
          </p:nvPr>
        </p:nvSpPr>
        <p:spPr>
          <a:xfrm>
            <a:off x="4800600" y="38862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tr-TR"/>
            </a:lvl1pPr>
            <a:lvl2pPr eaLnBrk="1" latinLnBrk="0" hangingPunct="1">
              <a:buFontTx/>
              <a:buChar char="•"/>
              <a:defRPr kumimoji="0" lang="tr-TR"/>
            </a:lvl2pPr>
            <a:lvl3pPr eaLnBrk="1" latinLnBrk="0" hangingPunct="1">
              <a:buFontTx/>
              <a:buChar char="•"/>
              <a:defRPr kumimoji="0" lang="tr-TR"/>
            </a:lvl3pPr>
            <a:lvl4pPr eaLnBrk="1" latinLnBrk="0" hangingPunct="1">
              <a:buFontTx/>
              <a:buChar char="•"/>
              <a:defRPr kumimoji="0" lang="tr-TR"/>
            </a:lvl4pPr>
            <a:lvl5pPr eaLnBrk="1" latinLnBrk="0" hangingPunct="1">
              <a:buFontTx/>
              <a:buChar char="•"/>
              <a:defRPr kumimoji="0" lang="tr-TR"/>
            </a:lvl5pPr>
            <a:extLst/>
          </a:lstStyle>
          <a:p>
            <a:pPr lvl="0"/>
            <a:r>
              <a:rPr kumimoji="0" lang="tr-TR"/>
              <a:t>Eşleşme 1'i eklemek için tıklatın</a:t>
            </a:r>
          </a:p>
        </p:txBody>
      </p:sp>
      <p:sp>
        <p:nvSpPr>
          <p:cNvPr id="19" name="Rectangle 7"/>
          <p:cNvSpPr>
            <a:spLocks noGrp="1"/>
          </p:cNvSpPr>
          <p:nvPr>
            <p:ph type="body" sz="quarter" idx="21" hasCustomPrompt="1"/>
          </p:nvPr>
        </p:nvSpPr>
        <p:spPr>
          <a:xfrm>
            <a:off x="4800600" y="48006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tr-TR"/>
            </a:lvl1pPr>
            <a:lvl2pPr eaLnBrk="1" latinLnBrk="0" hangingPunct="1">
              <a:buFontTx/>
              <a:buChar char="•"/>
              <a:defRPr kumimoji="0" lang="tr-TR"/>
            </a:lvl2pPr>
            <a:lvl3pPr eaLnBrk="1" latinLnBrk="0" hangingPunct="1">
              <a:buFontTx/>
              <a:buChar char="•"/>
              <a:defRPr kumimoji="0" lang="tr-TR"/>
            </a:lvl3pPr>
            <a:lvl4pPr eaLnBrk="1" latinLnBrk="0" hangingPunct="1">
              <a:buFontTx/>
              <a:buChar char="•"/>
              <a:defRPr kumimoji="0" lang="tr-TR"/>
            </a:lvl4pPr>
            <a:lvl5pPr eaLnBrk="1" latinLnBrk="0" hangingPunct="1">
              <a:buFontTx/>
              <a:buChar char="•"/>
              <a:defRPr kumimoji="0" lang="tr-TR"/>
            </a:lvl5pPr>
            <a:extLst/>
          </a:lstStyle>
          <a:p>
            <a:pPr lvl="0"/>
            <a:r>
              <a:rPr kumimoji="0" lang="tr-TR"/>
              <a:t>Eşleşme 2'yi eklemek için tıklatın</a:t>
            </a:r>
          </a:p>
        </p:txBody>
      </p:sp>
      <p:sp>
        <p:nvSpPr>
          <p:cNvPr id="21" name="Rectangle 7"/>
          <p:cNvSpPr>
            <a:spLocks noGrp="1"/>
          </p:cNvSpPr>
          <p:nvPr>
            <p:ph type="body" sz="quarter" idx="22" hasCustomPrompt="1"/>
          </p:nvPr>
        </p:nvSpPr>
        <p:spPr>
          <a:xfrm>
            <a:off x="4800600" y="57150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tr-TR"/>
            </a:lvl1pPr>
            <a:lvl2pPr eaLnBrk="1" latinLnBrk="0" hangingPunct="1">
              <a:buFontTx/>
              <a:buChar char="•"/>
              <a:defRPr kumimoji="0" lang="tr-TR"/>
            </a:lvl2pPr>
            <a:lvl3pPr eaLnBrk="1" latinLnBrk="0" hangingPunct="1">
              <a:buFontTx/>
              <a:buChar char="•"/>
              <a:defRPr kumimoji="0" lang="tr-TR"/>
            </a:lvl3pPr>
            <a:lvl4pPr eaLnBrk="1" latinLnBrk="0" hangingPunct="1">
              <a:buFontTx/>
              <a:buChar char="•"/>
              <a:defRPr kumimoji="0" lang="tr-TR"/>
            </a:lvl4pPr>
            <a:lvl5pPr eaLnBrk="1" latinLnBrk="0" hangingPunct="1">
              <a:buFontTx/>
              <a:buChar char="•"/>
              <a:defRPr kumimoji="0" lang="tr-TR"/>
            </a:lvl5pPr>
            <a:extLst/>
          </a:lstStyle>
          <a:p>
            <a:pPr lvl="0"/>
            <a:r>
              <a:rPr kumimoji="0" lang="tr-TR"/>
              <a:t>Eşleşme 4'ü eklemek için tıklatın</a:t>
            </a:r>
          </a:p>
        </p:txBody>
      </p:sp>
      <p:sp>
        <p:nvSpPr>
          <p:cNvPr id="11" name="Rectangle 2"/>
          <p:cNvSpPr>
            <a:spLocks noGrp="1"/>
          </p:cNvSpPr>
          <p:nvPr>
            <p:ph type="title" hasCustomPrompt="1"/>
          </p:nvPr>
        </p:nvSpPr>
        <p:spPr/>
        <p:txBody>
          <a:bodyPr vert="horz"/>
          <a:lstStyle>
            <a:lvl1pPr algn="l" eaLnBrk="1" latinLnBrk="0" hangingPunct="1">
              <a:defRPr kumimoji="0" lang="tr-TR" i="1" baseline="0"/>
            </a:lvl1pPr>
            <a:extLst/>
          </a:lstStyle>
          <a:p>
            <a:r>
              <a:rPr kumimoji="0" lang="tr-TR"/>
              <a:t>Sorunuzu yazmak için tıklatın</a:t>
            </a:r>
          </a:p>
        </p:txBody>
      </p:sp>
      <p:sp>
        <p:nvSpPr>
          <p:cNvPr id="7" name="Rectangle 5"/>
          <p:cNvSpPr>
            <a:spLocks noGrp="1"/>
          </p:cNvSpPr>
          <p:nvPr>
            <p:ph type="sldNum" sz="quarter" idx="12"/>
          </p:nvPr>
        </p:nvSpPr>
        <p:spPr/>
        <p:txBody>
          <a:bodyPr vert="horz"/>
          <a:lstStyle>
            <a:extLst/>
          </a:lstStyle>
          <a:p>
            <a:fld id="{C75B88FA-3392-4D65-A457-DB2A9953195B}" type="slidenum">
              <a:pPr/>
              <a:t>‹#›</a:t>
            </a:fld>
            <a:endParaRPr kumimoji="0" lang="tr-TR"/>
          </a:p>
        </p:txBody>
      </p:sp>
      <p:cxnSp>
        <p:nvCxnSpPr>
          <p:cNvPr id="23" name="Straight Connector 23"/>
          <p:cNvCxnSpPr>
            <a:stCxn id="16" idx="3"/>
            <a:endCxn id="18" idx="1"/>
          </p:cNvCxnSpPr>
          <p:nvPr/>
        </p:nvCxnSpPr>
        <p:spPr>
          <a:xfrm>
            <a:off x="3886200" y="22860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a:stCxn id="12" idx="3"/>
            <a:endCxn id="19" idx="1"/>
          </p:cNvCxnSpPr>
          <p:nvPr/>
        </p:nvCxnSpPr>
        <p:spPr>
          <a:xfrm>
            <a:off x="3886200" y="32004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0" name="Straight Connector 23"/>
          <p:cNvCxnSpPr>
            <a:stCxn id="13" idx="3"/>
            <a:endCxn id="17" idx="1"/>
          </p:cNvCxnSpPr>
          <p:nvPr/>
        </p:nvCxnSpPr>
        <p:spPr>
          <a:xfrm flipV="1">
            <a:off x="3886200" y="32004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4" name="Straight Connector 23"/>
          <p:cNvCxnSpPr>
            <a:stCxn id="14" idx="3"/>
            <a:endCxn id="21" idx="1"/>
          </p:cNvCxnSpPr>
          <p:nvPr/>
        </p:nvCxnSpPr>
        <p:spPr>
          <a:xfrm>
            <a:off x="3886200" y="50292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9" name="Straight Connector 23"/>
          <p:cNvCxnSpPr>
            <a:stCxn id="10" idx="3"/>
            <a:endCxn id="15" idx="1"/>
          </p:cNvCxnSpPr>
          <p:nvPr/>
        </p:nvCxnSpPr>
        <p:spPr>
          <a:xfrm flipV="1">
            <a:off x="3886200" y="2286000"/>
            <a:ext cx="914400" cy="36576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0" name="Rectangle 2"/>
          <p:cNvSpPr>
            <a:spLocks noGrp="1"/>
          </p:cNvSpPr>
          <p:nvPr>
            <p:ph type="title"/>
          </p:nvPr>
        </p:nvSpPr>
        <p:spPr>
          <a:xfrm>
            <a:off x="914400" y="457200"/>
            <a:ext cx="7696200" cy="1143000"/>
          </a:xfrm>
          <a:prstGeom prst="rect">
            <a:avLst/>
          </a:prstGeom>
        </p:spPr>
        <p:txBody>
          <a:bodyPr vert="horz" anchor="b">
            <a:normAutofit/>
          </a:bodyPr>
          <a:lstStyle>
            <a:extLst/>
          </a:lstStyle>
          <a:p>
            <a:pPr eaLnBrk="1" latinLnBrk="0" hangingPunct="1"/>
            <a:r>
              <a:rPr kumimoji="0" lang="tr-TR" smtClean="0"/>
              <a:t>Asıl başlık stili için tıklatın</a:t>
            </a:r>
            <a:endParaRPr kumimoji="0" lang="en-US" smtClean="0"/>
          </a:p>
        </p:txBody>
      </p:sp>
      <p:sp>
        <p:nvSpPr>
          <p:cNvPr id="5" name="Rectangle 3"/>
          <p:cNvSpPr>
            <a:spLocks noGrp="1"/>
          </p:cNvSpPr>
          <p:nvPr>
            <p:ph type="body" idx="1"/>
          </p:nvPr>
        </p:nvSpPr>
        <p:spPr>
          <a:xfrm>
            <a:off x="914400" y="1905000"/>
            <a:ext cx="7467600" cy="42211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9" name="Rectangle 4"/>
          <p:cNvSpPr>
            <a:spLocks noGrp="1"/>
          </p:cNvSpPr>
          <p:nvPr>
            <p:ph type="dt" sz="half" idx="2"/>
          </p:nvPr>
        </p:nvSpPr>
        <p:spPr>
          <a:xfrm>
            <a:off x="6705600" y="6248400"/>
            <a:ext cx="1828800" cy="323850"/>
          </a:xfrm>
          <a:prstGeom prst="rect">
            <a:avLst/>
          </a:prstGeom>
        </p:spPr>
        <p:txBody>
          <a:bodyPr vert="horz" anchor="ctr"/>
          <a:lstStyle>
            <a:lvl1pPr eaLnBrk="1" latinLnBrk="0" hangingPunct="1">
              <a:defRPr kumimoji="0" lang="tr-TR" sz="1100"/>
            </a:lvl1pPr>
            <a:extLst/>
          </a:lstStyle>
          <a:p>
            <a:pPr algn="r"/>
            <a:fld id="{6E8834D4-6086-4053-8EE1-90EA5FCC37D2}" type="datetime1">
              <a:rPr kumimoji="0" lang="tr-TR" sz="1100" smtClean="0"/>
              <a:t>19.9.2017</a:t>
            </a:fld>
            <a:endParaRPr kumimoji="0" lang="tr-TR" sz="1050"/>
          </a:p>
        </p:txBody>
      </p:sp>
      <p:sp>
        <p:nvSpPr>
          <p:cNvPr id="18" name="Rectangle 5"/>
          <p:cNvSpPr>
            <a:spLocks noGrp="1"/>
          </p:cNvSpPr>
          <p:nvPr>
            <p:ph type="ftr" sz="quarter" idx="3"/>
          </p:nvPr>
        </p:nvSpPr>
        <p:spPr>
          <a:xfrm>
            <a:off x="457200" y="6248400"/>
            <a:ext cx="3260886" cy="323850"/>
          </a:xfrm>
          <a:prstGeom prst="rect">
            <a:avLst/>
          </a:prstGeom>
        </p:spPr>
        <p:txBody>
          <a:bodyPr vert="horz"/>
          <a:lstStyle>
            <a:lvl1pPr eaLnBrk="1" latinLnBrk="0" hangingPunct="1">
              <a:defRPr kumimoji="0" lang="tr-TR" sz="1200"/>
            </a:lvl1pPr>
            <a:extLst/>
          </a:lstStyle>
          <a:p>
            <a:endParaRPr kumimoji="0" lang="tr-TR" sz="1200"/>
          </a:p>
        </p:txBody>
      </p:sp>
      <p:sp>
        <p:nvSpPr>
          <p:cNvPr id="7" name="Slide Number Placeholder 6"/>
          <p:cNvSpPr>
            <a:spLocks noGrp="1"/>
          </p:cNvSpPr>
          <p:nvPr>
            <p:ph type="sldNum" sz="quarter" idx="4"/>
          </p:nvPr>
        </p:nvSpPr>
        <p:spPr>
          <a:xfrm>
            <a:off x="8714936" y="6151098"/>
            <a:ext cx="429064" cy="457200"/>
          </a:xfrm>
          <a:prstGeom prst="rect">
            <a:avLst/>
          </a:prstGeom>
        </p:spPr>
        <p:txBody>
          <a:bodyPr vert="horz" anchor="ctr"/>
          <a:lstStyle>
            <a:lvl1pPr eaLnBrk="1" latinLnBrk="0" hangingPunct="1">
              <a:defRPr kumimoji="0" lang="tr-TR" sz="1200"/>
            </a:lvl1pPr>
            <a:extLst/>
          </a:lstStyle>
          <a:p>
            <a:fld id="{169B2101-2E9F-420A-91A3-890890D84497}" type="slidenum">
              <a:rPr kumimoji="0" lang="tr-TR" sz="1200"/>
              <a:pPr/>
              <a:t>‹#›</a:t>
            </a:fld>
            <a:endParaRPr kumimoji="0" lang="tr-TR" sz="1200"/>
          </a:p>
        </p:txBody>
      </p:sp>
      <p:grpSp>
        <p:nvGrpSpPr>
          <p:cNvPr id="2" name="Group 23"/>
          <p:cNvGrpSpPr/>
          <p:nvPr/>
        </p:nvGrpSpPr>
        <p:grpSpPr>
          <a:xfrm>
            <a:off x="11555" y="2000250"/>
            <a:ext cx="133350" cy="533400"/>
            <a:chOff x="0" y="2000250"/>
            <a:chExt cx="3733800" cy="533400"/>
          </a:xfrm>
        </p:grpSpPr>
        <p:sp>
          <p:nvSpPr>
            <p:cNvPr id="3"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tr-TR"/>
            </a:p>
          </p:txBody>
        </p:sp>
        <p:sp>
          <p:nvSpPr>
            <p:cNvPr id="28"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tr-TR"/>
            </a:p>
          </p:txBody>
        </p:sp>
        <p:sp>
          <p:nvSpPr>
            <p:cNvPr id="4"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tr-TR"/>
            </a:p>
          </p:txBody>
        </p:sp>
        <p:sp>
          <p:nvSpPr>
            <p:cNvPr id="12"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tr-TR"/>
            </a:p>
          </p:txBody>
        </p:sp>
        <p:sp>
          <p:nvSpPr>
            <p:cNvPr id="9"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tr-TR"/>
            </a:p>
          </p:txBody>
        </p:sp>
        <p:sp>
          <p:nvSpPr>
            <p:cNvPr id="11"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tr-TR"/>
            </a:p>
          </p:txBody>
        </p:sp>
        <p:sp>
          <p:nvSpPr>
            <p:cNvPr id="31"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tr-TR"/>
            </a:p>
          </p:txBody>
        </p:sp>
      </p:grpSp>
      <p:grpSp>
        <p:nvGrpSpPr>
          <p:cNvPr id="10" name="Group 35"/>
          <p:cNvGrpSpPr/>
          <p:nvPr/>
        </p:nvGrpSpPr>
        <p:grpSpPr>
          <a:xfrm>
            <a:off x="8584055" y="2000250"/>
            <a:ext cx="552450" cy="542925"/>
            <a:chOff x="8667750" y="2000250"/>
            <a:chExt cx="476250" cy="542925"/>
          </a:xfrm>
        </p:grpSpPr>
        <p:sp>
          <p:nvSpPr>
            <p:cNvPr id="13"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tr-TR"/>
            </a:p>
          </p:txBody>
        </p:sp>
        <p:sp>
          <p:nvSpPr>
            <p:cNvPr id="24"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tr-TR"/>
            </a:p>
          </p:txBody>
        </p:sp>
        <p:sp>
          <p:nvSpPr>
            <p:cNvPr id="19"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tr-TR"/>
            </a:p>
          </p:txBody>
        </p:sp>
        <p:sp>
          <p:nvSpPr>
            <p:cNvPr id="30"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tr-TR"/>
            </a:p>
          </p:txBody>
        </p:sp>
        <p:sp>
          <p:nvSpPr>
            <p:cNvPr id="17"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tr-TR"/>
            </a:p>
          </p:txBody>
        </p:sp>
        <p:sp>
          <p:nvSpPr>
            <p:cNvPr id="16"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tr-TR"/>
            </a:p>
          </p:txBody>
        </p:sp>
        <p:sp>
          <p:nvSpPr>
            <p:cNvPr id="15"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tr-TR"/>
            </a:p>
          </p:txBody>
        </p:sp>
      </p:grpSp>
      <p:sp>
        <p:nvSpPr>
          <p:cNvPr id="23" name="Oval 28"/>
          <p:cNvSpPr/>
          <p:nvPr/>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tr-T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timing>
    <p:tnLst>
      <p:par>
        <p:cTn id="1" dur="indefinite" restart="never" nodeType="tmRoot"/>
      </p:par>
    </p:tnLst>
  </p:timing>
  <p:hf hdr="0" ftr="0" dt="0"/>
  <p:txStyles>
    <p:titleStyle>
      <a:lvl1pPr algn="l" rtl="0" eaLnBrk="1" latinLnBrk="0" hangingPunct="1">
        <a:spcBef>
          <a:spcPct val="0"/>
        </a:spcBef>
        <a:buNone/>
        <a:defRPr kumimoji="0" lang="tr-TR" sz="3600">
          <a:solidFill>
            <a:schemeClr val="tx1"/>
          </a:solidFill>
          <a:latin typeface="+mj-lt"/>
          <a:ea typeface="+mj-ea"/>
          <a:cs typeface="+mj-cs"/>
        </a:defRPr>
      </a:lvl1pPr>
      <a:lvl2pPr eaLnBrk="1" latinLnBrk="0" hangingPunct="1">
        <a:defRPr kumimoji="0" lang="tr-TR">
          <a:solidFill>
            <a:schemeClr val="tx2"/>
          </a:solidFill>
        </a:defRPr>
      </a:lvl2pPr>
      <a:lvl3pPr eaLnBrk="1" latinLnBrk="0" hangingPunct="1">
        <a:defRPr kumimoji="0" lang="tr-TR">
          <a:solidFill>
            <a:schemeClr val="tx2"/>
          </a:solidFill>
        </a:defRPr>
      </a:lvl3pPr>
      <a:lvl4pPr eaLnBrk="1" latinLnBrk="0" hangingPunct="1">
        <a:defRPr kumimoji="0" lang="tr-TR">
          <a:solidFill>
            <a:schemeClr val="tx2"/>
          </a:solidFill>
        </a:defRPr>
      </a:lvl4pPr>
      <a:lvl5pPr eaLnBrk="1" latinLnBrk="0" hangingPunct="1">
        <a:defRPr kumimoji="0" lang="tr-TR">
          <a:solidFill>
            <a:schemeClr val="tx2"/>
          </a:solidFill>
        </a:defRPr>
      </a:lvl5pPr>
      <a:lvl6pPr eaLnBrk="1" latinLnBrk="0" hangingPunct="1">
        <a:defRPr kumimoji="0" lang="tr-TR">
          <a:solidFill>
            <a:schemeClr val="tx2"/>
          </a:solidFill>
        </a:defRPr>
      </a:lvl6pPr>
      <a:lvl7pPr eaLnBrk="1" latinLnBrk="0" hangingPunct="1">
        <a:defRPr kumimoji="0" lang="tr-TR">
          <a:solidFill>
            <a:schemeClr val="tx2"/>
          </a:solidFill>
        </a:defRPr>
      </a:lvl7pPr>
      <a:lvl8pPr eaLnBrk="1" latinLnBrk="0" hangingPunct="1">
        <a:defRPr kumimoji="0" lang="tr-TR">
          <a:solidFill>
            <a:schemeClr val="tx2"/>
          </a:solidFill>
        </a:defRPr>
      </a:lvl8pPr>
      <a:lvl9pPr eaLnBrk="1" latinLnBrk="0" hangingPunct="1">
        <a:defRPr kumimoji="0" lang="tr-TR">
          <a:solidFill>
            <a:schemeClr val="tx2"/>
          </a:solidFill>
        </a:defRPr>
      </a:lvl9pPr>
      <a:extLst/>
    </p:titleStyle>
    <p:bodyStyle>
      <a:lvl1pPr marL="342900" indent="-342900" algn="l" rtl="0" eaLnBrk="1" latinLnBrk="0" hangingPunct="1">
        <a:spcBef>
          <a:spcPct val="20000"/>
        </a:spcBef>
        <a:buChar char="•"/>
        <a:defRPr kumimoji="0" lang="tr-TR" sz="2000">
          <a:solidFill>
            <a:schemeClr val="tx1"/>
          </a:solidFill>
          <a:latin typeface="+mn-lt"/>
          <a:ea typeface="+mn-ea"/>
          <a:cs typeface="+mn-cs"/>
        </a:defRPr>
      </a:lvl1pPr>
      <a:lvl2pPr marL="742950" indent="-285750" algn="l" rtl="0" eaLnBrk="1" latinLnBrk="0" hangingPunct="1">
        <a:spcBef>
          <a:spcPct val="20000"/>
        </a:spcBef>
        <a:buChar char="–"/>
        <a:defRPr kumimoji="0" lang="tr-TR" sz="2000">
          <a:solidFill>
            <a:schemeClr val="tx1"/>
          </a:solidFill>
          <a:latin typeface="+mn-lt"/>
          <a:ea typeface="+mn-ea"/>
          <a:cs typeface="+mn-cs"/>
        </a:defRPr>
      </a:lvl2pPr>
      <a:lvl3pPr marL="1143000" indent="-228600" algn="l" rtl="0" eaLnBrk="1" latinLnBrk="0" hangingPunct="1">
        <a:spcBef>
          <a:spcPct val="20000"/>
        </a:spcBef>
        <a:buChar char="•"/>
        <a:defRPr kumimoji="0" lang="tr-TR" sz="2000">
          <a:solidFill>
            <a:schemeClr val="tx1"/>
          </a:solidFill>
          <a:latin typeface="+mn-lt"/>
          <a:ea typeface="+mn-ea"/>
          <a:cs typeface="+mn-cs"/>
        </a:defRPr>
      </a:lvl3pPr>
      <a:lvl4pPr marL="1600200" indent="-228600" algn="l" rtl="0" eaLnBrk="1" latinLnBrk="0" hangingPunct="1">
        <a:spcBef>
          <a:spcPct val="20000"/>
        </a:spcBef>
        <a:buChar char="–"/>
        <a:defRPr kumimoji="0" lang="tr-TR" sz="2000">
          <a:solidFill>
            <a:schemeClr val="tx1"/>
          </a:solidFill>
          <a:latin typeface="+mn-lt"/>
          <a:ea typeface="+mn-ea"/>
          <a:cs typeface="+mn-cs"/>
        </a:defRPr>
      </a:lvl4pPr>
      <a:lvl5pPr marL="2057400" indent="-228600" algn="l" rtl="0" eaLnBrk="1" latinLnBrk="0" hangingPunct="1">
        <a:spcBef>
          <a:spcPct val="20000"/>
        </a:spcBef>
        <a:buChar char="»"/>
        <a:defRPr kumimoji="0" lang="tr-TR" sz="2000">
          <a:solidFill>
            <a:schemeClr val="tx1"/>
          </a:solidFill>
          <a:latin typeface="+mn-lt"/>
          <a:ea typeface="+mn-ea"/>
          <a:cs typeface="+mn-cs"/>
        </a:defRPr>
      </a:lvl5pPr>
      <a:lvl6pPr marL="2514600" indent="-228600" algn="l" rtl="0" eaLnBrk="1" latinLnBrk="0" hangingPunct="1">
        <a:spcBef>
          <a:spcPct val="20000"/>
        </a:spcBef>
        <a:buChar char="•"/>
        <a:defRPr kumimoji="0" lang="tr-TR" sz="2000">
          <a:solidFill>
            <a:schemeClr val="tx1"/>
          </a:solidFill>
          <a:latin typeface="+mn-lt"/>
          <a:ea typeface="+mn-ea"/>
          <a:cs typeface="+mn-cs"/>
        </a:defRPr>
      </a:lvl6pPr>
      <a:lvl7pPr marL="2971800" indent="-228600" algn="l" rtl="0" eaLnBrk="1" latinLnBrk="0" hangingPunct="1">
        <a:spcBef>
          <a:spcPct val="20000"/>
        </a:spcBef>
        <a:buChar char="•"/>
        <a:defRPr kumimoji="0" lang="tr-TR" sz="2000">
          <a:solidFill>
            <a:schemeClr val="tx1"/>
          </a:solidFill>
          <a:latin typeface="+mn-lt"/>
          <a:ea typeface="+mn-ea"/>
          <a:cs typeface="+mn-cs"/>
        </a:defRPr>
      </a:lvl7pPr>
      <a:lvl8pPr marL="3429000" indent="-228600" algn="l" rtl="0" eaLnBrk="1" latinLnBrk="0" hangingPunct="1">
        <a:spcBef>
          <a:spcPct val="20000"/>
        </a:spcBef>
        <a:buChar char="•"/>
        <a:defRPr kumimoji="0" lang="tr-TR" sz="2000">
          <a:solidFill>
            <a:schemeClr val="tx1"/>
          </a:solidFill>
          <a:latin typeface="+mn-lt"/>
          <a:ea typeface="+mn-ea"/>
          <a:cs typeface="+mn-cs"/>
        </a:defRPr>
      </a:lvl8pPr>
      <a:lvl9pPr marL="3886200" indent="-228600" algn="l" rtl="0" eaLnBrk="1" latinLnBrk="0" hangingPunct="1">
        <a:spcBef>
          <a:spcPct val="20000"/>
        </a:spcBef>
        <a:buChar char="•"/>
        <a:defRPr kumimoji="0" lang="tr-TR" sz="2000">
          <a:solidFill>
            <a:schemeClr val="tx1"/>
          </a:solidFill>
          <a:latin typeface="+mn-lt"/>
          <a:ea typeface="+mn-ea"/>
          <a:cs typeface="+mn-cs"/>
        </a:defRPr>
      </a:lvl9pPr>
      <a:extLst/>
    </p:bodyStyle>
    <p:otherStyle>
      <a:lvl1pPr marL="0" algn="l" rtl="0" eaLnBrk="1" latinLnBrk="0" hangingPunct="1">
        <a:defRPr kumimoji="0" lang="tr-TR">
          <a:solidFill>
            <a:schemeClr val="tx1"/>
          </a:solidFill>
          <a:latin typeface="+mn-lt"/>
          <a:ea typeface="+mn-ea"/>
          <a:cs typeface="+mn-cs"/>
        </a:defRPr>
      </a:lvl1pPr>
      <a:lvl2pPr marL="457200" algn="l" rtl="0" eaLnBrk="1" latinLnBrk="0" hangingPunct="1">
        <a:defRPr kumimoji="0" lang="tr-TR">
          <a:solidFill>
            <a:schemeClr val="tx1"/>
          </a:solidFill>
          <a:latin typeface="+mn-lt"/>
          <a:ea typeface="+mn-ea"/>
          <a:cs typeface="+mn-cs"/>
        </a:defRPr>
      </a:lvl2pPr>
      <a:lvl3pPr marL="914400" algn="l" rtl="0" eaLnBrk="1" latinLnBrk="0" hangingPunct="1">
        <a:defRPr kumimoji="0" lang="tr-TR">
          <a:solidFill>
            <a:schemeClr val="tx1"/>
          </a:solidFill>
          <a:latin typeface="+mn-lt"/>
          <a:ea typeface="+mn-ea"/>
          <a:cs typeface="+mn-cs"/>
        </a:defRPr>
      </a:lvl3pPr>
      <a:lvl4pPr marL="1371600" algn="l" rtl="0" eaLnBrk="1" latinLnBrk="0" hangingPunct="1">
        <a:defRPr kumimoji="0" lang="tr-TR">
          <a:solidFill>
            <a:schemeClr val="tx1"/>
          </a:solidFill>
          <a:latin typeface="+mn-lt"/>
          <a:ea typeface="+mn-ea"/>
          <a:cs typeface="+mn-cs"/>
        </a:defRPr>
      </a:lvl4pPr>
      <a:lvl5pPr marL="1828800" algn="l" rtl="0" eaLnBrk="1" latinLnBrk="0" hangingPunct="1">
        <a:defRPr kumimoji="0" lang="tr-TR">
          <a:solidFill>
            <a:schemeClr val="tx1"/>
          </a:solidFill>
          <a:latin typeface="+mn-lt"/>
          <a:ea typeface="+mn-ea"/>
          <a:cs typeface="+mn-cs"/>
        </a:defRPr>
      </a:lvl5pPr>
      <a:lvl6pPr marL="2286000" algn="l" rtl="0" eaLnBrk="1" latinLnBrk="0" hangingPunct="1">
        <a:defRPr kumimoji="0" lang="tr-TR">
          <a:solidFill>
            <a:schemeClr val="tx1"/>
          </a:solidFill>
          <a:latin typeface="+mn-lt"/>
          <a:ea typeface="+mn-ea"/>
          <a:cs typeface="+mn-cs"/>
        </a:defRPr>
      </a:lvl6pPr>
      <a:lvl7pPr marL="2743200" algn="l" rtl="0" eaLnBrk="1" latinLnBrk="0" hangingPunct="1">
        <a:defRPr kumimoji="0" lang="tr-TR">
          <a:solidFill>
            <a:schemeClr val="tx1"/>
          </a:solidFill>
          <a:latin typeface="+mn-lt"/>
          <a:ea typeface="+mn-ea"/>
          <a:cs typeface="+mn-cs"/>
        </a:defRPr>
      </a:lvl7pPr>
      <a:lvl8pPr marL="3200400" algn="l" rtl="0" eaLnBrk="1" latinLnBrk="0" hangingPunct="1">
        <a:defRPr kumimoji="0" lang="tr-TR">
          <a:solidFill>
            <a:schemeClr val="tx1"/>
          </a:solidFill>
          <a:latin typeface="+mn-lt"/>
          <a:ea typeface="+mn-ea"/>
          <a:cs typeface="+mn-cs"/>
        </a:defRPr>
      </a:lvl8pPr>
      <a:lvl9pPr marL="3657600" algn="l" rtl="0" eaLnBrk="1" latinLnBrk="0" hangingPunct="1">
        <a:defRPr kumimoji="0" lang="tr-T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p:cNvSpPr/>
          <p:nvPr/>
        </p:nvSpPr>
        <p:spPr>
          <a:xfrm>
            <a:off x="8572500" y="6038850"/>
            <a:ext cx="152400" cy="152400"/>
          </a:xfrm>
          <a:prstGeom prst="ellipse">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tr-TR"/>
          </a:p>
        </p:txBody>
      </p:sp>
      <p:sp>
        <p:nvSpPr>
          <p:cNvPr id="27" name="Oval 28"/>
          <p:cNvSpPr/>
          <p:nvPr/>
        </p:nvSpPr>
        <p:spPr>
          <a:xfrm>
            <a:off x="8572500" y="6324600"/>
            <a:ext cx="152400" cy="152400"/>
          </a:xfrm>
          <a:prstGeom prst="ellipse">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tr-TR"/>
          </a:p>
        </p:txBody>
      </p:sp>
      <p:sp>
        <p:nvSpPr>
          <p:cNvPr id="4" name="Oval 28"/>
          <p:cNvSpPr/>
          <p:nvPr/>
        </p:nvSpPr>
        <p:spPr>
          <a:xfrm>
            <a:off x="8572500" y="5476875"/>
            <a:ext cx="152400" cy="152400"/>
          </a:xfrm>
          <a:prstGeom prst="ellipse">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tr-TR"/>
          </a:p>
        </p:txBody>
      </p:sp>
      <p:sp>
        <p:nvSpPr>
          <p:cNvPr id="12" name="Oval 28"/>
          <p:cNvSpPr/>
          <p:nvPr/>
        </p:nvSpPr>
        <p:spPr>
          <a:xfrm>
            <a:off x="8572500" y="5753100"/>
            <a:ext cx="152400" cy="152400"/>
          </a:xfrm>
          <a:prstGeom prst="ellipse">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tr-TR"/>
          </a:p>
        </p:txBody>
      </p:sp>
      <p:sp>
        <p:nvSpPr>
          <p:cNvPr id="10" name="Rectangle 24"/>
          <p:cNvSpPr>
            <a:spLocks noGrp="1"/>
          </p:cNvSpPr>
          <p:nvPr>
            <p:ph type="ctrTitle"/>
          </p:nvPr>
        </p:nvSpPr>
        <p:spPr>
          <a:xfrm>
            <a:off x="1891489" y="1124744"/>
            <a:ext cx="6757211" cy="3384376"/>
          </a:xfrm>
        </p:spPr>
        <p:txBody>
          <a:bodyPr>
            <a:normAutofit fontScale="90000"/>
          </a:bodyPr>
          <a:lstStyle>
            <a:extLst/>
          </a:lstStyle>
          <a:p>
            <a:r>
              <a:rPr lang="tr-TR" sz="7300" dirty="0" smtClean="0"/>
              <a:t>Yetişkin Eğitimi</a:t>
            </a:r>
            <a:r>
              <a:rPr lang="tr-TR" dirty="0" smtClean="0"/>
              <a:t/>
            </a:r>
            <a:br>
              <a:rPr lang="tr-TR" dirty="0" smtClean="0"/>
            </a:br>
            <a:r>
              <a:rPr lang="tr-TR" dirty="0" smtClean="0"/>
              <a:t/>
            </a:r>
            <a:br>
              <a:rPr lang="tr-TR" dirty="0" smtClean="0"/>
            </a:br>
            <a:endParaRPr lang="tr-TR" dirty="0"/>
          </a:p>
        </p:txBody>
      </p:sp>
      <p:sp>
        <p:nvSpPr>
          <p:cNvPr id="2" name="Alt Başlık 1"/>
          <p:cNvSpPr>
            <a:spLocks noGrp="1"/>
          </p:cNvSpPr>
          <p:nvPr>
            <p:ph type="subTitle" idx="1"/>
          </p:nvPr>
        </p:nvSpPr>
        <p:spPr/>
        <p:txBody>
          <a:bodyPr/>
          <a:lstStyle/>
          <a:p>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52128" y="2060848"/>
            <a:ext cx="7842448" cy="3252191"/>
          </a:xfrm>
        </p:spPr>
        <p:txBody>
          <a:bodyPr>
            <a:normAutofit/>
          </a:bodyPr>
          <a:lstStyle/>
          <a:p>
            <a:pPr marL="0" indent="0">
              <a:buNone/>
            </a:pPr>
            <a:r>
              <a:rPr lang="tr-TR" sz="2200" dirty="0" smtClean="0">
                <a:solidFill>
                  <a:schemeClr val="accent4">
                    <a:lumMod val="60000"/>
                    <a:lumOff val="40000"/>
                  </a:schemeClr>
                </a:solidFill>
              </a:rPr>
              <a:t>Yetişkin eğitimi en kısa tanımı ile yetişkinlerin öğrenmelerini kolaylaştırıcı ilke ve uygulamaların bütününü ifade eder. (İLKELER BÜTÜNÜ) Andragoji olarak da nitelendirilir. </a:t>
            </a:r>
          </a:p>
          <a:p>
            <a:pPr marL="0" indent="0">
              <a:buNone/>
            </a:pPr>
            <a:endParaRPr lang="tr-TR" sz="2200" dirty="0">
              <a:solidFill>
                <a:schemeClr val="accent4">
                  <a:lumMod val="60000"/>
                  <a:lumOff val="40000"/>
                </a:schemeClr>
              </a:solidFill>
            </a:endParaRPr>
          </a:p>
          <a:p>
            <a:pPr marL="0" indent="0">
              <a:buNone/>
            </a:pPr>
            <a:r>
              <a:rPr lang="tr-TR" sz="2200" dirty="0" err="1" smtClean="0">
                <a:solidFill>
                  <a:schemeClr val="accent4">
                    <a:lumMod val="60000"/>
                    <a:lumOff val="40000"/>
                  </a:schemeClr>
                </a:solidFill>
              </a:rPr>
              <a:t>Andragojik</a:t>
            </a:r>
            <a:r>
              <a:rPr lang="tr-TR" sz="2200" dirty="0" smtClean="0">
                <a:solidFill>
                  <a:schemeClr val="accent4">
                    <a:lumMod val="60000"/>
                    <a:lumOff val="40000"/>
                  </a:schemeClr>
                </a:solidFill>
              </a:rPr>
              <a:t> ilkeler 6 temel varsayıma dayanır. </a:t>
            </a:r>
          </a:p>
        </p:txBody>
      </p:sp>
      <p:sp>
        <p:nvSpPr>
          <p:cNvPr id="3" name="Başlık 2"/>
          <p:cNvSpPr>
            <a:spLocks noGrp="1"/>
          </p:cNvSpPr>
          <p:nvPr>
            <p:ph type="title"/>
          </p:nvPr>
        </p:nvSpPr>
        <p:spPr>
          <a:xfrm>
            <a:off x="755576" y="764704"/>
            <a:ext cx="7639000" cy="835496"/>
          </a:xfrm>
        </p:spPr>
        <p:txBody>
          <a:bodyPr>
            <a:normAutofit/>
          </a:bodyPr>
          <a:lstStyle/>
          <a:p>
            <a:r>
              <a:rPr lang="tr-TR" sz="3200" dirty="0" smtClean="0"/>
              <a:t>Yetişkin Eğitimi Nedir?</a:t>
            </a:r>
            <a:endParaRPr lang="tr-TR" sz="3200"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10</a:t>
            </a:fld>
            <a:endParaRPr kumimoji="0" lang="tr-TR"/>
          </a:p>
        </p:txBody>
      </p:sp>
    </p:spTree>
    <p:extLst>
      <p:ext uri="{BB962C8B-B14F-4D97-AF65-F5344CB8AC3E}">
        <p14:creationId xmlns:p14="http://schemas.microsoft.com/office/powerpoint/2010/main" val="1957721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0119" y="1556792"/>
            <a:ext cx="8058472" cy="4464496"/>
          </a:xfrm>
        </p:spPr>
        <p:txBody>
          <a:bodyPr>
            <a:normAutofit/>
          </a:bodyPr>
          <a:lstStyle/>
          <a:p>
            <a:pPr marL="0" indent="0">
              <a:buNone/>
            </a:pPr>
            <a:r>
              <a:rPr lang="tr-TR" sz="2200" dirty="0" smtClean="0">
                <a:solidFill>
                  <a:schemeClr val="accent4">
                    <a:lumMod val="60000"/>
                    <a:lumOff val="40000"/>
                  </a:schemeClr>
                </a:solidFill>
              </a:rPr>
              <a:t>1- Bilme Gereksinimi</a:t>
            </a:r>
          </a:p>
          <a:p>
            <a:pPr marL="0" indent="0">
              <a:buNone/>
            </a:pPr>
            <a:endParaRPr lang="tr-TR" sz="2200" dirty="0" smtClean="0">
              <a:solidFill>
                <a:schemeClr val="accent4">
                  <a:lumMod val="60000"/>
                  <a:lumOff val="40000"/>
                </a:schemeClr>
              </a:solidFill>
            </a:endParaRPr>
          </a:p>
          <a:p>
            <a:pPr marL="0" indent="0">
              <a:buNone/>
            </a:pPr>
            <a:r>
              <a:rPr lang="tr-TR" sz="2200" dirty="0" smtClean="0">
                <a:solidFill>
                  <a:schemeClr val="accent4">
                    <a:lumMod val="60000"/>
                    <a:lumOff val="40000"/>
                  </a:schemeClr>
                </a:solidFill>
              </a:rPr>
              <a:t>2- Benlik Algısı (BEN KİMİM?)</a:t>
            </a:r>
          </a:p>
          <a:p>
            <a:pPr marL="0" indent="0">
              <a:buNone/>
            </a:pPr>
            <a:r>
              <a:rPr lang="tr-TR" sz="2200" dirty="0" smtClean="0">
                <a:solidFill>
                  <a:schemeClr val="accent4">
                    <a:lumMod val="60000"/>
                    <a:lumOff val="40000"/>
                  </a:schemeClr>
                </a:solidFill>
              </a:rPr>
              <a:t> </a:t>
            </a:r>
          </a:p>
          <a:p>
            <a:pPr marL="0" indent="0">
              <a:buNone/>
            </a:pPr>
            <a:r>
              <a:rPr lang="tr-TR" sz="2200" dirty="0" smtClean="0">
                <a:solidFill>
                  <a:schemeClr val="accent4">
                    <a:lumMod val="60000"/>
                    <a:lumOff val="40000"/>
                  </a:schemeClr>
                </a:solidFill>
              </a:rPr>
              <a:t>3- Motivasyon</a:t>
            </a:r>
          </a:p>
          <a:p>
            <a:pPr marL="0" indent="0">
              <a:buNone/>
            </a:pPr>
            <a:endParaRPr lang="tr-TR" sz="2200" dirty="0" smtClean="0">
              <a:solidFill>
                <a:schemeClr val="accent4">
                  <a:lumMod val="60000"/>
                  <a:lumOff val="40000"/>
                </a:schemeClr>
              </a:solidFill>
            </a:endParaRPr>
          </a:p>
          <a:p>
            <a:pPr marL="0" indent="0">
              <a:buNone/>
            </a:pPr>
            <a:r>
              <a:rPr lang="tr-TR" sz="2200" dirty="0" smtClean="0">
                <a:solidFill>
                  <a:schemeClr val="accent4">
                    <a:lumMod val="60000"/>
                    <a:lumOff val="40000"/>
                  </a:schemeClr>
                </a:solidFill>
              </a:rPr>
              <a:t>4- Öğrenmeye Yönelim </a:t>
            </a:r>
          </a:p>
          <a:p>
            <a:pPr marL="0" indent="0">
              <a:buNone/>
            </a:pPr>
            <a:endParaRPr lang="tr-TR" sz="2200" dirty="0" smtClean="0">
              <a:solidFill>
                <a:schemeClr val="accent4">
                  <a:lumMod val="60000"/>
                  <a:lumOff val="40000"/>
                </a:schemeClr>
              </a:solidFill>
            </a:endParaRPr>
          </a:p>
          <a:p>
            <a:pPr marL="0" indent="0">
              <a:buNone/>
            </a:pPr>
            <a:r>
              <a:rPr lang="tr-TR" sz="2200" dirty="0" smtClean="0">
                <a:solidFill>
                  <a:schemeClr val="accent4">
                    <a:lumMod val="60000"/>
                    <a:lumOff val="40000"/>
                  </a:schemeClr>
                </a:solidFill>
              </a:rPr>
              <a:t>5- Deneyimler</a:t>
            </a:r>
          </a:p>
          <a:p>
            <a:pPr marL="0" indent="0">
              <a:buNone/>
            </a:pPr>
            <a:endParaRPr lang="tr-TR" sz="2200" dirty="0" smtClean="0">
              <a:solidFill>
                <a:schemeClr val="accent4">
                  <a:lumMod val="60000"/>
                  <a:lumOff val="40000"/>
                </a:schemeClr>
              </a:solidFill>
            </a:endParaRPr>
          </a:p>
          <a:p>
            <a:pPr marL="0" indent="0">
              <a:buNone/>
            </a:pPr>
            <a:r>
              <a:rPr lang="tr-TR" sz="2200" dirty="0" smtClean="0">
                <a:solidFill>
                  <a:schemeClr val="accent4">
                    <a:lumMod val="60000"/>
                    <a:lumOff val="40000"/>
                  </a:schemeClr>
                </a:solidFill>
              </a:rPr>
              <a:t>6- Öğrenmeye hazır olma</a:t>
            </a:r>
            <a:endParaRPr lang="tr-TR" sz="2200" dirty="0">
              <a:solidFill>
                <a:schemeClr val="accent4">
                  <a:lumMod val="60000"/>
                  <a:lumOff val="40000"/>
                </a:schemeClr>
              </a:solidFill>
            </a:endParaRPr>
          </a:p>
        </p:txBody>
      </p:sp>
      <p:sp>
        <p:nvSpPr>
          <p:cNvPr id="3" name="Başlık 2"/>
          <p:cNvSpPr>
            <a:spLocks noGrp="1"/>
          </p:cNvSpPr>
          <p:nvPr>
            <p:ph type="title"/>
          </p:nvPr>
        </p:nvSpPr>
        <p:spPr>
          <a:xfrm>
            <a:off x="567847" y="548680"/>
            <a:ext cx="7783016" cy="763488"/>
          </a:xfrm>
        </p:spPr>
        <p:txBody>
          <a:bodyPr>
            <a:normAutofit/>
          </a:bodyPr>
          <a:lstStyle/>
          <a:p>
            <a:r>
              <a:rPr lang="tr-TR" sz="3200" dirty="0" err="1" smtClean="0"/>
              <a:t>Andragojinin</a:t>
            </a:r>
            <a:r>
              <a:rPr lang="tr-TR" sz="3200" dirty="0" smtClean="0"/>
              <a:t> İlkeleri </a:t>
            </a:r>
            <a:endParaRPr lang="tr-TR" sz="3200"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11</a:t>
            </a:fld>
            <a:endParaRPr kumimoji="0" lang="tr-TR"/>
          </a:p>
        </p:txBody>
      </p:sp>
    </p:spTree>
    <p:extLst>
      <p:ext uri="{BB962C8B-B14F-4D97-AF65-F5344CB8AC3E}">
        <p14:creationId xmlns:p14="http://schemas.microsoft.com/office/powerpoint/2010/main" val="992080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2" y="1916833"/>
            <a:ext cx="7842448" cy="4032448"/>
          </a:xfrm>
        </p:spPr>
        <p:txBody>
          <a:bodyPr>
            <a:normAutofit lnSpcReduction="10000"/>
          </a:bodyPr>
          <a:lstStyle/>
          <a:p>
            <a:pPr marL="0" indent="0">
              <a:buNone/>
            </a:pPr>
            <a:r>
              <a:rPr lang="tr-TR" sz="2200" dirty="0" smtClean="0"/>
              <a:t>Yetişkinlerin öğrenme ile ilgili durumları 6 temel ilke ile açıklanabilir.  </a:t>
            </a:r>
          </a:p>
          <a:p>
            <a:pPr marL="0" indent="0">
              <a:buNone/>
            </a:pPr>
            <a:endParaRPr lang="tr-TR" sz="2200" b="1" dirty="0" smtClean="0"/>
          </a:p>
          <a:p>
            <a:pPr marL="0" indent="0" algn="just">
              <a:buNone/>
            </a:pPr>
            <a:r>
              <a:rPr lang="tr-TR" sz="2200" b="1" dirty="0" smtClean="0">
                <a:solidFill>
                  <a:srgbClr val="FFC000"/>
                </a:solidFill>
              </a:rPr>
              <a:t>1- Öğrenenin Bilme Gereksinimi</a:t>
            </a:r>
            <a:r>
              <a:rPr lang="tr-TR" sz="2200" b="1" dirty="0">
                <a:solidFill>
                  <a:srgbClr val="FFC000"/>
                </a:solidFill>
              </a:rPr>
              <a:t>: </a:t>
            </a:r>
            <a:r>
              <a:rPr lang="tr-TR" sz="2200" dirty="0">
                <a:solidFill>
                  <a:schemeClr val="accent4">
                    <a:lumMod val="60000"/>
                    <a:lumOff val="40000"/>
                  </a:schemeClr>
                </a:solidFill>
              </a:rPr>
              <a:t>Yetişkinler bir şeyi öğrenmeye başlamadan önce neden öğrenmeleri gerektiğini bilme gereksinimi duyar. Bir çok yetişkin, öğrenmenin getireceği yararları ve öğrenememenin getireceği olumsuz sonuçları araştırarak öğreneme etkinliğine katılıp katılmayacağına karar verir (</a:t>
            </a:r>
            <a:r>
              <a:rPr lang="tr-TR" sz="2200" dirty="0" err="1">
                <a:solidFill>
                  <a:schemeClr val="accent4">
                    <a:lumMod val="60000"/>
                    <a:lumOff val="40000"/>
                  </a:schemeClr>
                </a:solidFill>
              </a:rPr>
              <a:t>Tough</a:t>
            </a:r>
            <a:r>
              <a:rPr lang="tr-TR" sz="2200" dirty="0">
                <a:solidFill>
                  <a:schemeClr val="accent4">
                    <a:lumMod val="60000"/>
                    <a:lumOff val="40000"/>
                  </a:schemeClr>
                </a:solidFill>
              </a:rPr>
              <a:t> 1979</a:t>
            </a:r>
            <a:r>
              <a:rPr lang="tr-TR" sz="2200" dirty="0" smtClean="0">
                <a:solidFill>
                  <a:schemeClr val="accent4">
                    <a:lumMod val="60000"/>
                    <a:lumOff val="40000"/>
                  </a:schemeClr>
                </a:solidFill>
              </a:rPr>
              <a:t>)</a:t>
            </a:r>
          </a:p>
          <a:p>
            <a:pPr marL="0" indent="0" algn="just">
              <a:buNone/>
            </a:pPr>
            <a:endParaRPr lang="tr-TR" sz="2200" dirty="0">
              <a:solidFill>
                <a:schemeClr val="accent4">
                  <a:lumMod val="60000"/>
                  <a:lumOff val="40000"/>
                </a:schemeClr>
              </a:solidFill>
            </a:endParaRPr>
          </a:p>
          <a:p>
            <a:pPr marL="0" indent="0" algn="just">
              <a:buNone/>
            </a:pPr>
            <a:r>
              <a:rPr lang="tr-TR" sz="2200" dirty="0" smtClean="0">
                <a:solidFill>
                  <a:schemeClr val="accent4">
                    <a:lumMod val="60000"/>
                    <a:lumOff val="40000"/>
                  </a:schemeClr>
                </a:solidFill>
              </a:rPr>
              <a:t>ÖRNEK ?</a:t>
            </a:r>
            <a:endParaRPr lang="tr-TR" sz="2200" dirty="0">
              <a:solidFill>
                <a:schemeClr val="accent4">
                  <a:lumMod val="60000"/>
                  <a:lumOff val="40000"/>
                </a:schemeClr>
              </a:solidFill>
            </a:endParaRPr>
          </a:p>
          <a:p>
            <a:pPr marL="0" indent="0">
              <a:buNone/>
            </a:pPr>
            <a:r>
              <a:rPr lang="tr-TR" dirty="0" smtClean="0">
                <a:solidFill>
                  <a:schemeClr val="accent4">
                    <a:lumMod val="60000"/>
                    <a:lumOff val="40000"/>
                  </a:schemeClr>
                </a:solidFill>
              </a:rPr>
              <a:t>  </a:t>
            </a:r>
            <a:endParaRPr lang="tr-TR" dirty="0">
              <a:solidFill>
                <a:schemeClr val="accent4">
                  <a:lumMod val="60000"/>
                  <a:lumOff val="40000"/>
                </a:schemeClr>
              </a:solidFill>
            </a:endParaRPr>
          </a:p>
        </p:txBody>
      </p:sp>
      <p:sp>
        <p:nvSpPr>
          <p:cNvPr id="3" name="Başlık 2"/>
          <p:cNvSpPr>
            <a:spLocks noGrp="1"/>
          </p:cNvSpPr>
          <p:nvPr>
            <p:ph type="title"/>
          </p:nvPr>
        </p:nvSpPr>
        <p:spPr/>
        <p:txBody>
          <a:bodyPr>
            <a:normAutofit/>
          </a:bodyPr>
          <a:lstStyle/>
          <a:p>
            <a:r>
              <a:rPr lang="tr-TR" sz="3200" dirty="0" err="1" smtClean="0"/>
              <a:t>Andragojinin</a:t>
            </a:r>
            <a:r>
              <a:rPr lang="tr-TR" sz="3200" dirty="0" smtClean="0"/>
              <a:t> İlkeleri</a:t>
            </a:r>
            <a:endParaRPr lang="tr-TR" sz="3200"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12</a:t>
            </a:fld>
            <a:endParaRPr kumimoji="0" lang="tr-TR"/>
          </a:p>
        </p:txBody>
      </p:sp>
    </p:spTree>
    <p:extLst>
      <p:ext uri="{BB962C8B-B14F-4D97-AF65-F5344CB8AC3E}">
        <p14:creationId xmlns:p14="http://schemas.microsoft.com/office/powerpoint/2010/main" val="28747157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2" y="1988839"/>
            <a:ext cx="7842448" cy="3600401"/>
          </a:xfrm>
        </p:spPr>
        <p:txBody>
          <a:bodyPr/>
          <a:lstStyle/>
          <a:p>
            <a:pPr marL="0" indent="0" algn="just">
              <a:buNone/>
            </a:pPr>
            <a:endParaRPr lang="tr-TR" sz="2400" dirty="0" smtClean="0"/>
          </a:p>
          <a:p>
            <a:pPr marL="0" indent="0" algn="just">
              <a:buNone/>
            </a:pPr>
            <a:r>
              <a:rPr lang="tr-TR" sz="2200" dirty="0" smtClean="0">
                <a:solidFill>
                  <a:schemeClr val="accent4">
                    <a:lumMod val="60000"/>
                    <a:lumOff val="40000"/>
                  </a:schemeClr>
                </a:solidFill>
              </a:rPr>
              <a:t>Bilme </a:t>
            </a:r>
            <a:r>
              <a:rPr lang="tr-TR" sz="2200" dirty="0">
                <a:solidFill>
                  <a:schemeClr val="accent4">
                    <a:lumMod val="60000"/>
                    <a:lumOff val="40000"/>
                  </a:schemeClr>
                </a:solidFill>
              </a:rPr>
              <a:t>gereksiniminde önemli olan bir noktada yetişkinin </a:t>
            </a:r>
            <a:r>
              <a:rPr lang="tr-TR" sz="2200" u="sng" dirty="0">
                <a:solidFill>
                  <a:srgbClr val="FFC000"/>
                </a:solidFill>
              </a:rPr>
              <a:t>şu anda bulunduğu nokta ile varmayı istediği nokta arasındaki farkı </a:t>
            </a:r>
            <a:r>
              <a:rPr lang="tr-TR" sz="2200" dirty="0">
                <a:solidFill>
                  <a:schemeClr val="accent4">
                    <a:lumMod val="60000"/>
                    <a:lumOff val="40000"/>
                  </a:schemeClr>
                </a:solidFill>
              </a:rPr>
              <a:t>kendi başlarına görmelerini sağlayacak </a:t>
            </a:r>
            <a:r>
              <a:rPr lang="tr-TR" sz="2200" dirty="0" smtClean="0">
                <a:solidFill>
                  <a:schemeClr val="accent4">
                    <a:lumMod val="60000"/>
                    <a:lumOff val="40000"/>
                  </a:schemeClr>
                </a:solidFill>
              </a:rPr>
              <a:t>gerçek </a:t>
            </a:r>
            <a:r>
              <a:rPr lang="tr-TR" sz="2200" dirty="0">
                <a:solidFill>
                  <a:schemeClr val="accent4">
                    <a:lumMod val="60000"/>
                    <a:lumOff val="40000"/>
                  </a:schemeClr>
                </a:solidFill>
              </a:rPr>
              <a:t>veya temsili deneyimler yaşamalarını </a:t>
            </a:r>
            <a:r>
              <a:rPr lang="tr-TR" sz="2200" dirty="0" smtClean="0">
                <a:solidFill>
                  <a:schemeClr val="accent4">
                    <a:lumMod val="60000"/>
                    <a:lumOff val="40000"/>
                  </a:schemeClr>
                </a:solidFill>
              </a:rPr>
              <a:t>sağlamaktır. </a:t>
            </a:r>
            <a:endParaRPr lang="tr-TR" sz="2200" dirty="0">
              <a:solidFill>
                <a:schemeClr val="accent4">
                  <a:lumMod val="60000"/>
                  <a:lumOff val="40000"/>
                </a:schemeClr>
              </a:solidFill>
            </a:endParaRPr>
          </a:p>
          <a:p>
            <a:pPr marL="0" indent="0">
              <a:buNone/>
            </a:pPr>
            <a:endParaRPr lang="tr-TR" dirty="0"/>
          </a:p>
        </p:txBody>
      </p:sp>
      <p:sp>
        <p:nvSpPr>
          <p:cNvPr id="3" name="Başlık 2"/>
          <p:cNvSpPr>
            <a:spLocks noGrp="1"/>
          </p:cNvSpPr>
          <p:nvPr>
            <p:ph type="title"/>
          </p:nvPr>
        </p:nvSpPr>
        <p:spPr/>
        <p:txBody>
          <a:bodyPr/>
          <a:lstStyle/>
          <a:p>
            <a:endParaRPr lang="tr-TR"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13</a:t>
            </a:fld>
            <a:endParaRPr kumimoji="0" lang="tr-TR"/>
          </a:p>
        </p:txBody>
      </p:sp>
    </p:spTree>
    <p:extLst>
      <p:ext uri="{BB962C8B-B14F-4D97-AF65-F5344CB8AC3E}">
        <p14:creationId xmlns:p14="http://schemas.microsoft.com/office/powerpoint/2010/main" val="3035168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2" y="656692"/>
            <a:ext cx="8352928" cy="5544616"/>
          </a:xfrm>
        </p:spPr>
        <p:txBody>
          <a:bodyPr>
            <a:normAutofit/>
          </a:bodyPr>
          <a:lstStyle/>
          <a:p>
            <a:pPr marL="0" indent="0" algn="just">
              <a:buNone/>
            </a:pPr>
            <a:r>
              <a:rPr lang="tr-TR" sz="2200" b="1" dirty="0">
                <a:solidFill>
                  <a:srgbClr val="FFC000"/>
                </a:solidFill>
              </a:rPr>
              <a:t>2- </a:t>
            </a:r>
            <a:r>
              <a:rPr lang="tr-TR" sz="2200" b="1" dirty="0" smtClean="0">
                <a:solidFill>
                  <a:srgbClr val="FFC000"/>
                </a:solidFill>
              </a:rPr>
              <a:t>Öğrenenin Benlik </a:t>
            </a:r>
            <a:r>
              <a:rPr lang="tr-TR" sz="2200" b="1" dirty="0">
                <a:solidFill>
                  <a:srgbClr val="FFC000"/>
                </a:solidFill>
              </a:rPr>
              <a:t>Algısı: </a:t>
            </a:r>
            <a:r>
              <a:rPr lang="tr-TR" sz="2200" dirty="0">
                <a:solidFill>
                  <a:schemeClr val="accent4">
                    <a:lumMod val="60000"/>
                    <a:lumOff val="40000"/>
                  </a:schemeClr>
                </a:solidFill>
              </a:rPr>
              <a:t>Yetişkinler benlik kavramlarına göre kendi kararlarının ve yaşamlarının sorumluluğunu üstlenirler. Başkaları tarafından kendilerini yönlendirme yeteneğine sahip biri olarak görülme ve ona göre davranılma yönünde derin bir psikolojik gereksinim duyarlar. </a:t>
            </a:r>
            <a:r>
              <a:rPr lang="tr-TR" sz="2200" u="sng" dirty="0">
                <a:solidFill>
                  <a:srgbClr val="FFC000"/>
                </a:solidFill>
              </a:rPr>
              <a:t>Başkalarının kendi isteklerini onlara </a:t>
            </a:r>
            <a:r>
              <a:rPr lang="tr-TR" sz="2200" u="sng" dirty="0" smtClean="0">
                <a:solidFill>
                  <a:srgbClr val="FFC000"/>
                </a:solidFill>
              </a:rPr>
              <a:t>dayattığını hissettiklerinde buna iki şekilde tepki gösterirler</a:t>
            </a:r>
          </a:p>
          <a:p>
            <a:pPr algn="just">
              <a:buFont typeface="Wingdings" pitchFamily="2" charset="2"/>
              <a:buChar char="Ø"/>
            </a:pPr>
            <a:r>
              <a:rPr lang="tr-TR" sz="2200" dirty="0" smtClean="0">
                <a:solidFill>
                  <a:schemeClr val="accent4">
                    <a:lumMod val="60000"/>
                    <a:lumOff val="40000"/>
                  </a:schemeClr>
                </a:solidFill>
              </a:rPr>
              <a:t> Öfkelenerek eğitim ortamını terk </a:t>
            </a:r>
            <a:r>
              <a:rPr lang="tr-TR" sz="2200" dirty="0">
                <a:solidFill>
                  <a:schemeClr val="accent4">
                    <a:lumMod val="60000"/>
                    <a:lumOff val="40000"/>
                  </a:schemeClr>
                </a:solidFill>
              </a:rPr>
              <a:t>edebilirler. </a:t>
            </a:r>
            <a:r>
              <a:rPr lang="tr-TR" sz="2200" dirty="0" smtClean="0">
                <a:solidFill>
                  <a:schemeClr val="accent4">
                    <a:lumMod val="60000"/>
                    <a:lumOff val="40000"/>
                  </a:schemeClr>
                </a:solidFill>
              </a:rPr>
              <a:t>Yetişkin </a:t>
            </a:r>
            <a:r>
              <a:rPr lang="tr-TR" sz="2200" dirty="0">
                <a:solidFill>
                  <a:schemeClr val="accent4">
                    <a:lumMod val="60000"/>
                    <a:lumOff val="40000"/>
                  </a:schemeClr>
                </a:solidFill>
              </a:rPr>
              <a:t>bir kişinin bağımlı </a:t>
            </a:r>
            <a:r>
              <a:rPr lang="tr-TR" sz="2200" dirty="0" smtClean="0">
                <a:solidFill>
                  <a:schemeClr val="accent4">
                    <a:lumMod val="60000"/>
                    <a:lumOff val="40000"/>
                  </a:schemeClr>
                </a:solidFill>
              </a:rPr>
              <a:t>kimliğinin </a:t>
            </a:r>
            <a:r>
              <a:rPr lang="tr-TR" sz="2200" dirty="0">
                <a:solidFill>
                  <a:schemeClr val="accent4">
                    <a:lumMod val="60000"/>
                    <a:lumOff val="40000"/>
                  </a:schemeClr>
                </a:solidFill>
              </a:rPr>
              <a:t>hatırlaması, </a:t>
            </a:r>
            <a:r>
              <a:rPr lang="tr-TR" sz="2200" dirty="0" smtClean="0">
                <a:solidFill>
                  <a:schemeClr val="accent4">
                    <a:lumMod val="60000"/>
                    <a:lumOff val="40000"/>
                  </a:schemeClr>
                </a:solidFill>
              </a:rPr>
              <a:t>içinde </a:t>
            </a:r>
            <a:r>
              <a:rPr lang="tr-TR" sz="2200" dirty="0">
                <a:solidFill>
                  <a:schemeClr val="accent4">
                    <a:lumMod val="60000"/>
                    <a:lumOff val="40000"/>
                  </a:schemeClr>
                </a:solidFill>
              </a:rPr>
              <a:t>bulunduğu döneme </a:t>
            </a:r>
            <a:r>
              <a:rPr lang="tr-TR" sz="2200" dirty="0" smtClean="0">
                <a:solidFill>
                  <a:schemeClr val="accent4">
                    <a:lumMod val="60000"/>
                    <a:lumOff val="40000"/>
                  </a:schemeClr>
                </a:solidFill>
              </a:rPr>
              <a:t>has; </a:t>
            </a:r>
            <a:r>
              <a:rPr lang="tr-TR" sz="2200" dirty="0">
                <a:solidFill>
                  <a:schemeClr val="accent4">
                    <a:lumMod val="60000"/>
                    <a:lumOff val="40000"/>
                  </a:schemeClr>
                </a:solidFill>
              </a:rPr>
              <a:t>özerk olma girişimi arasında bir çatışma yaratır. Yetişkinler bu çatışmanın yarattığı gerginlikten kurtulmak için etkinlik ortamını terk etme davranışı içine girerler. Yetişkin eğitimindeki yüksek terk oranlarının nedenlerinden birinin bu durum olduğu düşünülmektedir.</a:t>
            </a:r>
          </a:p>
          <a:p>
            <a:pPr algn="just">
              <a:buFont typeface="Wingdings" pitchFamily="2" charset="2"/>
              <a:buChar char="Ø"/>
            </a:pPr>
            <a:endParaRPr lang="tr-TR" sz="2400" dirty="0" smtClean="0"/>
          </a:p>
          <a:p>
            <a:pPr marL="0" indent="0" algn="just">
              <a:buNone/>
            </a:pPr>
            <a:endParaRPr lang="tr-TR" sz="2400" dirty="0" smtClean="0"/>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14</a:t>
            </a:fld>
            <a:endParaRPr kumimoji="0" lang="tr-TR"/>
          </a:p>
        </p:txBody>
      </p:sp>
    </p:spTree>
    <p:extLst>
      <p:ext uri="{BB962C8B-B14F-4D97-AF65-F5344CB8AC3E}">
        <p14:creationId xmlns:p14="http://schemas.microsoft.com/office/powerpoint/2010/main" val="11145479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484784"/>
            <a:ext cx="8058472" cy="3096344"/>
          </a:xfrm>
        </p:spPr>
        <p:txBody>
          <a:bodyPr>
            <a:normAutofit/>
          </a:bodyPr>
          <a:lstStyle/>
          <a:p>
            <a:pPr>
              <a:buFont typeface="Wingdings" pitchFamily="2" charset="2"/>
              <a:buChar char="Ø"/>
            </a:pPr>
            <a:r>
              <a:rPr lang="tr-TR" sz="2200" dirty="0">
                <a:solidFill>
                  <a:schemeClr val="accent4">
                    <a:lumMod val="60000"/>
                    <a:lumOff val="40000"/>
                  </a:schemeClr>
                </a:solidFill>
              </a:rPr>
              <a:t>Öğretim gibi bağımlı oldukları dönemi kendilerine hatırlatan bir etkinliğe katıldıklarında o dönemli kimliklerine geri dönerler ve bağımlı bir kişilik gibi davranmaya başlarlar. </a:t>
            </a:r>
            <a:endParaRPr lang="tr-TR" sz="2200" dirty="0" smtClean="0">
              <a:solidFill>
                <a:schemeClr val="accent4">
                  <a:lumMod val="60000"/>
                  <a:lumOff val="40000"/>
                </a:schemeClr>
              </a:solidFill>
            </a:endParaRPr>
          </a:p>
          <a:p>
            <a:pPr>
              <a:buFont typeface="Wingdings" pitchFamily="2" charset="2"/>
              <a:buChar char="Ø"/>
            </a:pPr>
            <a:endParaRPr lang="tr-TR" sz="2200" dirty="0"/>
          </a:p>
          <a:p>
            <a:pPr marL="0" indent="0">
              <a:buNone/>
            </a:pPr>
            <a:r>
              <a:rPr lang="tr-TR" sz="2200" dirty="0" smtClean="0">
                <a:solidFill>
                  <a:schemeClr val="accent4">
                    <a:lumMod val="60000"/>
                    <a:lumOff val="40000"/>
                  </a:schemeClr>
                </a:solidFill>
              </a:rPr>
              <a:t>Her ikisi de yetişkin eğitimi anlamında istenilen durumlardan değildir. </a:t>
            </a:r>
            <a:r>
              <a:rPr lang="tr-TR" sz="2200" dirty="0" smtClean="0">
                <a:solidFill>
                  <a:schemeClr val="accent4">
                    <a:lumMod val="60000"/>
                    <a:lumOff val="40000"/>
                  </a:schemeClr>
                </a:solidFill>
                <a:sym typeface="Wingdings" pitchFamily="2" charset="2"/>
              </a:rPr>
              <a:t> </a:t>
            </a:r>
            <a:endParaRPr lang="tr-TR" sz="2200" dirty="0">
              <a:solidFill>
                <a:schemeClr val="accent4">
                  <a:lumMod val="60000"/>
                  <a:lumOff val="40000"/>
                </a:schemeClr>
              </a:solidFill>
            </a:endParaRPr>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15</a:t>
            </a:fld>
            <a:endParaRPr kumimoji="0" lang="tr-TR"/>
          </a:p>
        </p:txBody>
      </p:sp>
    </p:spTree>
    <p:extLst>
      <p:ext uri="{BB962C8B-B14F-4D97-AF65-F5344CB8AC3E}">
        <p14:creationId xmlns:p14="http://schemas.microsoft.com/office/powerpoint/2010/main" val="4174802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2" y="2060848"/>
            <a:ext cx="7770440" cy="3744416"/>
          </a:xfrm>
        </p:spPr>
        <p:txBody>
          <a:bodyPr>
            <a:normAutofit/>
          </a:bodyPr>
          <a:lstStyle/>
          <a:p>
            <a:pPr marL="0" indent="0" algn="just">
              <a:buNone/>
            </a:pPr>
            <a:r>
              <a:rPr lang="tr-TR" sz="2300" b="1" dirty="0">
                <a:solidFill>
                  <a:srgbClr val="FFC000"/>
                </a:solidFill>
              </a:rPr>
              <a:t>3- Deneyimin Rolü: </a:t>
            </a:r>
            <a:r>
              <a:rPr lang="tr-TR" sz="2300" dirty="0">
                <a:solidFill>
                  <a:schemeClr val="accent4">
                    <a:lumMod val="60000"/>
                    <a:lumOff val="40000"/>
                  </a:schemeClr>
                </a:solidFill>
              </a:rPr>
              <a:t>Yetişkinler zaman içinde farklı ve çok sayıda deneyim sahibi olurlar ve bu deneyimler onların bireysel farklılıklarını arttırır. Aynı zamanda deneyim birikimine sahip olan yetişkinler öğrenmelerini kalıcı ya da anlamlı kılmak için kendi deneyimlerine başvururlar. </a:t>
            </a:r>
            <a:endParaRPr lang="tr-TR" sz="2300" dirty="0" smtClean="0">
              <a:solidFill>
                <a:schemeClr val="accent4">
                  <a:lumMod val="60000"/>
                  <a:lumOff val="40000"/>
                </a:schemeClr>
              </a:solidFill>
            </a:endParaRPr>
          </a:p>
          <a:p>
            <a:pPr marL="0" indent="0" algn="just">
              <a:buNone/>
            </a:pPr>
            <a:endParaRPr lang="tr-TR" sz="2400" dirty="0"/>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16</a:t>
            </a:fld>
            <a:endParaRPr kumimoji="0" lang="tr-TR"/>
          </a:p>
        </p:txBody>
      </p:sp>
    </p:spTree>
    <p:extLst>
      <p:ext uri="{BB962C8B-B14F-4D97-AF65-F5344CB8AC3E}">
        <p14:creationId xmlns:p14="http://schemas.microsoft.com/office/powerpoint/2010/main" val="26401192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1052736"/>
            <a:ext cx="8064896" cy="4824536"/>
          </a:xfrm>
        </p:spPr>
        <p:txBody>
          <a:bodyPr>
            <a:noAutofit/>
          </a:bodyPr>
          <a:lstStyle/>
          <a:p>
            <a:pPr marL="0" indent="0" algn="just">
              <a:buNone/>
            </a:pPr>
            <a:r>
              <a:rPr lang="tr-TR" sz="2200" b="1" dirty="0" smtClean="0">
                <a:solidFill>
                  <a:srgbClr val="FFC000"/>
                </a:solidFill>
              </a:rPr>
              <a:t>4- Öğrenmeye </a:t>
            </a:r>
            <a:r>
              <a:rPr lang="tr-TR" sz="2200" b="1" dirty="0">
                <a:solidFill>
                  <a:srgbClr val="FFC000"/>
                </a:solidFill>
              </a:rPr>
              <a:t>Hazır </a:t>
            </a:r>
            <a:r>
              <a:rPr lang="tr-TR" sz="2200" b="1" dirty="0" smtClean="0">
                <a:solidFill>
                  <a:srgbClr val="FFC000"/>
                </a:solidFill>
              </a:rPr>
              <a:t>Olma</a:t>
            </a:r>
            <a:r>
              <a:rPr lang="tr-TR" sz="2200" b="1" dirty="0">
                <a:solidFill>
                  <a:srgbClr val="FFC000"/>
                </a:solidFill>
              </a:rPr>
              <a:t>: </a:t>
            </a:r>
            <a:r>
              <a:rPr lang="tr-TR" sz="2200" dirty="0">
                <a:solidFill>
                  <a:schemeClr val="accent4">
                    <a:lumMod val="60000"/>
                    <a:lumOff val="40000"/>
                  </a:schemeClr>
                </a:solidFill>
              </a:rPr>
              <a:t>Yetişkinler bilmeye gereksinim duydukları ve gerçek yaşamdaki sorunlarını çözeceğine inandıkları şeyleri öğrenmeye hazır olurlar. Ayrıca bir gelişim aşamasından diğerine geçmeleri ile bağlantılı durumları da öğrenmeye hazır olurlar. </a:t>
            </a:r>
          </a:p>
          <a:p>
            <a:endParaRPr lang="tr-TR" sz="2200" dirty="0" smtClean="0">
              <a:solidFill>
                <a:schemeClr val="accent4">
                  <a:lumMod val="60000"/>
                  <a:lumOff val="40000"/>
                </a:schemeClr>
              </a:solidFill>
            </a:endParaRPr>
          </a:p>
          <a:p>
            <a:pPr marL="0" indent="0" algn="just">
              <a:buNone/>
            </a:pPr>
            <a:r>
              <a:rPr lang="tr-TR" sz="2200" b="1" dirty="0" smtClean="0">
                <a:solidFill>
                  <a:srgbClr val="FFC000"/>
                </a:solidFill>
              </a:rPr>
              <a:t>5-Öğrenme </a:t>
            </a:r>
            <a:r>
              <a:rPr lang="tr-TR" sz="2200" b="1" dirty="0">
                <a:solidFill>
                  <a:srgbClr val="FFC000"/>
                </a:solidFill>
              </a:rPr>
              <a:t>Yönelimi: </a:t>
            </a:r>
            <a:r>
              <a:rPr lang="tr-TR" sz="2200" dirty="0">
                <a:solidFill>
                  <a:schemeClr val="accent4">
                    <a:lumMod val="60000"/>
                    <a:lumOff val="40000"/>
                  </a:schemeClr>
                </a:solidFill>
              </a:rPr>
              <a:t>Çocukların öğrenmeleri konu yönelimli iken yetişkinlerinki sorun, yaşam ya da görev yönelimlidir. Bu durumlarda herhangi birine yardım edeceğini öngördüklerinde öğrenmeye yönelirler. Öğrendiklerini gerçek yaşamlarına uygulayabildikleri oranda kalıcı öğrenmeleri gerçekleştirirler. </a:t>
            </a:r>
          </a:p>
          <a:p>
            <a:pPr marL="0" indent="0">
              <a:buNone/>
            </a:pPr>
            <a:endParaRPr lang="tr-TR" sz="2200" dirty="0"/>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17</a:t>
            </a:fld>
            <a:endParaRPr kumimoji="0" lang="tr-TR"/>
          </a:p>
        </p:txBody>
      </p:sp>
    </p:spTree>
    <p:extLst>
      <p:ext uri="{BB962C8B-B14F-4D97-AF65-F5344CB8AC3E}">
        <p14:creationId xmlns:p14="http://schemas.microsoft.com/office/powerpoint/2010/main" val="23314823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1556793"/>
            <a:ext cx="8208912" cy="2736303"/>
          </a:xfrm>
        </p:spPr>
        <p:txBody>
          <a:bodyPr/>
          <a:lstStyle/>
          <a:p>
            <a:pPr marL="0" indent="0">
              <a:buNone/>
            </a:pPr>
            <a:endParaRPr lang="tr-TR" sz="2400" dirty="0" smtClean="0"/>
          </a:p>
          <a:p>
            <a:pPr marL="0" indent="0">
              <a:buNone/>
            </a:pPr>
            <a:r>
              <a:rPr lang="tr-TR" sz="2300" b="1" dirty="0" smtClean="0">
                <a:solidFill>
                  <a:srgbClr val="FFC000"/>
                </a:solidFill>
              </a:rPr>
              <a:t>6- Motivasyon</a:t>
            </a:r>
            <a:r>
              <a:rPr lang="tr-TR" sz="2300" b="1" dirty="0">
                <a:solidFill>
                  <a:srgbClr val="FFC000"/>
                </a:solidFill>
              </a:rPr>
              <a:t>: </a:t>
            </a:r>
            <a:r>
              <a:rPr lang="tr-TR" sz="2300" dirty="0">
                <a:solidFill>
                  <a:schemeClr val="accent4">
                    <a:lumMod val="60000"/>
                    <a:lumOff val="40000"/>
                  </a:schemeClr>
                </a:solidFill>
              </a:rPr>
              <a:t>Yetişkinler dışsal güdüleyicilere tepki verseler de (terfi, daha iyi bir iş..)en güçlü güdüleyiciler içsel baskılardır (iş tatmini, özgüvenin ve </a:t>
            </a:r>
            <a:r>
              <a:rPr lang="tr-TR" sz="2300" dirty="0" smtClean="0">
                <a:solidFill>
                  <a:schemeClr val="accent4">
                    <a:lumMod val="60000"/>
                    <a:lumOff val="40000"/>
                  </a:schemeClr>
                </a:solidFill>
              </a:rPr>
              <a:t>artması </a:t>
            </a:r>
            <a:r>
              <a:rPr lang="tr-TR" sz="2300" dirty="0" err="1">
                <a:solidFill>
                  <a:schemeClr val="accent4">
                    <a:lumMod val="60000"/>
                    <a:lumOff val="40000"/>
                  </a:schemeClr>
                </a:solidFill>
              </a:rPr>
              <a:t>vb</a:t>
            </a:r>
            <a:r>
              <a:rPr lang="tr-TR" sz="2300" dirty="0">
                <a:solidFill>
                  <a:schemeClr val="accent4">
                    <a:lumMod val="60000"/>
                    <a:lumOff val="40000"/>
                  </a:schemeClr>
                </a:solidFill>
              </a:rPr>
              <a:t>). İçsel güdüleyiciler yetişkin öğrenmesinde daha etkilidir. </a:t>
            </a:r>
          </a:p>
          <a:p>
            <a:pPr marL="0" indent="0">
              <a:buNone/>
            </a:pPr>
            <a:endParaRPr lang="tr-TR" dirty="0"/>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18</a:t>
            </a:fld>
            <a:endParaRPr kumimoji="0" lang="tr-TR"/>
          </a:p>
        </p:txBody>
      </p:sp>
    </p:spTree>
    <p:extLst>
      <p:ext uri="{BB962C8B-B14F-4D97-AF65-F5344CB8AC3E}">
        <p14:creationId xmlns:p14="http://schemas.microsoft.com/office/powerpoint/2010/main" val="3886185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4"/>
          <p:cNvSpPr txBox="1"/>
          <p:nvPr/>
        </p:nvSpPr>
        <p:spPr>
          <a:xfrm>
            <a:off x="914400" y="1066800"/>
            <a:ext cx="7543800" cy="523220"/>
          </a:xfrm>
          <a:prstGeom prst="rect">
            <a:avLst/>
          </a:prstGeom>
          <a:noFill/>
        </p:spPr>
        <p:txBody>
          <a:bodyPr wrap="square">
            <a:spAutoFit/>
          </a:bodyPr>
          <a:lstStyle>
            <a:extLst/>
          </a:lstStyle>
          <a:p>
            <a:pPr marL="0" indent="0">
              <a:buNone/>
            </a:pPr>
            <a:endParaRPr lang="tr-TR" sz="2800"/>
          </a:p>
        </p:txBody>
      </p:sp>
      <p:sp>
        <p:nvSpPr>
          <p:cNvPr id="28" name="Rectangle 6"/>
          <p:cNvSpPr>
            <a:spLocks noGrp="1"/>
          </p:cNvSpPr>
          <p:nvPr>
            <p:ph type="title"/>
          </p:nvPr>
        </p:nvSpPr>
        <p:spPr/>
        <p:txBody>
          <a:bodyPr/>
          <a:lstStyle>
            <a:extLst/>
          </a:lstStyle>
          <a:p>
            <a:r>
              <a:rPr lang="tr-TR" dirty="0" smtClean="0"/>
              <a:t> </a:t>
            </a:r>
            <a:endParaRPr lang="tr-TR" dirty="0"/>
          </a:p>
        </p:txBody>
      </p:sp>
      <p:sp>
        <p:nvSpPr>
          <p:cNvPr id="17" name="Rectangle 8"/>
          <p:cNvSpPr>
            <a:spLocks noGrp="1"/>
          </p:cNvSpPr>
          <p:nvPr>
            <p:ph idx="1"/>
          </p:nvPr>
        </p:nvSpPr>
        <p:spPr>
          <a:xfrm>
            <a:off x="323528" y="1066800"/>
            <a:ext cx="7920880" cy="3946376"/>
          </a:xfrm>
        </p:spPr>
        <p:txBody>
          <a:bodyPr>
            <a:noAutofit/>
          </a:bodyPr>
          <a:lstStyle>
            <a:extLst/>
          </a:lstStyle>
          <a:p>
            <a:pPr marL="0" indent="0">
              <a:buNone/>
            </a:pPr>
            <a:r>
              <a:rPr lang="tr-TR" sz="2400" dirty="0" smtClean="0"/>
              <a:t>YETİŞKİNLERDE ÖĞRENME</a:t>
            </a:r>
          </a:p>
          <a:p>
            <a:pPr marL="0" indent="0">
              <a:buNone/>
            </a:pPr>
            <a:endParaRPr lang="tr-TR" sz="2400" dirty="0"/>
          </a:p>
          <a:p>
            <a:pPr marL="0" indent="0">
              <a:buNone/>
            </a:pPr>
            <a:r>
              <a:rPr lang="tr-TR" sz="2300" dirty="0" smtClean="0">
                <a:solidFill>
                  <a:schemeClr val="accent4">
                    <a:lumMod val="60000"/>
                    <a:lumOff val="40000"/>
                  </a:schemeClr>
                </a:solidFill>
              </a:rPr>
              <a:t>Yetişkinler 3 temel süreçte öğrenirler.</a:t>
            </a:r>
          </a:p>
          <a:p>
            <a:pPr marL="0" indent="0">
              <a:buNone/>
            </a:pPr>
            <a:endParaRPr lang="tr-TR" sz="2300" dirty="0" smtClean="0">
              <a:solidFill>
                <a:schemeClr val="accent4">
                  <a:lumMod val="60000"/>
                  <a:lumOff val="40000"/>
                </a:schemeClr>
              </a:solidFill>
            </a:endParaRPr>
          </a:p>
          <a:p>
            <a:pPr marL="0" indent="0">
              <a:buNone/>
            </a:pPr>
            <a:r>
              <a:rPr lang="tr-TR" sz="2300" dirty="0" smtClean="0">
                <a:solidFill>
                  <a:schemeClr val="accent4">
                    <a:lumMod val="60000"/>
                    <a:lumOff val="40000"/>
                  </a:schemeClr>
                </a:solidFill>
              </a:rPr>
              <a:t>1- Örgün eğitim (</a:t>
            </a:r>
            <a:r>
              <a:rPr lang="tr-TR" sz="2300" dirty="0" err="1" smtClean="0">
                <a:solidFill>
                  <a:schemeClr val="accent4">
                    <a:lumMod val="60000"/>
                    <a:lumOff val="40000"/>
                  </a:schemeClr>
                </a:solidFill>
              </a:rPr>
              <a:t>Formal</a:t>
            </a:r>
            <a:r>
              <a:rPr lang="tr-TR" sz="2300" dirty="0" smtClean="0">
                <a:solidFill>
                  <a:schemeClr val="accent4">
                    <a:lumMod val="60000"/>
                    <a:lumOff val="40000"/>
                  </a:schemeClr>
                </a:solidFill>
              </a:rPr>
              <a:t>)</a:t>
            </a:r>
          </a:p>
          <a:p>
            <a:pPr marL="0" indent="0">
              <a:buNone/>
            </a:pPr>
            <a:r>
              <a:rPr lang="tr-TR" sz="2300" dirty="0" smtClean="0">
                <a:solidFill>
                  <a:schemeClr val="accent4">
                    <a:lumMod val="60000"/>
                    <a:lumOff val="40000"/>
                  </a:schemeClr>
                </a:solidFill>
              </a:rPr>
              <a:t>2- Yaygın eğitim (</a:t>
            </a:r>
            <a:r>
              <a:rPr lang="tr-TR" sz="2300" dirty="0" err="1" smtClean="0">
                <a:solidFill>
                  <a:schemeClr val="accent4">
                    <a:lumMod val="60000"/>
                    <a:lumOff val="40000"/>
                  </a:schemeClr>
                </a:solidFill>
              </a:rPr>
              <a:t>nonformal</a:t>
            </a:r>
            <a:r>
              <a:rPr lang="tr-TR" sz="2300" dirty="0" smtClean="0">
                <a:solidFill>
                  <a:schemeClr val="accent4">
                    <a:lumMod val="60000"/>
                    <a:lumOff val="40000"/>
                  </a:schemeClr>
                </a:solidFill>
              </a:rPr>
              <a:t>)</a:t>
            </a:r>
          </a:p>
          <a:p>
            <a:pPr marL="0" indent="0">
              <a:buNone/>
            </a:pPr>
            <a:r>
              <a:rPr lang="tr-TR" sz="2300" dirty="0" smtClean="0">
                <a:solidFill>
                  <a:schemeClr val="accent4">
                    <a:lumMod val="60000"/>
                    <a:lumOff val="40000"/>
                  </a:schemeClr>
                </a:solidFill>
              </a:rPr>
              <a:t>3- Algın (</a:t>
            </a:r>
            <a:r>
              <a:rPr lang="tr-TR" sz="2300" dirty="0" err="1" smtClean="0">
                <a:solidFill>
                  <a:schemeClr val="accent4">
                    <a:lumMod val="60000"/>
                    <a:lumOff val="40000"/>
                  </a:schemeClr>
                </a:solidFill>
              </a:rPr>
              <a:t>informal</a:t>
            </a:r>
            <a:r>
              <a:rPr lang="tr-TR" sz="2300" dirty="0" smtClean="0">
                <a:solidFill>
                  <a:schemeClr val="accent4">
                    <a:lumMod val="60000"/>
                    <a:lumOff val="40000"/>
                  </a:schemeClr>
                </a:solidFill>
              </a:rPr>
              <a:t>) </a:t>
            </a:r>
          </a:p>
          <a:p>
            <a:pPr marL="0" indent="0">
              <a:buNone/>
            </a:pPr>
            <a:endParaRPr lang="tr-TR" sz="2400" dirty="0" smtClean="0"/>
          </a:p>
          <a:p>
            <a:pPr marL="0" indent="0">
              <a:buNone/>
            </a:pPr>
            <a:r>
              <a:rPr lang="tr-TR" sz="2400" dirty="0" smtClean="0"/>
              <a:t> </a:t>
            </a:r>
          </a:p>
          <a:p>
            <a:pPr marL="0" indent="0">
              <a:buNone/>
            </a:pPr>
            <a:r>
              <a:rPr lang="tr-TR" sz="2400" dirty="0" smtClean="0"/>
              <a:t> </a:t>
            </a:r>
            <a:endParaRPr lang="tr-TR" sz="2400" dirty="0">
              <a:solidFill>
                <a:schemeClr val="accent4">
                  <a:lumMod val="60000"/>
                  <a:lumOff val="40000"/>
                </a:schemeClr>
              </a:solidFill>
            </a:endParaRPr>
          </a:p>
          <a:p>
            <a:endParaRPr lang="tr-TR" sz="2400" dirty="0"/>
          </a:p>
        </p:txBody>
      </p:sp>
      <p:sp>
        <p:nvSpPr>
          <p:cNvPr id="2" name="Slayt Numarası Yer Tutucusu 1"/>
          <p:cNvSpPr>
            <a:spLocks noGrp="1"/>
          </p:cNvSpPr>
          <p:nvPr>
            <p:ph type="sldNum" sz="quarter" idx="11"/>
          </p:nvPr>
        </p:nvSpPr>
        <p:spPr/>
        <p:txBody>
          <a:bodyPr/>
          <a:lstStyle/>
          <a:p>
            <a:fld id="{169B2101-2E9F-420A-91A3-890890D84497}" type="slidenum">
              <a:rPr kumimoji="0" lang="tr-TR" sz="1200" smtClean="0"/>
              <a:pPr/>
              <a:t>19</a:t>
            </a:fld>
            <a:endParaRPr kumimoji="0"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1905001"/>
            <a:ext cx="8058472" cy="3612232"/>
          </a:xfrm>
        </p:spPr>
        <p:txBody>
          <a:bodyPr/>
          <a:lstStyle/>
          <a:p>
            <a:pPr>
              <a:lnSpc>
                <a:spcPct val="150000"/>
              </a:lnSpc>
              <a:buFont typeface="Wingdings" pitchFamily="2" charset="2"/>
              <a:buChar char="Ø"/>
            </a:pPr>
            <a:r>
              <a:rPr lang="tr-TR" sz="2200" dirty="0" smtClean="0">
                <a:solidFill>
                  <a:schemeClr val="accent4">
                    <a:lumMod val="60000"/>
                    <a:lumOff val="40000"/>
                  </a:schemeClr>
                </a:solidFill>
              </a:rPr>
              <a:t>Yetişkin Kimdir?</a:t>
            </a:r>
          </a:p>
          <a:p>
            <a:pPr>
              <a:lnSpc>
                <a:spcPct val="150000"/>
              </a:lnSpc>
              <a:buFont typeface="Wingdings" pitchFamily="2" charset="2"/>
              <a:buChar char="Ø"/>
            </a:pPr>
            <a:r>
              <a:rPr lang="tr-TR" sz="2200" dirty="0" smtClean="0">
                <a:solidFill>
                  <a:schemeClr val="accent4">
                    <a:lumMod val="60000"/>
                    <a:lumOff val="40000"/>
                  </a:schemeClr>
                </a:solidFill>
              </a:rPr>
              <a:t>Yetişkin Eğitimi Nedir?</a:t>
            </a:r>
          </a:p>
          <a:p>
            <a:pPr>
              <a:lnSpc>
                <a:spcPct val="150000"/>
              </a:lnSpc>
              <a:buFont typeface="Wingdings" pitchFamily="2" charset="2"/>
              <a:buChar char="Ø"/>
            </a:pPr>
            <a:r>
              <a:rPr lang="tr-TR" sz="2200" dirty="0" smtClean="0">
                <a:solidFill>
                  <a:schemeClr val="accent4">
                    <a:lumMod val="60000"/>
                    <a:lumOff val="40000"/>
                  </a:schemeClr>
                </a:solidFill>
              </a:rPr>
              <a:t>Yetişkin Eğitiminin Temel İlkeleri (</a:t>
            </a:r>
            <a:r>
              <a:rPr lang="tr-TR" sz="2200" dirty="0" err="1" smtClean="0">
                <a:solidFill>
                  <a:schemeClr val="accent4">
                    <a:lumMod val="60000"/>
                    <a:lumOff val="40000"/>
                  </a:schemeClr>
                </a:solidFill>
              </a:rPr>
              <a:t>Andragoji</a:t>
            </a:r>
            <a:r>
              <a:rPr lang="tr-TR" sz="2200" dirty="0" smtClean="0">
                <a:solidFill>
                  <a:schemeClr val="accent4">
                    <a:lumMod val="60000"/>
                    <a:lumOff val="40000"/>
                  </a:schemeClr>
                </a:solidFill>
              </a:rPr>
              <a:t>)</a:t>
            </a:r>
          </a:p>
          <a:p>
            <a:pPr>
              <a:lnSpc>
                <a:spcPct val="150000"/>
              </a:lnSpc>
              <a:buFont typeface="Wingdings" pitchFamily="2" charset="2"/>
              <a:buChar char="Ø"/>
            </a:pPr>
            <a:r>
              <a:rPr lang="tr-TR" sz="2200" dirty="0" smtClean="0">
                <a:solidFill>
                  <a:schemeClr val="accent4">
                    <a:lumMod val="60000"/>
                    <a:lumOff val="40000"/>
                  </a:schemeClr>
                </a:solidFill>
              </a:rPr>
              <a:t>Yetişkinlerde Öğrenme</a:t>
            </a:r>
          </a:p>
          <a:p>
            <a:pPr>
              <a:lnSpc>
                <a:spcPct val="150000"/>
              </a:lnSpc>
              <a:buFont typeface="Wingdings" pitchFamily="2" charset="2"/>
              <a:buChar char="Ø"/>
            </a:pPr>
            <a:r>
              <a:rPr lang="tr-TR" sz="2200" dirty="0" smtClean="0">
                <a:solidFill>
                  <a:schemeClr val="accent4">
                    <a:lumMod val="60000"/>
                    <a:lumOff val="40000"/>
                  </a:schemeClr>
                </a:solidFill>
              </a:rPr>
              <a:t>Yetişkinlerin Öğrenme Özellikleri</a:t>
            </a:r>
          </a:p>
          <a:p>
            <a:pPr>
              <a:lnSpc>
                <a:spcPct val="150000"/>
              </a:lnSpc>
              <a:buFont typeface="Wingdings" pitchFamily="2" charset="2"/>
              <a:buChar char="Ø"/>
            </a:pPr>
            <a:r>
              <a:rPr lang="tr-TR" sz="2200" dirty="0" smtClean="0">
                <a:solidFill>
                  <a:schemeClr val="accent4">
                    <a:lumMod val="60000"/>
                    <a:lumOff val="40000"/>
                  </a:schemeClr>
                </a:solidFill>
              </a:rPr>
              <a:t>Yetişkinlerin Etkili Öğrenme Yolları</a:t>
            </a:r>
          </a:p>
          <a:p>
            <a:pPr>
              <a:buFont typeface="Wingdings" pitchFamily="2" charset="2"/>
              <a:buChar char="Ø"/>
            </a:pPr>
            <a:endParaRPr lang="tr-TR" dirty="0" smtClean="0"/>
          </a:p>
          <a:p>
            <a:pPr>
              <a:buFont typeface="Wingdings" pitchFamily="2" charset="2"/>
              <a:buChar char="Ø"/>
            </a:pPr>
            <a:endParaRPr lang="tr-TR" dirty="0" smtClean="0"/>
          </a:p>
          <a:p>
            <a:pPr>
              <a:buFont typeface="Wingdings" pitchFamily="2" charset="2"/>
              <a:buChar char="Ø"/>
            </a:pPr>
            <a:endParaRPr lang="tr-TR" dirty="0" smtClean="0"/>
          </a:p>
          <a:p>
            <a:pPr>
              <a:buFont typeface="Wingdings" pitchFamily="2" charset="2"/>
              <a:buChar char="Ø"/>
            </a:pPr>
            <a:endParaRPr lang="tr-TR" dirty="0" smtClean="0"/>
          </a:p>
        </p:txBody>
      </p:sp>
      <p:sp>
        <p:nvSpPr>
          <p:cNvPr id="3" name="Başlık 2"/>
          <p:cNvSpPr>
            <a:spLocks noGrp="1"/>
          </p:cNvSpPr>
          <p:nvPr>
            <p:ph type="title"/>
          </p:nvPr>
        </p:nvSpPr>
        <p:spPr/>
        <p:txBody>
          <a:bodyPr/>
          <a:lstStyle/>
          <a:p>
            <a:r>
              <a:rPr lang="tr-TR" dirty="0" smtClean="0"/>
              <a:t>İçerik</a:t>
            </a:r>
            <a:endParaRPr lang="tr-TR"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2</a:t>
            </a:fld>
            <a:endParaRPr kumimoji="0" lang="tr-TR"/>
          </a:p>
        </p:txBody>
      </p:sp>
    </p:spTree>
    <p:extLst>
      <p:ext uri="{BB962C8B-B14F-4D97-AF65-F5344CB8AC3E}">
        <p14:creationId xmlns:p14="http://schemas.microsoft.com/office/powerpoint/2010/main" val="10077747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1916832"/>
            <a:ext cx="8280920" cy="4137323"/>
          </a:xfrm>
        </p:spPr>
        <p:txBody>
          <a:bodyPr>
            <a:normAutofit/>
          </a:bodyPr>
          <a:lstStyle/>
          <a:p>
            <a:pPr marL="0" indent="0">
              <a:buNone/>
            </a:pPr>
            <a:r>
              <a:rPr lang="tr-TR" sz="2400" dirty="0" smtClean="0">
                <a:solidFill>
                  <a:schemeClr val="accent4">
                    <a:lumMod val="60000"/>
                    <a:lumOff val="40000"/>
                  </a:schemeClr>
                </a:solidFill>
              </a:rPr>
              <a:t>Yetişkinler </a:t>
            </a:r>
            <a:r>
              <a:rPr lang="tr-TR" sz="2400" dirty="0">
                <a:solidFill>
                  <a:schemeClr val="accent4">
                    <a:lumMod val="60000"/>
                    <a:lumOff val="40000"/>
                  </a:schemeClr>
                </a:solidFill>
              </a:rPr>
              <a:t>N</a:t>
            </a:r>
            <a:r>
              <a:rPr lang="tr-TR" sz="2400" dirty="0" smtClean="0">
                <a:solidFill>
                  <a:schemeClr val="accent4">
                    <a:lumMod val="60000"/>
                    <a:lumOff val="40000"/>
                  </a:schemeClr>
                </a:solidFill>
              </a:rPr>
              <a:t>asıl Öğrenir?</a:t>
            </a:r>
          </a:p>
          <a:p>
            <a:pPr marL="0" indent="0">
              <a:buNone/>
            </a:pPr>
            <a:endParaRPr lang="tr-TR" sz="2200" dirty="0">
              <a:solidFill>
                <a:schemeClr val="accent4">
                  <a:lumMod val="60000"/>
                  <a:lumOff val="40000"/>
                </a:schemeClr>
              </a:solidFill>
            </a:endParaRPr>
          </a:p>
          <a:p>
            <a:pPr>
              <a:buFont typeface="Wingdings" pitchFamily="2" charset="2"/>
              <a:buChar char="Ø"/>
            </a:pPr>
            <a:r>
              <a:rPr lang="tr-TR" sz="2200" dirty="0" smtClean="0">
                <a:solidFill>
                  <a:schemeClr val="accent4">
                    <a:lumMod val="60000"/>
                    <a:lumOff val="40000"/>
                  </a:schemeClr>
                </a:solidFill>
              </a:rPr>
              <a:t>Yetişkinler en kolay kendilerini güvende hissettikleri ortamlarda öğrenirler. (GÜVEN ORTAMI)</a:t>
            </a:r>
          </a:p>
          <a:p>
            <a:pPr>
              <a:buFont typeface="Wingdings" pitchFamily="2" charset="2"/>
              <a:buChar char="Ø"/>
            </a:pPr>
            <a:endParaRPr lang="tr-TR" sz="2200" dirty="0" smtClean="0">
              <a:solidFill>
                <a:schemeClr val="accent4">
                  <a:lumMod val="60000"/>
                  <a:lumOff val="40000"/>
                </a:schemeClr>
              </a:solidFill>
            </a:endParaRPr>
          </a:p>
          <a:p>
            <a:pPr>
              <a:buFont typeface="Wingdings" pitchFamily="2" charset="2"/>
              <a:buChar char="Ø"/>
            </a:pPr>
            <a:r>
              <a:rPr lang="tr-TR" sz="2200" dirty="0" smtClean="0">
                <a:solidFill>
                  <a:schemeClr val="accent4">
                    <a:lumMod val="60000"/>
                    <a:lumOff val="40000"/>
                  </a:schemeClr>
                </a:solidFill>
              </a:rPr>
              <a:t>Teorik anlatımlardan uzak uygulamalı eğitimlerin ağırlıklı olduğu bir öğrenme tasarımı ile en kolay öğrenirler. </a:t>
            </a:r>
          </a:p>
          <a:p>
            <a:pPr>
              <a:buFont typeface="Wingdings" pitchFamily="2" charset="2"/>
              <a:buChar char="Ø"/>
            </a:pPr>
            <a:endParaRPr lang="tr-TR" sz="2200" dirty="0" smtClean="0">
              <a:solidFill>
                <a:schemeClr val="accent4">
                  <a:lumMod val="60000"/>
                  <a:lumOff val="40000"/>
                </a:schemeClr>
              </a:solidFill>
            </a:endParaRPr>
          </a:p>
          <a:p>
            <a:pPr>
              <a:buFont typeface="Wingdings" pitchFamily="2" charset="2"/>
              <a:buChar char="Ø"/>
            </a:pPr>
            <a:r>
              <a:rPr lang="tr-TR" sz="2200" dirty="0" smtClean="0">
                <a:solidFill>
                  <a:schemeClr val="accent4">
                    <a:lumMod val="60000"/>
                    <a:lumOff val="40000"/>
                  </a:schemeClr>
                </a:solidFill>
              </a:rPr>
              <a:t>Yetişkinlerin gelişim dönemleri dikkate alınarak planlanmış eğitim öğretim ortamlarında en kolay öğrenirler.  </a:t>
            </a:r>
          </a:p>
          <a:p>
            <a:pPr marL="0" indent="0">
              <a:buNone/>
            </a:pPr>
            <a:endParaRPr lang="tr-TR" sz="2400" dirty="0"/>
          </a:p>
        </p:txBody>
      </p:sp>
      <p:sp>
        <p:nvSpPr>
          <p:cNvPr id="3" name="Başlık 2"/>
          <p:cNvSpPr>
            <a:spLocks noGrp="1"/>
          </p:cNvSpPr>
          <p:nvPr>
            <p:ph type="title"/>
          </p:nvPr>
        </p:nvSpPr>
        <p:spPr>
          <a:xfrm>
            <a:off x="395536" y="620688"/>
            <a:ext cx="7696200" cy="1143000"/>
          </a:xfrm>
        </p:spPr>
        <p:txBody>
          <a:bodyPr>
            <a:normAutofit/>
          </a:bodyPr>
          <a:lstStyle/>
          <a:p>
            <a:r>
              <a:rPr lang="tr-TR" sz="3200" dirty="0" smtClean="0"/>
              <a:t>Yetişkinlerde Öğrenme</a:t>
            </a:r>
            <a:endParaRPr lang="tr-TR" sz="3200"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20</a:t>
            </a:fld>
            <a:endParaRPr kumimoji="0" lang="tr-TR"/>
          </a:p>
        </p:txBody>
      </p:sp>
    </p:spTree>
    <p:extLst>
      <p:ext uri="{BB962C8B-B14F-4D97-AF65-F5344CB8AC3E}">
        <p14:creationId xmlns:p14="http://schemas.microsoft.com/office/powerpoint/2010/main" val="3323829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7504" y="1052736"/>
            <a:ext cx="8130480" cy="5098362"/>
          </a:xfrm>
        </p:spPr>
        <p:txBody>
          <a:bodyPr>
            <a:normAutofit/>
          </a:bodyPr>
          <a:lstStyle/>
          <a:p>
            <a:pPr marL="0" indent="0">
              <a:buNone/>
            </a:pPr>
            <a:r>
              <a:rPr lang="tr-TR" dirty="0"/>
              <a:t>YETİŞKİNLERİN ÖĞRENME </a:t>
            </a:r>
            <a:r>
              <a:rPr lang="tr-TR" dirty="0" smtClean="0"/>
              <a:t>ÖZELLİKLERİ</a:t>
            </a:r>
          </a:p>
          <a:p>
            <a:pPr marL="0" indent="0">
              <a:buNone/>
            </a:pPr>
            <a:endParaRPr lang="tr-TR" dirty="0" smtClean="0">
              <a:solidFill>
                <a:schemeClr val="accent4">
                  <a:lumMod val="60000"/>
                  <a:lumOff val="40000"/>
                </a:schemeClr>
              </a:solidFill>
            </a:endParaRPr>
          </a:p>
          <a:p>
            <a:pPr>
              <a:buFont typeface="Wingdings" pitchFamily="2" charset="2"/>
              <a:buChar char="Ø"/>
            </a:pPr>
            <a:r>
              <a:rPr lang="tr-TR" sz="2200" dirty="0" smtClean="0">
                <a:solidFill>
                  <a:schemeClr val="accent4">
                    <a:lumMod val="60000"/>
                    <a:lumOff val="40000"/>
                  </a:schemeClr>
                </a:solidFill>
              </a:rPr>
              <a:t>Yetişkinler eğitimin kendi konularıyla bağlantılı olmasını isterler.</a:t>
            </a:r>
          </a:p>
          <a:p>
            <a:pPr>
              <a:buFont typeface="Wingdings" pitchFamily="2" charset="2"/>
              <a:buChar char="Ø"/>
            </a:pPr>
            <a:r>
              <a:rPr lang="tr-TR" sz="2200" dirty="0" smtClean="0">
                <a:solidFill>
                  <a:schemeClr val="accent4">
                    <a:lumMod val="60000"/>
                    <a:lumOff val="40000"/>
                  </a:schemeClr>
                </a:solidFill>
              </a:rPr>
              <a:t>Gönüllü katılmak isterler.</a:t>
            </a:r>
          </a:p>
          <a:p>
            <a:pPr>
              <a:buFont typeface="Wingdings" pitchFamily="2" charset="2"/>
              <a:buChar char="Ø"/>
            </a:pPr>
            <a:r>
              <a:rPr lang="tr-TR" sz="2200" dirty="0" smtClean="0">
                <a:solidFill>
                  <a:schemeClr val="accent4">
                    <a:lumMod val="60000"/>
                    <a:lumOff val="40000"/>
                  </a:schemeClr>
                </a:solidFill>
              </a:rPr>
              <a:t>Yetişkinler eğitime etkin olarak katılmak isterler.</a:t>
            </a:r>
          </a:p>
          <a:p>
            <a:pPr>
              <a:buFont typeface="Wingdings" pitchFamily="2" charset="2"/>
              <a:buChar char="Ø"/>
            </a:pPr>
            <a:r>
              <a:rPr lang="tr-TR" sz="2200" dirty="0" smtClean="0">
                <a:solidFill>
                  <a:schemeClr val="accent4">
                    <a:lumMod val="60000"/>
                    <a:lumOff val="40000"/>
                  </a:schemeClr>
                </a:solidFill>
              </a:rPr>
              <a:t>Yetişkinler eğitimde tek düzelikten hoşlanmazlar, değişiklik isterler.</a:t>
            </a:r>
          </a:p>
          <a:p>
            <a:pPr>
              <a:buFont typeface="Wingdings" pitchFamily="2" charset="2"/>
              <a:buChar char="Ø"/>
            </a:pPr>
            <a:r>
              <a:rPr lang="tr-TR" sz="2200" dirty="0" smtClean="0">
                <a:solidFill>
                  <a:schemeClr val="accent4">
                    <a:lumMod val="60000"/>
                    <a:lumOff val="40000"/>
                  </a:schemeClr>
                </a:solidFill>
              </a:rPr>
              <a:t>Yetişkinler yapıcı eleştiri yapılmasını ve olumlu geribildirim verilmesini isterler.</a:t>
            </a:r>
          </a:p>
          <a:p>
            <a:pPr marL="0" indent="0">
              <a:buNone/>
            </a:pPr>
            <a:endParaRPr lang="tr-TR" dirty="0"/>
          </a:p>
          <a:p>
            <a:pPr marL="0" indent="0">
              <a:buNone/>
            </a:pPr>
            <a:endParaRPr lang="tr-TR" dirty="0"/>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21</a:t>
            </a:fld>
            <a:endParaRPr kumimoji="0" lang="tr-TR"/>
          </a:p>
        </p:txBody>
      </p:sp>
    </p:spTree>
    <p:extLst>
      <p:ext uri="{BB962C8B-B14F-4D97-AF65-F5344CB8AC3E}">
        <p14:creationId xmlns:p14="http://schemas.microsoft.com/office/powerpoint/2010/main" val="714090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endParaRPr lang="tr-TR" dirty="0" smtClean="0"/>
          </a:p>
          <a:p>
            <a:pPr marL="0" indent="0" algn="just">
              <a:buNone/>
            </a:pPr>
            <a:endParaRPr lang="tr-TR" dirty="0"/>
          </a:p>
          <a:p>
            <a:pPr marL="0" indent="0" algn="just">
              <a:buNone/>
            </a:pPr>
            <a:r>
              <a:rPr lang="tr-TR" sz="2200" dirty="0" smtClean="0">
                <a:solidFill>
                  <a:schemeClr val="accent4">
                    <a:lumMod val="60000"/>
                    <a:lumOff val="40000"/>
                  </a:schemeClr>
                </a:solidFill>
              </a:rPr>
              <a:t>Yaşı, katılma nedeni ne olursa olsun bütün yetişkinlerin ortak beklentisi gereksinimlerinin karşılandığı iyi bir eğitim almak </a:t>
            </a:r>
            <a:endParaRPr lang="tr-TR" sz="2200" dirty="0">
              <a:solidFill>
                <a:schemeClr val="accent4">
                  <a:lumMod val="60000"/>
                  <a:lumOff val="40000"/>
                </a:schemeClr>
              </a:solidFill>
            </a:endParaRPr>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22</a:t>
            </a:fld>
            <a:endParaRPr kumimoji="0" lang="tr-TR"/>
          </a:p>
        </p:txBody>
      </p:sp>
      <p:sp>
        <p:nvSpPr>
          <p:cNvPr id="4" name="Unvan 3"/>
          <p:cNvSpPr>
            <a:spLocks noGrp="1"/>
          </p:cNvSpPr>
          <p:nvPr>
            <p:ph type="title"/>
          </p:nvPr>
        </p:nvSpPr>
        <p:spPr/>
        <p:txBody>
          <a:bodyPr/>
          <a:lstStyle/>
          <a:p>
            <a:endParaRPr lang="tr-TR"/>
          </a:p>
        </p:txBody>
      </p:sp>
    </p:spTree>
    <p:extLst>
      <p:ext uri="{BB962C8B-B14F-4D97-AF65-F5344CB8AC3E}">
        <p14:creationId xmlns:p14="http://schemas.microsoft.com/office/powerpoint/2010/main" val="2986126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755576" y="457200"/>
            <a:ext cx="7855024" cy="955576"/>
          </a:xfrm>
        </p:spPr>
        <p:txBody>
          <a:bodyPr>
            <a:normAutofit/>
          </a:bodyPr>
          <a:lstStyle/>
          <a:p>
            <a:r>
              <a:rPr lang="tr-TR" sz="3100" dirty="0" smtClean="0"/>
              <a:t>Yetişkinler için en başarılı öğrenme yolları </a:t>
            </a:r>
            <a:endParaRPr lang="tr-TR" sz="3100" dirty="0"/>
          </a:p>
        </p:txBody>
      </p:sp>
      <p:grpSp>
        <p:nvGrpSpPr>
          <p:cNvPr id="5" name="Group 4"/>
          <p:cNvGrpSpPr>
            <a:grpSpLocks/>
          </p:cNvGrpSpPr>
          <p:nvPr/>
        </p:nvGrpSpPr>
        <p:grpSpPr bwMode="auto">
          <a:xfrm>
            <a:off x="910493" y="1830452"/>
            <a:ext cx="5523570" cy="4386114"/>
            <a:chOff x="671" y="1078"/>
            <a:chExt cx="3478" cy="2899"/>
          </a:xfrm>
        </p:grpSpPr>
        <p:grpSp>
          <p:nvGrpSpPr>
            <p:cNvPr id="6" name="Group 5"/>
            <p:cNvGrpSpPr>
              <a:grpSpLocks/>
            </p:cNvGrpSpPr>
            <p:nvPr/>
          </p:nvGrpSpPr>
          <p:grpSpPr bwMode="auto">
            <a:xfrm>
              <a:off x="671" y="1078"/>
              <a:ext cx="1219" cy="499"/>
              <a:chOff x="671" y="1078"/>
              <a:chExt cx="1219" cy="499"/>
            </a:xfrm>
          </p:grpSpPr>
          <p:pic>
            <p:nvPicPr>
              <p:cNvPr id="29" name="Picture 6"/>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 y="1078"/>
                <a:ext cx="1219"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ectangle 7"/>
              <p:cNvSpPr>
                <a:spLocks noChangeArrowheads="1"/>
              </p:cNvSpPr>
              <p:nvPr/>
            </p:nvSpPr>
            <p:spPr bwMode="auto">
              <a:xfrm>
                <a:off x="730" y="1181"/>
                <a:ext cx="65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AU" sz="2400" b="0" i="0" u="none" strike="noStrike" kern="0" cap="none" spc="0" normalizeH="0" baseline="0" noProof="0" smtClean="0">
                    <a:ln>
                      <a:noFill/>
                    </a:ln>
                    <a:solidFill>
                      <a:srgbClr val="FFFF00"/>
                    </a:solidFill>
                    <a:effectLst/>
                    <a:uLnTx/>
                    <a:uFillTx/>
                    <a:latin typeface="Arial Rounded MT Bold" pitchFamily="34" charset="0"/>
                  </a:rPr>
                  <a:t>10%</a:t>
                </a:r>
              </a:p>
            </p:txBody>
          </p:sp>
        </p:grpSp>
        <p:grpSp>
          <p:nvGrpSpPr>
            <p:cNvPr id="7" name="Group 8"/>
            <p:cNvGrpSpPr>
              <a:grpSpLocks/>
            </p:cNvGrpSpPr>
            <p:nvPr/>
          </p:nvGrpSpPr>
          <p:grpSpPr bwMode="auto">
            <a:xfrm>
              <a:off x="671" y="1558"/>
              <a:ext cx="1219" cy="499"/>
              <a:chOff x="671" y="1558"/>
              <a:chExt cx="1219" cy="499"/>
            </a:xfrm>
          </p:grpSpPr>
          <p:pic>
            <p:nvPicPr>
              <p:cNvPr id="27" name="Picture 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 y="1558"/>
                <a:ext cx="1219"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ectangle 10"/>
              <p:cNvSpPr>
                <a:spLocks noChangeArrowheads="1"/>
              </p:cNvSpPr>
              <p:nvPr/>
            </p:nvSpPr>
            <p:spPr bwMode="auto">
              <a:xfrm>
                <a:off x="730" y="1661"/>
                <a:ext cx="65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AU" sz="2400" b="0" i="0" u="none" strike="noStrike" kern="0" cap="none" spc="0" normalizeH="0" baseline="0" noProof="0" smtClean="0">
                    <a:ln>
                      <a:noFill/>
                    </a:ln>
                    <a:solidFill>
                      <a:srgbClr val="FFFF00"/>
                    </a:solidFill>
                    <a:effectLst/>
                    <a:uLnTx/>
                    <a:uFillTx/>
                    <a:latin typeface="Arial Rounded MT Bold" pitchFamily="34" charset="0"/>
                  </a:rPr>
                  <a:t>20%</a:t>
                </a:r>
              </a:p>
            </p:txBody>
          </p:sp>
        </p:grpSp>
        <p:grpSp>
          <p:nvGrpSpPr>
            <p:cNvPr id="8" name="Group 11"/>
            <p:cNvGrpSpPr>
              <a:grpSpLocks/>
            </p:cNvGrpSpPr>
            <p:nvPr/>
          </p:nvGrpSpPr>
          <p:grpSpPr bwMode="auto">
            <a:xfrm>
              <a:off x="671" y="2038"/>
              <a:ext cx="1219" cy="499"/>
              <a:chOff x="671" y="2038"/>
              <a:chExt cx="1219" cy="499"/>
            </a:xfrm>
          </p:grpSpPr>
          <p:pic>
            <p:nvPicPr>
              <p:cNvPr id="25" name="Picture 12"/>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1" y="2038"/>
                <a:ext cx="1219"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Rectangle 13"/>
              <p:cNvSpPr>
                <a:spLocks noChangeArrowheads="1"/>
              </p:cNvSpPr>
              <p:nvPr/>
            </p:nvSpPr>
            <p:spPr bwMode="auto">
              <a:xfrm>
                <a:off x="730" y="2141"/>
                <a:ext cx="65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AU" sz="2400" b="0" i="0" u="none" strike="noStrike" kern="0" cap="none" spc="0" normalizeH="0" baseline="0" noProof="0" smtClean="0">
                    <a:ln>
                      <a:noFill/>
                    </a:ln>
                    <a:solidFill>
                      <a:srgbClr val="FFFF00"/>
                    </a:solidFill>
                    <a:effectLst/>
                    <a:uLnTx/>
                    <a:uFillTx/>
                    <a:latin typeface="Arial Rounded MT Bold" pitchFamily="34" charset="0"/>
                  </a:rPr>
                  <a:t>30%</a:t>
                </a:r>
              </a:p>
            </p:txBody>
          </p:sp>
        </p:grpSp>
        <p:grpSp>
          <p:nvGrpSpPr>
            <p:cNvPr id="9" name="Group 14"/>
            <p:cNvGrpSpPr>
              <a:grpSpLocks/>
            </p:cNvGrpSpPr>
            <p:nvPr/>
          </p:nvGrpSpPr>
          <p:grpSpPr bwMode="auto">
            <a:xfrm>
              <a:off x="671" y="2518"/>
              <a:ext cx="1219" cy="499"/>
              <a:chOff x="671" y="2518"/>
              <a:chExt cx="1219" cy="499"/>
            </a:xfrm>
          </p:grpSpPr>
          <p:pic>
            <p:nvPicPr>
              <p:cNvPr id="23" name="Picture 15"/>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1" y="2518"/>
                <a:ext cx="1219"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Rectangle 16"/>
              <p:cNvSpPr>
                <a:spLocks noChangeArrowheads="1"/>
              </p:cNvSpPr>
              <p:nvPr/>
            </p:nvSpPr>
            <p:spPr bwMode="auto">
              <a:xfrm>
                <a:off x="730" y="2621"/>
                <a:ext cx="65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AU" sz="2400" b="0" i="0" u="none" strike="noStrike" kern="0" cap="none" spc="0" normalizeH="0" baseline="0" noProof="0" smtClean="0">
                    <a:ln>
                      <a:noFill/>
                    </a:ln>
                    <a:solidFill>
                      <a:srgbClr val="FFFF00"/>
                    </a:solidFill>
                    <a:effectLst/>
                    <a:uLnTx/>
                    <a:uFillTx/>
                    <a:latin typeface="Arial Rounded MT Bold" pitchFamily="34" charset="0"/>
                  </a:rPr>
                  <a:t>50%</a:t>
                </a:r>
              </a:p>
            </p:txBody>
          </p:sp>
        </p:grpSp>
        <p:grpSp>
          <p:nvGrpSpPr>
            <p:cNvPr id="10" name="Group 17"/>
            <p:cNvGrpSpPr>
              <a:grpSpLocks/>
            </p:cNvGrpSpPr>
            <p:nvPr/>
          </p:nvGrpSpPr>
          <p:grpSpPr bwMode="auto">
            <a:xfrm>
              <a:off x="671" y="2998"/>
              <a:ext cx="1219" cy="499"/>
              <a:chOff x="671" y="2998"/>
              <a:chExt cx="1219" cy="499"/>
            </a:xfrm>
          </p:grpSpPr>
          <p:pic>
            <p:nvPicPr>
              <p:cNvPr id="21" name="Picture 18"/>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1" y="2998"/>
                <a:ext cx="1219"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19"/>
              <p:cNvSpPr>
                <a:spLocks noChangeArrowheads="1"/>
              </p:cNvSpPr>
              <p:nvPr/>
            </p:nvSpPr>
            <p:spPr bwMode="auto">
              <a:xfrm>
                <a:off x="730" y="3101"/>
                <a:ext cx="65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AU" sz="2400" b="0" i="0" u="none" strike="noStrike" kern="0" cap="none" spc="0" normalizeH="0" baseline="0" noProof="0" smtClean="0">
                    <a:ln>
                      <a:noFill/>
                    </a:ln>
                    <a:solidFill>
                      <a:srgbClr val="FFFF00"/>
                    </a:solidFill>
                    <a:effectLst/>
                    <a:uLnTx/>
                    <a:uFillTx/>
                    <a:latin typeface="Arial Rounded MT Bold" pitchFamily="34" charset="0"/>
                  </a:rPr>
                  <a:t>70%</a:t>
                </a:r>
              </a:p>
            </p:txBody>
          </p:sp>
        </p:grpSp>
        <p:grpSp>
          <p:nvGrpSpPr>
            <p:cNvPr id="11" name="Group 20"/>
            <p:cNvGrpSpPr>
              <a:grpSpLocks/>
            </p:cNvGrpSpPr>
            <p:nvPr/>
          </p:nvGrpSpPr>
          <p:grpSpPr bwMode="auto">
            <a:xfrm>
              <a:off x="671" y="3478"/>
              <a:ext cx="1219" cy="499"/>
              <a:chOff x="671" y="3478"/>
              <a:chExt cx="1219" cy="499"/>
            </a:xfrm>
          </p:grpSpPr>
          <p:pic>
            <p:nvPicPr>
              <p:cNvPr id="19" name="Picture 21"/>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1" y="3478"/>
                <a:ext cx="1219"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ectangle 22"/>
              <p:cNvSpPr>
                <a:spLocks noChangeArrowheads="1"/>
              </p:cNvSpPr>
              <p:nvPr/>
            </p:nvSpPr>
            <p:spPr bwMode="auto">
              <a:xfrm>
                <a:off x="730" y="3581"/>
                <a:ext cx="65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AU" sz="2400" b="0" i="0" u="none" strike="noStrike" kern="0" cap="none" spc="0" normalizeH="0" baseline="0" noProof="0" smtClean="0">
                    <a:ln>
                      <a:noFill/>
                    </a:ln>
                    <a:solidFill>
                      <a:srgbClr val="FFFF00"/>
                    </a:solidFill>
                    <a:effectLst/>
                    <a:uLnTx/>
                    <a:uFillTx/>
                    <a:latin typeface="Arial Rounded MT Bold" pitchFamily="34" charset="0"/>
                  </a:rPr>
                  <a:t>90%</a:t>
                </a:r>
              </a:p>
            </p:txBody>
          </p:sp>
        </p:grpSp>
        <p:sp>
          <p:nvSpPr>
            <p:cNvPr id="12" name="Rectangle 23"/>
            <p:cNvSpPr>
              <a:spLocks noChangeArrowheads="1"/>
            </p:cNvSpPr>
            <p:nvPr/>
          </p:nvSpPr>
          <p:spPr bwMode="auto">
            <a:xfrm>
              <a:off x="1919" y="1152"/>
              <a:ext cx="879" cy="321"/>
            </a:xfrm>
            <a:prstGeom prst="rect">
              <a:avLst/>
            </a:prstGeom>
            <a:noFill/>
            <a:ln w="9525">
              <a:noFill/>
              <a:miter lim="800000"/>
              <a:headEnd/>
              <a:tailEnd/>
            </a:ln>
            <a:effectLst/>
          </p:spPr>
          <p:txBody>
            <a:bodyPr wrap="none" lIns="92075" tIns="46038" rIns="92075" bIns="46038">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AU" sz="2400" b="1" i="0" u="none" strike="noStrike" kern="0" cap="none" spc="0" normalizeH="0" baseline="0" noProof="0" dirty="0">
                  <a:ln>
                    <a:noFill/>
                  </a:ln>
                  <a:solidFill>
                    <a:srgbClr val="FFFF00"/>
                  </a:solidFill>
                  <a:effectLst>
                    <a:outerShdw blurRad="38100" dist="38100" dir="2700000" algn="tl">
                      <a:srgbClr val="000000">
                        <a:alpha val="43137"/>
                      </a:srgbClr>
                    </a:outerShdw>
                  </a:effectLst>
                  <a:uLnTx/>
                  <a:uFillTx/>
                  <a:latin typeface="Garamond"/>
                  <a:cs typeface="Arial" charset="0"/>
                </a:rPr>
                <a:t>OKUMA</a:t>
              </a:r>
            </a:p>
          </p:txBody>
        </p:sp>
        <p:sp>
          <p:nvSpPr>
            <p:cNvPr id="13" name="Rectangle 24"/>
            <p:cNvSpPr>
              <a:spLocks noChangeArrowheads="1"/>
            </p:cNvSpPr>
            <p:nvPr/>
          </p:nvSpPr>
          <p:spPr bwMode="auto">
            <a:xfrm>
              <a:off x="1919" y="1632"/>
              <a:ext cx="872" cy="321"/>
            </a:xfrm>
            <a:prstGeom prst="rect">
              <a:avLst/>
            </a:prstGeom>
            <a:noFill/>
            <a:ln w="9525">
              <a:noFill/>
              <a:miter lim="800000"/>
              <a:headEnd/>
              <a:tailEnd/>
            </a:ln>
            <a:effectLst/>
          </p:spPr>
          <p:txBody>
            <a:bodyPr wrap="none" lIns="92075" tIns="46038" rIns="92075" bIns="46038">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AU" sz="2400" b="1" i="0" u="none" strike="noStrike" kern="0" cap="none" spc="0" normalizeH="0" baseline="0" noProof="0" dirty="0">
                  <a:ln>
                    <a:noFill/>
                  </a:ln>
                  <a:solidFill>
                    <a:srgbClr val="FFFF00"/>
                  </a:solidFill>
                  <a:effectLst/>
                  <a:uLnTx/>
                  <a:uFillTx/>
                  <a:latin typeface="Garamond"/>
                  <a:cs typeface="Arial" charset="0"/>
                </a:rPr>
                <a:t>DUYMA</a:t>
              </a:r>
            </a:p>
          </p:txBody>
        </p:sp>
        <p:sp>
          <p:nvSpPr>
            <p:cNvPr id="14" name="Rectangle 25"/>
            <p:cNvSpPr>
              <a:spLocks noChangeArrowheads="1"/>
            </p:cNvSpPr>
            <p:nvPr/>
          </p:nvSpPr>
          <p:spPr bwMode="auto">
            <a:xfrm>
              <a:off x="1872" y="2112"/>
              <a:ext cx="937" cy="321"/>
            </a:xfrm>
            <a:prstGeom prst="rect">
              <a:avLst/>
            </a:prstGeom>
            <a:noFill/>
            <a:ln w="9525">
              <a:noFill/>
              <a:miter lim="800000"/>
              <a:headEnd/>
              <a:tailEnd/>
            </a:ln>
            <a:effectLst/>
          </p:spPr>
          <p:txBody>
            <a:bodyPr wrap="none" lIns="92075" tIns="46038" rIns="92075" bIns="46038">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tr-TR" sz="2400" b="1" i="0" u="none" strike="noStrike" kern="0" cap="none" spc="0" normalizeH="0" baseline="0" noProof="0" dirty="0">
                  <a:ln>
                    <a:noFill/>
                  </a:ln>
                  <a:solidFill>
                    <a:srgbClr val="FFFF00"/>
                  </a:solidFill>
                  <a:effectLst/>
                  <a:uLnTx/>
                  <a:uFillTx/>
                  <a:latin typeface="Garamond"/>
                  <a:cs typeface="Arial" charset="0"/>
                </a:rPr>
                <a:t> </a:t>
              </a:r>
              <a:r>
                <a:rPr kumimoji="0" lang="en-AU" sz="2400" b="1" i="0" u="none" strike="noStrike" kern="0" cap="none" spc="0" normalizeH="0" baseline="0" noProof="0" dirty="0">
                  <a:ln>
                    <a:noFill/>
                  </a:ln>
                  <a:solidFill>
                    <a:srgbClr val="FFFF00"/>
                  </a:solidFill>
                  <a:effectLst/>
                  <a:uLnTx/>
                  <a:uFillTx/>
                  <a:latin typeface="Garamond"/>
                  <a:cs typeface="Arial" charset="0"/>
                </a:rPr>
                <a:t>GÖRME</a:t>
              </a:r>
            </a:p>
          </p:txBody>
        </p:sp>
        <p:sp>
          <p:nvSpPr>
            <p:cNvPr id="15" name="Rectangle 26"/>
            <p:cNvSpPr>
              <a:spLocks noChangeArrowheads="1"/>
            </p:cNvSpPr>
            <p:nvPr/>
          </p:nvSpPr>
          <p:spPr bwMode="auto">
            <a:xfrm>
              <a:off x="1872" y="2592"/>
              <a:ext cx="2108" cy="321"/>
            </a:xfrm>
            <a:prstGeom prst="rect">
              <a:avLst/>
            </a:prstGeom>
            <a:noFill/>
            <a:ln w="9525">
              <a:noFill/>
              <a:miter lim="800000"/>
              <a:headEnd/>
              <a:tailEnd/>
            </a:ln>
            <a:effectLst/>
          </p:spPr>
          <p:txBody>
            <a:bodyPr wrap="none" lIns="92075" tIns="46038" rIns="92075" bIns="46038">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tr-TR" sz="2400" b="1" i="0" u="none" strike="noStrike" kern="0" cap="none" spc="0" normalizeH="0" baseline="0" noProof="0" dirty="0">
                  <a:ln>
                    <a:noFill/>
                  </a:ln>
                  <a:solidFill>
                    <a:srgbClr val="FFFF00"/>
                  </a:solidFill>
                  <a:effectLst/>
                  <a:uLnTx/>
                  <a:uFillTx/>
                  <a:latin typeface="Garamond"/>
                  <a:cs typeface="Arial" charset="0"/>
                </a:rPr>
                <a:t> </a:t>
              </a:r>
              <a:r>
                <a:rPr kumimoji="0" lang="en-AU" sz="2400" b="1" i="0" u="none" strike="noStrike" kern="0" cap="none" spc="0" normalizeH="0" baseline="0" noProof="0" dirty="0">
                  <a:ln>
                    <a:noFill/>
                  </a:ln>
                  <a:solidFill>
                    <a:srgbClr val="FFFF00"/>
                  </a:solidFill>
                  <a:effectLst/>
                  <a:uLnTx/>
                  <a:uFillTx/>
                  <a:latin typeface="Garamond"/>
                  <a:cs typeface="Arial" charset="0"/>
                </a:rPr>
                <a:t>DUYMA</a:t>
              </a:r>
              <a:r>
                <a:rPr kumimoji="0" lang="tr-TR" sz="2400" b="1" i="0" u="none" strike="noStrike" kern="0" cap="none" spc="0" normalizeH="0" baseline="0" noProof="0" dirty="0">
                  <a:ln>
                    <a:noFill/>
                  </a:ln>
                  <a:solidFill>
                    <a:srgbClr val="FFFF00"/>
                  </a:solidFill>
                  <a:effectLst/>
                  <a:uLnTx/>
                  <a:uFillTx/>
                  <a:latin typeface="Garamond"/>
                  <a:cs typeface="Arial" charset="0"/>
                </a:rPr>
                <a:t> VE</a:t>
              </a:r>
              <a:r>
                <a:rPr kumimoji="0" lang="en-AU" sz="2400" b="1" i="0" u="none" strike="noStrike" kern="0" cap="none" spc="0" normalizeH="0" baseline="0" noProof="0" dirty="0">
                  <a:ln>
                    <a:noFill/>
                  </a:ln>
                  <a:solidFill>
                    <a:srgbClr val="FFFF00"/>
                  </a:solidFill>
                  <a:effectLst/>
                  <a:uLnTx/>
                  <a:uFillTx/>
                  <a:latin typeface="Garamond"/>
                  <a:cs typeface="Arial" charset="0"/>
                </a:rPr>
                <a:t> GÖRME</a:t>
              </a:r>
            </a:p>
          </p:txBody>
        </p:sp>
        <p:sp>
          <p:nvSpPr>
            <p:cNvPr id="16" name="Rectangle 27"/>
            <p:cNvSpPr>
              <a:spLocks noChangeArrowheads="1"/>
            </p:cNvSpPr>
            <p:nvPr/>
          </p:nvSpPr>
          <p:spPr bwMode="auto">
            <a:xfrm>
              <a:off x="1872" y="3072"/>
              <a:ext cx="1147" cy="321"/>
            </a:xfrm>
            <a:prstGeom prst="rect">
              <a:avLst/>
            </a:prstGeom>
            <a:noFill/>
            <a:ln w="9525">
              <a:noFill/>
              <a:miter lim="800000"/>
              <a:headEnd/>
              <a:tailEnd/>
            </a:ln>
            <a:effectLst/>
          </p:spPr>
          <p:txBody>
            <a:bodyPr wrap="none" lIns="92075" tIns="46038" rIns="92075" bIns="46038">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tr-TR" sz="2400" b="1" i="0" u="none" strike="noStrike" kern="0" cap="none" spc="0" normalizeH="0" baseline="0" noProof="0" dirty="0">
                  <a:ln>
                    <a:noFill/>
                  </a:ln>
                  <a:solidFill>
                    <a:srgbClr val="FFFF00"/>
                  </a:solidFill>
                  <a:effectLst/>
                  <a:uLnTx/>
                  <a:uFillTx/>
                  <a:latin typeface="Garamond"/>
                  <a:cs typeface="Arial" charset="0"/>
                </a:rPr>
                <a:t> </a:t>
              </a:r>
              <a:r>
                <a:rPr kumimoji="0" lang="en-AU" sz="2400" b="1" i="0" u="none" strike="noStrike" kern="0" cap="none" spc="0" normalizeH="0" baseline="0" noProof="0" dirty="0">
                  <a:ln>
                    <a:noFill/>
                  </a:ln>
                  <a:solidFill>
                    <a:srgbClr val="FFFF00"/>
                  </a:solidFill>
                  <a:effectLst/>
                  <a:uLnTx/>
                  <a:uFillTx/>
                  <a:latin typeface="Garamond"/>
                  <a:cs typeface="Arial" charset="0"/>
                </a:rPr>
                <a:t>SÖYLEME</a:t>
              </a:r>
            </a:p>
          </p:txBody>
        </p:sp>
        <p:sp>
          <p:nvSpPr>
            <p:cNvPr id="17" name="Rectangle 28"/>
            <p:cNvSpPr>
              <a:spLocks noChangeArrowheads="1"/>
            </p:cNvSpPr>
            <p:nvPr/>
          </p:nvSpPr>
          <p:spPr bwMode="auto">
            <a:xfrm>
              <a:off x="1872" y="3552"/>
              <a:ext cx="864" cy="321"/>
            </a:xfrm>
            <a:prstGeom prst="rect">
              <a:avLst/>
            </a:prstGeom>
            <a:noFill/>
            <a:ln w="9525">
              <a:noFill/>
              <a:miter lim="800000"/>
              <a:headEnd/>
              <a:tailEnd/>
            </a:ln>
            <a:effectLst/>
          </p:spPr>
          <p:txBody>
            <a:bodyPr wrap="none" lIns="92075" tIns="46038" rIns="92075" bIns="46038">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tr-TR" sz="2400" b="1" i="0" u="none" strike="noStrike" kern="0" cap="none" spc="0" normalizeH="0" baseline="0" noProof="0" dirty="0">
                  <a:ln>
                    <a:noFill/>
                  </a:ln>
                  <a:solidFill>
                    <a:srgbClr val="FFFF00"/>
                  </a:solidFill>
                  <a:effectLst/>
                  <a:uLnTx/>
                  <a:uFillTx/>
                  <a:latin typeface="Garamond"/>
                  <a:cs typeface="Arial" charset="0"/>
                </a:rPr>
                <a:t> </a:t>
              </a:r>
              <a:r>
                <a:rPr kumimoji="0" lang="en-AU" sz="2400" b="1" i="0" u="none" strike="noStrike" kern="0" cap="none" spc="0" normalizeH="0" baseline="0" noProof="0" dirty="0">
                  <a:ln>
                    <a:noFill/>
                  </a:ln>
                  <a:solidFill>
                    <a:srgbClr val="FFFF00"/>
                  </a:solidFill>
                  <a:effectLst/>
                  <a:uLnTx/>
                  <a:uFillTx/>
                  <a:latin typeface="Garamond"/>
                  <a:cs typeface="Arial" charset="0"/>
                </a:rPr>
                <a:t>YAPMA</a:t>
              </a:r>
            </a:p>
          </p:txBody>
        </p:sp>
        <p:sp>
          <p:nvSpPr>
            <p:cNvPr id="18" name="Rectangle 29"/>
            <p:cNvSpPr>
              <a:spLocks noChangeArrowheads="1"/>
            </p:cNvSpPr>
            <p:nvPr/>
          </p:nvSpPr>
          <p:spPr bwMode="auto">
            <a:xfrm>
              <a:off x="4032" y="2159"/>
              <a:ext cx="117" cy="346"/>
            </a:xfrm>
            <a:prstGeom prst="rect">
              <a:avLst/>
            </a:prstGeom>
            <a:noFill/>
            <a:ln w="9525">
              <a:noFill/>
              <a:miter lim="800000"/>
              <a:headEnd/>
              <a:tailEnd/>
            </a:ln>
            <a:effectLst>
              <a:outerShdw dist="35921" dir="2700000" algn="ctr" rotWithShape="0">
                <a:srgbClr val="000514"/>
              </a:outerShdw>
            </a:effectLst>
          </p:spPr>
          <p:txBody>
            <a:bodyPr wrap="none" lIns="92075" tIns="46038" rIns="92075" bIns="46038">
              <a:spAutoFit/>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AU" sz="2800" b="1" i="0" u="none" strike="noStrike" kern="0" cap="none" spc="0" normalizeH="0" baseline="0" noProof="0" dirty="0">
                <a:ln>
                  <a:noFill/>
                </a:ln>
                <a:solidFill>
                  <a:srgbClr val="FFFF00"/>
                </a:solidFill>
                <a:effectLst/>
                <a:uLnTx/>
                <a:uFillTx/>
                <a:latin typeface="Garamond"/>
                <a:cs typeface="Arial" charset="0"/>
              </a:endParaRPr>
            </a:p>
          </p:txBody>
        </p:sp>
      </p:grpSp>
      <p:sp>
        <p:nvSpPr>
          <p:cNvPr id="2" name="Slayt Numarası Yer Tutucusu 1"/>
          <p:cNvSpPr>
            <a:spLocks noGrp="1"/>
          </p:cNvSpPr>
          <p:nvPr>
            <p:ph type="sldNum" sz="quarter" idx="11"/>
          </p:nvPr>
        </p:nvSpPr>
        <p:spPr/>
        <p:txBody>
          <a:bodyPr/>
          <a:lstStyle/>
          <a:p>
            <a:fld id="{169B2101-2E9F-420A-91A3-890890D84497}" type="slidenum">
              <a:rPr kumimoji="0" lang="tr-TR" sz="1200" smtClean="0"/>
              <a:pPr/>
              <a:t>23</a:t>
            </a:fld>
            <a:endParaRPr kumimoji="0" lang="tr-TR"/>
          </a:p>
        </p:txBody>
      </p:sp>
      <p:sp>
        <p:nvSpPr>
          <p:cNvPr id="4" name="Metin kutusu 3"/>
          <p:cNvSpPr txBox="1"/>
          <p:nvPr/>
        </p:nvSpPr>
        <p:spPr>
          <a:xfrm>
            <a:off x="5508104" y="6023197"/>
            <a:ext cx="2603341" cy="461665"/>
          </a:xfrm>
          <a:prstGeom prst="rect">
            <a:avLst/>
          </a:prstGeom>
          <a:noFill/>
        </p:spPr>
        <p:txBody>
          <a:bodyPr wrap="square" rtlCol="0">
            <a:spAutoFit/>
          </a:bodyPr>
          <a:lstStyle/>
          <a:p>
            <a:r>
              <a:rPr lang="tr-TR" sz="2400" dirty="0" smtClean="0">
                <a:solidFill>
                  <a:schemeClr val="accent4">
                    <a:lumMod val="60000"/>
                    <a:lumOff val="40000"/>
                  </a:schemeClr>
                </a:solidFill>
              </a:rPr>
              <a:t>Yapma+ ….</a:t>
            </a:r>
            <a:endParaRPr lang="tr-TR" sz="2400" dirty="0">
              <a:solidFill>
                <a:schemeClr val="accent4">
                  <a:lumMod val="60000"/>
                  <a:lumOff val="40000"/>
                </a:schemeClr>
              </a:solidFill>
            </a:endParaRPr>
          </a:p>
        </p:txBody>
      </p:sp>
    </p:spTree>
    <p:extLst>
      <p:ext uri="{BB962C8B-B14F-4D97-AF65-F5344CB8AC3E}">
        <p14:creationId xmlns:p14="http://schemas.microsoft.com/office/powerpoint/2010/main" val="40773049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17992" y="1941767"/>
            <a:ext cx="8496944" cy="4209331"/>
          </a:xfrm>
        </p:spPr>
        <p:txBody>
          <a:bodyPr>
            <a:normAutofit/>
          </a:bodyPr>
          <a:lstStyle/>
          <a:p>
            <a:pPr>
              <a:lnSpc>
                <a:spcPct val="150000"/>
              </a:lnSpc>
              <a:buFont typeface="Wingdings" pitchFamily="2" charset="2"/>
              <a:buChar char="Ø"/>
            </a:pPr>
            <a:r>
              <a:rPr lang="tr-TR" sz="2200" dirty="0">
                <a:solidFill>
                  <a:schemeClr val="accent4">
                    <a:lumMod val="60000"/>
                    <a:lumOff val="40000"/>
                  </a:schemeClr>
                </a:solidFill>
              </a:rPr>
              <a:t>Korku (</a:t>
            </a:r>
            <a:r>
              <a:rPr lang="tr-TR" sz="2200" dirty="0" err="1">
                <a:solidFill>
                  <a:schemeClr val="accent4">
                    <a:lumMod val="60000"/>
                    <a:lumOff val="40000"/>
                  </a:schemeClr>
                </a:solidFill>
              </a:rPr>
              <a:t>örn</a:t>
            </a:r>
            <a:r>
              <a:rPr lang="tr-TR" sz="2200" dirty="0">
                <a:solidFill>
                  <a:schemeClr val="accent4">
                    <a:lumMod val="60000"/>
                    <a:lumOff val="40000"/>
                  </a:schemeClr>
                </a:solidFill>
              </a:rPr>
              <a:t>; </a:t>
            </a:r>
            <a:r>
              <a:rPr lang="tr-TR" sz="2200" dirty="0" smtClean="0">
                <a:solidFill>
                  <a:schemeClr val="accent4">
                    <a:lumMod val="60000"/>
                    <a:lumOff val="40000"/>
                  </a:schemeClr>
                </a:solidFill>
              </a:rPr>
              <a:t>eleştirilmek, gülünç </a:t>
            </a:r>
            <a:r>
              <a:rPr lang="tr-TR" sz="2200" dirty="0">
                <a:solidFill>
                  <a:schemeClr val="accent4">
                    <a:lumMod val="60000"/>
                    <a:lumOff val="40000"/>
                  </a:schemeClr>
                </a:solidFill>
              </a:rPr>
              <a:t>olma, aşağılanma</a:t>
            </a:r>
            <a:r>
              <a:rPr lang="tr-TR" sz="2200" dirty="0" smtClean="0">
                <a:solidFill>
                  <a:schemeClr val="accent4">
                    <a:lumMod val="60000"/>
                    <a:lumOff val="40000"/>
                  </a:schemeClr>
                </a:solidFill>
              </a:rPr>
              <a:t>) içsel etken</a:t>
            </a:r>
            <a:endParaRPr lang="tr-TR" sz="2200" dirty="0">
              <a:solidFill>
                <a:schemeClr val="accent4">
                  <a:lumMod val="60000"/>
                  <a:lumOff val="40000"/>
                </a:schemeClr>
              </a:solidFill>
            </a:endParaRPr>
          </a:p>
          <a:p>
            <a:pPr>
              <a:lnSpc>
                <a:spcPct val="150000"/>
              </a:lnSpc>
              <a:buFont typeface="Wingdings" pitchFamily="2" charset="2"/>
              <a:buChar char="Ø"/>
            </a:pPr>
            <a:r>
              <a:rPr lang="tr-TR" sz="2200" dirty="0">
                <a:solidFill>
                  <a:schemeClr val="accent4">
                    <a:lumMod val="60000"/>
                    <a:lumOff val="40000"/>
                  </a:schemeClr>
                </a:solidFill>
              </a:rPr>
              <a:t>Güven (</a:t>
            </a:r>
            <a:r>
              <a:rPr lang="tr-TR" sz="2200" dirty="0" err="1">
                <a:solidFill>
                  <a:schemeClr val="accent4">
                    <a:lumMod val="60000"/>
                    <a:lumOff val="40000"/>
                  </a:schemeClr>
                </a:solidFill>
              </a:rPr>
              <a:t>örn</a:t>
            </a:r>
            <a:r>
              <a:rPr lang="tr-TR" sz="2200" dirty="0">
                <a:solidFill>
                  <a:schemeClr val="accent4">
                    <a:lumMod val="60000"/>
                    <a:lumOff val="40000"/>
                  </a:schemeClr>
                </a:solidFill>
              </a:rPr>
              <a:t>; </a:t>
            </a:r>
            <a:r>
              <a:rPr lang="tr-TR" sz="2200" dirty="0" smtClean="0">
                <a:solidFill>
                  <a:schemeClr val="accent4">
                    <a:lumMod val="60000"/>
                    <a:lumOff val="40000"/>
                  </a:schemeClr>
                </a:solidFill>
              </a:rPr>
              <a:t>özgüven eksikliği, sosyal </a:t>
            </a:r>
            <a:r>
              <a:rPr lang="tr-TR" sz="2200" dirty="0">
                <a:solidFill>
                  <a:schemeClr val="accent4">
                    <a:lumMod val="60000"/>
                    <a:lumOff val="40000"/>
                  </a:schemeClr>
                </a:solidFill>
              </a:rPr>
              <a:t>açıdan yetersiz olma)</a:t>
            </a:r>
          </a:p>
          <a:p>
            <a:pPr>
              <a:lnSpc>
                <a:spcPct val="150000"/>
              </a:lnSpc>
              <a:buFont typeface="Wingdings" pitchFamily="2" charset="2"/>
              <a:buChar char="Ø"/>
            </a:pPr>
            <a:r>
              <a:rPr lang="tr-TR" sz="2200" dirty="0">
                <a:solidFill>
                  <a:schemeClr val="accent4">
                    <a:lumMod val="60000"/>
                    <a:lumOff val="40000"/>
                  </a:schemeClr>
                </a:solidFill>
              </a:rPr>
              <a:t>Deneyim (</a:t>
            </a:r>
            <a:r>
              <a:rPr lang="tr-TR" sz="2200" dirty="0" err="1">
                <a:solidFill>
                  <a:schemeClr val="accent4">
                    <a:lumMod val="60000"/>
                    <a:lumOff val="40000"/>
                  </a:schemeClr>
                </a:solidFill>
              </a:rPr>
              <a:t>örn</a:t>
            </a:r>
            <a:r>
              <a:rPr lang="tr-TR" sz="2200" dirty="0">
                <a:solidFill>
                  <a:schemeClr val="accent4">
                    <a:lumMod val="60000"/>
                    <a:lumOff val="40000"/>
                  </a:schemeClr>
                </a:solidFill>
              </a:rPr>
              <a:t>; </a:t>
            </a:r>
            <a:r>
              <a:rPr lang="tr-TR" sz="2200" dirty="0" smtClean="0">
                <a:solidFill>
                  <a:schemeClr val="accent4">
                    <a:lumMod val="60000"/>
                    <a:lumOff val="40000"/>
                  </a:schemeClr>
                </a:solidFill>
              </a:rPr>
              <a:t>önceki deneyimler (örgün </a:t>
            </a:r>
            <a:r>
              <a:rPr lang="tr-TR" sz="2200" dirty="0" err="1" smtClean="0">
                <a:solidFill>
                  <a:schemeClr val="accent4">
                    <a:lumMod val="60000"/>
                    <a:lumOff val="40000"/>
                  </a:schemeClr>
                </a:solidFill>
              </a:rPr>
              <a:t>vs</a:t>
            </a:r>
            <a:r>
              <a:rPr lang="tr-TR" sz="2200" dirty="0" smtClean="0">
                <a:solidFill>
                  <a:schemeClr val="accent4">
                    <a:lumMod val="60000"/>
                    <a:lumOff val="40000"/>
                  </a:schemeClr>
                </a:solidFill>
              </a:rPr>
              <a:t>), öğrenilmiş </a:t>
            </a:r>
            <a:r>
              <a:rPr lang="tr-TR" sz="2200" dirty="0">
                <a:solidFill>
                  <a:schemeClr val="accent4">
                    <a:lumMod val="60000"/>
                    <a:lumOff val="40000"/>
                  </a:schemeClr>
                </a:solidFill>
              </a:rPr>
              <a:t>çaresizlik ve isteksizlik)</a:t>
            </a:r>
          </a:p>
          <a:p>
            <a:pPr>
              <a:lnSpc>
                <a:spcPct val="150000"/>
              </a:lnSpc>
              <a:buFont typeface="Wingdings" pitchFamily="2" charset="2"/>
              <a:buChar char="Ø"/>
            </a:pPr>
            <a:r>
              <a:rPr lang="tr-TR" sz="2200" dirty="0">
                <a:solidFill>
                  <a:schemeClr val="accent4">
                    <a:lumMod val="60000"/>
                    <a:lumOff val="40000"/>
                  </a:schemeClr>
                </a:solidFill>
              </a:rPr>
              <a:t>Zaman( </a:t>
            </a:r>
            <a:r>
              <a:rPr lang="tr-TR" sz="2200" dirty="0" err="1">
                <a:solidFill>
                  <a:schemeClr val="accent4">
                    <a:lumMod val="60000"/>
                    <a:lumOff val="40000"/>
                  </a:schemeClr>
                </a:solidFill>
              </a:rPr>
              <a:t>örn</a:t>
            </a:r>
            <a:r>
              <a:rPr lang="tr-TR" sz="2200" dirty="0">
                <a:solidFill>
                  <a:schemeClr val="accent4">
                    <a:lumMod val="60000"/>
                    <a:lumOff val="40000"/>
                  </a:schemeClr>
                </a:solidFill>
              </a:rPr>
              <a:t>; ev </a:t>
            </a:r>
            <a:r>
              <a:rPr lang="tr-TR" sz="2200" dirty="0" smtClean="0">
                <a:solidFill>
                  <a:schemeClr val="accent4">
                    <a:lumMod val="60000"/>
                    <a:lumOff val="40000"/>
                  </a:schemeClr>
                </a:solidFill>
              </a:rPr>
              <a:t>sorumlulukları, çocuklar, </a:t>
            </a:r>
            <a:r>
              <a:rPr lang="tr-TR" sz="2200" dirty="0">
                <a:solidFill>
                  <a:schemeClr val="accent4">
                    <a:lumMod val="60000"/>
                    <a:lumOff val="40000"/>
                  </a:schemeClr>
                </a:solidFill>
              </a:rPr>
              <a:t>çalışma koşulları)</a:t>
            </a:r>
          </a:p>
          <a:p>
            <a:pPr>
              <a:lnSpc>
                <a:spcPct val="150000"/>
              </a:lnSpc>
              <a:buFont typeface="Wingdings" pitchFamily="2" charset="2"/>
              <a:buChar char="Ø"/>
            </a:pPr>
            <a:r>
              <a:rPr lang="tr-TR" sz="2200" dirty="0">
                <a:solidFill>
                  <a:schemeClr val="accent4">
                    <a:lumMod val="60000"/>
                    <a:lumOff val="40000"/>
                  </a:schemeClr>
                </a:solidFill>
              </a:rPr>
              <a:t>Mekan (</a:t>
            </a:r>
            <a:r>
              <a:rPr lang="tr-TR" sz="2200" dirty="0" err="1">
                <a:solidFill>
                  <a:schemeClr val="accent4">
                    <a:lumMod val="60000"/>
                    <a:lumOff val="40000"/>
                  </a:schemeClr>
                </a:solidFill>
              </a:rPr>
              <a:t>örn</a:t>
            </a:r>
            <a:r>
              <a:rPr lang="tr-TR" sz="2200" dirty="0">
                <a:solidFill>
                  <a:schemeClr val="accent4">
                    <a:lumMod val="60000"/>
                    <a:lumOff val="40000"/>
                  </a:schemeClr>
                </a:solidFill>
              </a:rPr>
              <a:t>; ışık, temizlik, ısınma</a:t>
            </a:r>
            <a:r>
              <a:rPr lang="tr-TR" sz="2200" dirty="0" smtClean="0">
                <a:solidFill>
                  <a:schemeClr val="accent4">
                    <a:lumMod val="60000"/>
                    <a:lumOff val="40000"/>
                  </a:schemeClr>
                </a:solidFill>
              </a:rPr>
              <a:t>) dışsal </a:t>
            </a:r>
            <a:endParaRPr lang="tr-TR" sz="2200" dirty="0">
              <a:solidFill>
                <a:schemeClr val="accent4">
                  <a:lumMod val="60000"/>
                  <a:lumOff val="40000"/>
                </a:schemeClr>
              </a:solidFill>
            </a:endParaRPr>
          </a:p>
        </p:txBody>
      </p:sp>
      <p:sp>
        <p:nvSpPr>
          <p:cNvPr id="3" name="Başlık 2"/>
          <p:cNvSpPr>
            <a:spLocks noGrp="1"/>
          </p:cNvSpPr>
          <p:nvPr>
            <p:ph type="title"/>
          </p:nvPr>
        </p:nvSpPr>
        <p:spPr/>
        <p:txBody>
          <a:bodyPr>
            <a:normAutofit/>
          </a:bodyPr>
          <a:lstStyle/>
          <a:p>
            <a:r>
              <a:rPr lang="tr-TR" sz="2800" dirty="0" smtClean="0"/>
              <a:t>Yetişkinlerin Öğrenme Engelleri </a:t>
            </a:r>
            <a:endParaRPr lang="tr-TR" sz="2800"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24</a:t>
            </a:fld>
            <a:endParaRPr kumimoji="0" lang="tr-TR"/>
          </a:p>
        </p:txBody>
      </p:sp>
    </p:spTree>
    <p:extLst>
      <p:ext uri="{BB962C8B-B14F-4D97-AF65-F5344CB8AC3E}">
        <p14:creationId xmlns:p14="http://schemas.microsoft.com/office/powerpoint/2010/main" val="4237104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2" y="2132856"/>
            <a:ext cx="7842448" cy="4221163"/>
          </a:xfrm>
        </p:spPr>
        <p:txBody>
          <a:bodyPr/>
          <a:lstStyle/>
          <a:p>
            <a:pPr>
              <a:buFont typeface="Wingdings" pitchFamily="2" charset="2"/>
              <a:buChar char="Ø"/>
            </a:pPr>
            <a:r>
              <a:rPr lang="tr-TR" dirty="0">
                <a:solidFill>
                  <a:schemeClr val="accent4">
                    <a:lumMod val="60000"/>
                    <a:lumOff val="40000"/>
                  </a:schemeClr>
                </a:solidFill>
              </a:rPr>
              <a:t>Yetişkin </a:t>
            </a:r>
            <a:r>
              <a:rPr lang="tr-TR" dirty="0" smtClean="0">
                <a:solidFill>
                  <a:schemeClr val="accent4">
                    <a:lumMod val="60000"/>
                    <a:lumOff val="40000"/>
                  </a:schemeClr>
                </a:solidFill>
              </a:rPr>
              <a:t>öğrenenleri </a:t>
            </a:r>
            <a:r>
              <a:rPr lang="tr-TR" dirty="0">
                <a:solidFill>
                  <a:schemeClr val="accent4">
                    <a:lumMod val="60000"/>
                    <a:lumOff val="40000"/>
                  </a:schemeClr>
                </a:solidFill>
              </a:rPr>
              <a:t>iyi </a:t>
            </a:r>
            <a:r>
              <a:rPr lang="tr-TR" dirty="0" smtClean="0">
                <a:solidFill>
                  <a:schemeClr val="accent4">
                    <a:lumMod val="60000"/>
                    <a:lumOff val="40000"/>
                  </a:schemeClr>
                </a:solidFill>
              </a:rPr>
              <a:t>tanımalı</a:t>
            </a:r>
          </a:p>
          <a:p>
            <a:pPr>
              <a:buFont typeface="Wingdings" pitchFamily="2" charset="2"/>
              <a:buChar char="Ø"/>
            </a:pPr>
            <a:endParaRPr lang="tr-TR" dirty="0">
              <a:solidFill>
                <a:schemeClr val="accent4">
                  <a:lumMod val="60000"/>
                  <a:lumOff val="40000"/>
                </a:schemeClr>
              </a:solidFill>
            </a:endParaRPr>
          </a:p>
          <a:p>
            <a:pPr>
              <a:buFont typeface="Wingdings" pitchFamily="2" charset="2"/>
              <a:buChar char="Ø"/>
            </a:pPr>
            <a:r>
              <a:rPr lang="tr-TR" dirty="0" smtClean="0">
                <a:solidFill>
                  <a:schemeClr val="accent4">
                    <a:lumMod val="60000"/>
                    <a:lumOff val="40000"/>
                  </a:schemeClr>
                </a:solidFill>
              </a:rPr>
              <a:t>Sürekli kendini yenilemeli </a:t>
            </a:r>
            <a:endParaRPr lang="tr-TR" dirty="0">
              <a:solidFill>
                <a:schemeClr val="accent4">
                  <a:lumMod val="60000"/>
                  <a:lumOff val="40000"/>
                </a:schemeClr>
              </a:solidFill>
            </a:endParaRPr>
          </a:p>
          <a:p>
            <a:pPr>
              <a:buFont typeface="Wingdings" pitchFamily="2" charset="2"/>
              <a:buChar char="Ø"/>
            </a:pPr>
            <a:endParaRPr lang="tr-TR" dirty="0">
              <a:solidFill>
                <a:schemeClr val="accent4">
                  <a:lumMod val="60000"/>
                  <a:lumOff val="40000"/>
                </a:schemeClr>
              </a:solidFill>
            </a:endParaRPr>
          </a:p>
          <a:p>
            <a:pPr>
              <a:buFont typeface="Wingdings" pitchFamily="2" charset="2"/>
              <a:buChar char="Ø"/>
            </a:pPr>
            <a:r>
              <a:rPr lang="tr-TR" dirty="0">
                <a:solidFill>
                  <a:schemeClr val="accent4">
                    <a:lumMod val="60000"/>
                    <a:lumOff val="40000"/>
                  </a:schemeClr>
                </a:solidFill>
              </a:rPr>
              <a:t>Amaç ve Kazanımları iyi </a:t>
            </a:r>
            <a:r>
              <a:rPr lang="tr-TR" dirty="0" smtClean="0">
                <a:solidFill>
                  <a:schemeClr val="accent4">
                    <a:lumMod val="60000"/>
                    <a:lumOff val="40000"/>
                  </a:schemeClr>
                </a:solidFill>
              </a:rPr>
              <a:t>belirlemeli</a:t>
            </a:r>
            <a:endParaRPr lang="tr-TR" dirty="0">
              <a:solidFill>
                <a:schemeClr val="accent4">
                  <a:lumMod val="60000"/>
                  <a:lumOff val="40000"/>
                </a:schemeClr>
              </a:solidFill>
            </a:endParaRPr>
          </a:p>
          <a:p>
            <a:pPr>
              <a:buFont typeface="Wingdings" pitchFamily="2" charset="2"/>
              <a:buChar char="Ø"/>
            </a:pPr>
            <a:endParaRPr lang="tr-TR" dirty="0">
              <a:solidFill>
                <a:schemeClr val="accent4">
                  <a:lumMod val="60000"/>
                  <a:lumOff val="40000"/>
                </a:schemeClr>
              </a:solidFill>
            </a:endParaRPr>
          </a:p>
          <a:p>
            <a:pPr>
              <a:buFont typeface="Wingdings" pitchFamily="2" charset="2"/>
              <a:buChar char="Ø"/>
            </a:pPr>
            <a:r>
              <a:rPr lang="tr-TR" dirty="0">
                <a:solidFill>
                  <a:schemeClr val="accent4">
                    <a:lumMod val="60000"/>
                    <a:lumOff val="40000"/>
                  </a:schemeClr>
                </a:solidFill>
              </a:rPr>
              <a:t>Yöntem ve Teknikleri iyi </a:t>
            </a:r>
            <a:r>
              <a:rPr lang="tr-TR" dirty="0" smtClean="0">
                <a:solidFill>
                  <a:schemeClr val="accent4">
                    <a:lumMod val="60000"/>
                    <a:lumOff val="40000"/>
                  </a:schemeClr>
                </a:solidFill>
              </a:rPr>
              <a:t>kullanmalı</a:t>
            </a:r>
            <a:endParaRPr lang="tr-TR" dirty="0">
              <a:solidFill>
                <a:schemeClr val="accent4">
                  <a:lumMod val="60000"/>
                  <a:lumOff val="40000"/>
                </a:schemeClr>
              </a:solidFill>
            </a:endParaRPr>
          </a:p>
          <a:p>
            <a:pPr>
              <a:buFont typeface="Wingdings" pitchFamily="2" charset="2"/>
              <a:buChar char="Ø"/>
            </a:pPr>
            <a:endParaRPr lang="tr-TR" dirty="0">
              <a:solidFill>
                <a:schemeClr val="accent4">
                  <a:lumMod val="60000"/>
                  <a:lumOff val="40000"/>
                </a:schemeClr>
              </a:solidFill>
            </a:endParaRPr>
          </a:p>
          <a:p>
            <a:pPr>
              <a:buFont typeface="Wingdings" pitchFamily="2" charset="2"/>
              <a:buChar char="Ø"/>
            </a:pPr>
            <a:r>
              <a:rPr lang="tr-TR" dirty="0">
                <a:solidFill>
                  <a:schemeClr val="accent4">
                    <a:lumMod val="60000"/>
                    <a:lumOff val="40000"/>
                  </a:schemeClr>
                </a:solidFill>
              </a:rPr>
              <a:t>Medya ve Materyalleri doğru </a:t>
            </a:r>
            <a:r>
              <a:rPr lang="tr-TR" dirty="0" smtClean="0">
                <a:solidFill>
                  <a:schemeClr val="accent4">
                    <a:lumMod val="60000"/>
                    <a:lumOff val="40000"/>
                  </a:schemeClr>
                </a:solidFill>
              </a:rPr>
              <a:t>seçmeli</a:t>
            </a:r>
            <a:endParaRPr lang="tr-TR" dirty="0">
              <a:solidFill>
                <a:schemeClr val="accent4">
                  <a:lumMod val="60000"/>
                  <a:lumOff val="40000"/>
                </a:schemeClr>
              </a:solidFill>
            </a:endParaRPr>
          </a:p>
          <a:p>
            <a:pPr>
              <a:buFont typeface="Wingdings" pitchFamily="2" charset="2"/>
              <a:buChar char="Ø"/>
            </a:pPr>
            <a:endParaRPr lang="tr-TR" dirty="0"/>
          </a:p>
        </p:txBody>
      </p:sp>
      <p:sp>
        <p:nvSpPr>
          <p:cNvPr id="3" name="Başlık 2"/>
          <p:cNvSpPr>
            <a:spLocks noGrp="1"/>
          </p:cNvSpPr>
          <p:nvPr>
            <p:ph type="title"/>
          </p:nvPr>
        </p:nvSpPr>
        <p:spPr>
          <a:xfrm>
            <a:off x="611560" y="980728"/>
            <a:ext cx="7999040" cy="739552"/>
          </a:xfrm>
        </p:spPr>
        <p:txBody>
          <a:bodyPr>
            <a:normAutofit fontScale="90000"/>
          </a:bodyPr>
          <a:lstStyle/>
          <a:p>
            <a:r>
              <a:rPr lang="tr-TR" sz="3000" dirty="0" smtClean="0"/>
              <a:t>Yetişkin Eğitimcide </a:t>
            </a:r>
            <a:r>
              <a:rPr lang="tr-TR" sz="3000" dirty="0"/>
              <a:t>B</a:t>
            </a:r>
            <a:r>
              <a:rPr lang="tr-TR" sz="3000" dirty="0" smtClean="0"/>
              <a:t>ulunması Gereken Özellikler</a:t>
            </a:r>
            <a:endParaRPr lang="tr-TR" sz="3000"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25</a:t>
            </a:fld>
            <a:endParaRPr kumimoji="0" lang="tr-TR"/>
          </a:p>
        </p:txBody>
      </p:sp>
    </p:spTree>
    <p:extLst>
      <p:ext uri="{BB962C8B-B14F-4D97-AF65-F5344CB8AC3E}">
        <p14:creationId xmlns:p14="http://schemas.microsoft.com/office/powerpoint/2010/main" val="14027716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914400" y="1905000"/>
            <a:ext cx="7800536" cy="4221163"/>
          </a:xfrm>
        </p:spPr>
        <p:txBody>
          <a:bodyPr>
            <a:normAutofit/>
          </a:bodyPr>
          <a:lstStyle/>
          <a:p>
            <a:pPr>
              <a:buFont typeface="Wingdings" pitchFamily="2" charset="2"/>
              <a:buChar char="Ø"/>
            </a:pPr>
            <a:endParaRPr lang="tr-TR" sz="2200" dirty="0" smtClean="0"/>
          </a:p>
          <a:p>
            <a:pPr>
              <a:buFont typeface="Wingdings" pitchFamily="2" charset="2"/>
              <a:buChar char="Ø"/>
            </a:pPr>
            <a:r>
              <a:rPr lang="tr-TR" sz="2200" dirty="0" smtClean="0">
                <a:solidFill>
                  <a:schemeClr val="accent4">
                    <a:lumMod val="60000"/>
                    <a:lumOff val="40000"/>
                  </a:schemeClr>
                </a:solidFill>
              </a:rPr>
              <a:t>Kursiyerlerin öğrenmeyi </a:t>
            </a:r>
            <a:r>
              <a:rPr lang="tr-TR" sz="2200" dirty="0">
                <a:solidFill>
                  <a:schemeClr val="accent4">
                    <a:lumMod val="60000"/>
                    <a:lumOff val="40000"/>
                  </a:schemeClr>
                </a:solidFill>
              </a:rPr>
              <a:t>içselleştirmelerini </a:t>
            </a:r>
            <a:r>
              <a:rPr lang="tr-TR" sz="2200" dirty="0" smtClean="0">
                <a:solidFill>
                  <a:schemeClr val="accent4">
                    <a:lumMod val="60000"/>
                    <a:lumOff val="40000"/>
                  </a:schemeClr>
                </a:solidFill>
              </a:rPr>
              <a:t>sağlamalı</a:t>
            </a:r>
            <a:endParaRPr lang="tr-TR" sz="2200" dirty="0">
              <a:solidFill>
                <a:schemeClr val="accent4">
                  <a:lumMod val="60000"/>
                  <a:lumOff val="40000"/>
                </a:schemeClr>
              </a:solidFill>
            </a:endParaRPr>
          </a:p>
          <a:p>
            <a:pPr>
              <a:buFont typeface="Wingdings" pitchFamily="2" charset="2"/>
              <a:buChar char="Ø"/>
            </a:pPr>
            <a:endParaRPr lang="tr-TR" sz="2200" dirty="0">
              <a:solidFill>
                <a:schemeClr val="accent4">
                  <a:lumMod val="60000"/>
                  <a:lumOff val="40000"/>
                </a:schemeClr>
              </a:solidFill>
            </a:endParaRPr>
          </a:p>
          <a:p>
            <a:pPr>
              <a:buFont typeface="Wingdings" pitchFamily="2" charset="2"/>
              <a:buChar char="Ø"/>
            </a:pPr>
            <a:r>
              <a:rPr lang="tr-TR" sz="2200" dirty="0">
                <a:solidFill>
                  <a:schemeClr val="accent4">
                    <a:lumMod val="60000"/>
                    <a:lumOff val="40000"/>
                  </a:schemeClr>
                </a:solidFill>
              </a:rPr>
              <a:t>Eleştiriye açık </a:t>
            </a:r>
            <a:r>
              <a:rPr lang="tr-TR" sz="2200" dirty="0" smtClean="0">
                <a:solidFill>
                  <a:schemeClr val="accent4">
                    <a:lumMod val="60000"/>
                    <a:lumOff val="40000"/>
                  </a:schemeClr>
                </a:solidFill>
              </a:rPr>
              <a:t>olmalı </a:t>
            </a:r>
            <a:r>
              <a:rPr lang="tr-TR" sz="2200" dirty="0">
                <a:solidFill>
                  <a:schemeClr val="accent4">
                    <a:lumMod val="60000"/>
                    <a:lumOff val="40000"/>
                  </a:schemeClr>
                </a:solidFill>
              </a:rPr>
              <a:t>ve kriz </a:t>
            </a:r>
            <a:r>
              <a:rPr lang="tr-TR" sz="2200" dirty="0" smtClean="0">
                <a:solidFill>
                  <a:schemeClr val="accent4">
                    <a:lumMod val="60000"/>
                    <a:lumOff val="40000"/>
                  </a:schemeClr>
                </a:solidFill>
              </a:rPr>
              <a:t>yönetebilmeli</a:t>
            </a:r>
            <a:endParaRPr lang="tr-TR" sz="2200" dirty="0">
              <a:solidFill>
                <a:schemeClr val="accent4">
                  <a:lumMod val="60000"/>
                  <a:lumOff val="40000"/>
                </a:schemeClr>
              </a:solidFill>
            </a:endParaRPr>
          </a:p>
          <a:p>
            <a:pPr>
              <a:buFont typeface="Wingdings" pitchFamily="2" charset="2"/>
              <a:buChar char="Ø"/>
            </a:pPr>
            <a:endParaRPr lang="tr-TR" sz="2200" dirty="0">
              <a:solidFill>
                <a:schemeClr val="accent4">
                  <a:lumMod val="60000"/>
                  <a:lumOff val="40000"/>
                </a:schemeClr>
              </a:solidFill>
            </a:endParaRPr>
          </a:p>
          <a:p>
            <a:pPr>
              <a:buFont typeface="Wingdings" pitchFamily="2" charset="2"/>
              <a:buChar char="Ø"/>
            </a:pPr>
            <a:r>
              <a:rPr lang="tr-TR" sz="2200" dirty="0">
                <a:solidFill>
                  <a:schemeClr val="accent4">
                    <a:lumMod val="60000"/>
                    <a:lumOff val="40000"/>
                  </a:schemeClr>
                </a:solidFill>
              </a:rPr>
              <a:t>Geribildirim </a:t>
            </a:r>
            <a:r>
              <a:rPr lang="tr-TR" sz="2200" dirty="0" smtClean="0">
                <a:solidFill>
                  <a:schemeClr val="accent4">
                    <a:lumMod val="60000"/>
                    <a:lumOff val="40000"/>
                  </a:schemeClr>
                </a:solidFill>
              </a:rPr>
              <a:t>almalı </a:t>
            </a:r>
            <a:r>
              <a:rPr lang="tr-TR" sz="2200" dirty="0">
                <a:solidFill>
                  <a:schemeClr val="accent4">
                    <a:lumMod val="60000"/>
                    <a:lumOff val="40000"/>
                  </a:schemeClr>
                </a:solidFill>
              </a:rPr>
              <a:t>ve </a:t>
            </a:r>
            <a:r>
              <a:rPr lang="tr-TR" sz="2200" dirty="0" smtClean="0">
                <a:solidFill>
                  <a:schemeClr val="accent4">
                    <a:lumMod val="60000"/>
                    <a:lumOff val="40000"/>
                  </a:schemeClr>
                </a:solidFill>
              </a:rPr>
              <a:t>vermeli</a:t>
            </a:r>
            <a:endParaRPr lang="tr-TR" sz="2200" dirty="0">
              <a:solidFill>
                <a:schemeClr val="accent4">
                  <a:lumMod val="60000"/>
                  <a:lumOff val="40000"/>
                </a:schemeClr>
              </a:solidFill>
            </a:endParaRPr>
          </a:p>
          <a:p>
            <a:pPr>
              <a:buFont typeface="Wingdings" pitchFamily="2" charset="2"/>
              <a:buChar char="Ø"/>
            </a:pPr>
            <a:endParaRPr lang="tr-TR" sz="2200" dirty="0"/>
          </a:p>
          <a:p>
            <a:pPr>
              <a:buFont typeface="Wingdings" pitchFamily="2" charset="2"/>
              <a:buChar char="Ø"/>
            </a:pPr>
            <a:r>
              <a:rPr lang="tr-TR" sz="2200" b="1" u="sng" dirty="0">
                <a:solidFill>
                  <a:srgbClr val="FFC000"/>
                </a:solidFill>
              </a:rPr>
              <a:t>Tutarlı, Kapsayıcı, Sabırlı ve Esnek </a:t>
            </a:r>
            <a:r>
              <a:rPr lang="tr-TR" sz="2200" b="1" u="sng" dirty="0" smtClean="0">
                <a:solidFill>
                  <a:srgbClr val="FFC000"/>
                </a:solidFill>
              </a:rPr>
              <a:t>olabilmeli (Farabi)</a:t>
            </a:r>
          </a:p>
          <a:p>
            <a:pPr>
              <a:buFont typeface="Wingdings" pitchFamily="2" charset="2"/>
              <a:buChar char="Ø"/>
            </a:pPr>
            <a:endParaRPr lang="tr-TR" sz="2200" b="1" dirty="0" smtClean="0">
              <a:solidFill>
                <a:srgbClr val="FF0000"/>
              </a:solidFill>
            </a:endParaRPr>
          </a:p>
          <a:p>
            <a:pPr>
              <a:buFont typeface="Wingdings" pitchFamily="2" charset="2"/>
              <a:buChar char="Ø"/>
            </a:pPr>
            <a:r>
              <a:rPr lang="tr-TR" sz="2200" dirty="0" smtClean="0">
                <a:solidFill>
                  <a:schemeClr val="accent4">
                    <a:lumMod val="60000"/>
                    <a:lumOff val="40000"/>
                  </a:schemeClr>
                </a:solidFill>
              </a:rPr>
              <a:t>Empati yapabilmeli </a:t>
            </a:r>
            <a:endParaRPr lang="tr-TR" sz="2200" dirty="0">
              <a:solidFill>
                <a:schemeClr val="accent4">
                  <a:lumMod val="60000"/>
                  <a:lumOff val="40000"/>
                </a:schemeClr>
              </a:solidFill>
            </a:endParaRPr>
          </a:p>
          <a:p>
            <a:pPr marL="0" indent="0">
              <a:buNone/>
            </a:pPr>
            <a:endParaRPr lang="tr-TR" dirty="0"/>
          </a:p>
        </p:txBody>
      </p:sp>
      <p:sp>
        <p:nvSpPr>
          <p:cNvPr id="3" name="Başlık 2"/>
          <p:cNvSpPr>
            <a:spLocks noGrp="1"/>
          </p:cNvSpPr>
          <p:nvPr>
            <p:ph type="title"/>
          </p:nvPr>
        </p:nvSpPr>
        <p:spPr>
          <a:xfrm>
            <a:off x="755576" y="692696"/>
            <a:ext cx="7855024" cy="1070992"/>
          </a:xfrm>
        </p:spPr>
        <p:txBody>
          <a:bodyPr>
            <a:normAutofit fontScale="90000"/>
          </a:bodyPr>
          <a:lstStyle/>
          <a:p>
            <a:r>
              <a:rPr lang="tr-TR" dirty="0" smtClean="0"/>
              <a:t>Yetişkin Eğitimcide Bulunması Gereken Özellikler</a:t>
            </a:r>
            <a:endParaRPr lang="tr-TR"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26</a:t>
            </a:fld>
            <a:endParaRPr kumimoji="0" lang="tr-TR"/>
          </a:p>
        </p:txBody>
      </p:sp>
    </p:spTree>
    <p:extLst>
      <p:ext uri="{BB962C8B-B14F-4D97-AF65-F5344CB8AC3E}">
        <p14:creationId xmlns:p14="http://schemas.microsoft.com/office/powerpoint/2010/main" val="3424620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1556792"/>
            <a:ext cx="8568952" cy="4464496"/>
          </a:xfrm>
        </p:spPr>
        <p:txBody>
          <a:bodyPr>
            <a:normAutofit/>
          </a:bodyPr>
          <a:lstStyle/>
          <a:p>
            <a:pPr>
              <a:buFont typeface="Wingdings" pitchFamily="2" charset="2"/>
              <a:buChar char="Ø"/>
            </a:pPr>
            <a:r>
              <a:rPr lang="tr-TR" sz="2200" dirty="0" smtClean="0">
                <a:solidFill>
                  <a:schemeClr val="accent4">
                    <a:lumMod val="60000"/>
                    <a:lumOff val="40000"/>
                  </a:schemeClr>
                </a:solidFill>
              </a:rPr>
              <a:t>Yetişkin </a:t>
            </a:r>
            <a:r>
              <a:rPr lang="tr-TR" sz="2200" dirty="0">
                <a:solidFill>
                  <a:schemeClr val="accent4">
                    <a:lumMod val="60000"/>
                    <a:lumOff val="40000"/>
                  </a:schemeClr>
                </a:solidFill>
              </a:rPr>
              <a:t>öğrenenlerin özelliklerini biliyor muyum</a:t>
            </a:r>
            <a:r>
              <a:rPr lang="tr-TR" sz="2200" dirty="0" smtClean="0">
                <a:solidFill>
                  <a:schemeClr val="accent4">
                    <a:lumMod val="60000"/>
                    <a:lumOff val="40000"/>
                  </a:schemeClr>
                </a:solidFill>
              </a:rPr>
              <a:t>?</a:t>
            </a:r>
          </a:p>
          <a:p>
            <a:pPr>
              <a:buFont typeface="Wingdings" pitchFamily="2" charset="2"/>
              <a:buChar char="Ø"/>
            </a:pPr>
            <a:endParaRPr lang="tr-TR" sz="2200" dirty="0">
              <a:solidFill>
                <a:schemeClr val="accent4">
                  <a:lumMod val="60000"/>
                  <a:lumOff val="40000"/>
                </a:schemeClr>
              </a:solidFill>
            </a:endParaRPr>
          </a:p>
          <a:p>
            <a:pPr>
              <a:buFont typeface="Wingdings" pitchFamily="2" charset="2"/>
              <a:buChar char="Ø"/>
            </a:pPr>
            <a:r>
              <a:rPr lang="tr-TR" sz="2200" dirty="0">
                <a:solidFill>
                  <a:schemeClr val="accent4">
                    <a:lumMod val="60000"/>
                    <a:lumOff val="40000"/>
                  </a:schemeClr>
                </a:solidFill>
              </a:rPr>
              <a:t>Yetişkin öğrenenlere yetişkin bireyler olarak yaklaşıyor muyum</a:t>
            </a:r>
            <a:r>
              <a:rPr lang="tr-TR" sz="2200" dirty="0" smtClean="0">
                <a:solidFill>
                  <a:schemeClr val="accent4">
                    <a:lumMod val="60000"/>
                    <a:lumOff val="40000"/>
                  </a:schemeClr>
                </a:solidFill>
              </a:rPr>
              <a:t>?</a:t>
            </a:r>
          </a:p>
          <a:p>
            <a:pPr>
              <a:buFont typeface="Wingdings" pitchFamily="2" charset="2"/>
              <a:buChar char="Ø"/>
            </a:pPr>
            <a:endParaRPr lang="tr-TR" sz="2200" dirty="0">
              <a:solidFill>
                <a:schemeClr val="accent4">
                  <a:lumMod val="60000"/>
                  <a:lumOff val="40000"/>
                </a:schemeClr>
              </a:solidFill>
            </a:endParaRPr>
          </a:p>
          <a:p>
            <a:pPr>
              <a:buFont typeface="Wingdings" pitchFamily="2" charset="2"/>
              <a:buChar char="Ø"/>
            </a:pPr>
            <a:r>
              <a:rPr lang="tr-TR" sz="2200" dirty="0">
                <a:solidFill>
                  <a:schemeClr val="accent4">
                    <a:lumMod val="60000"/>
                    <a:lumOff val="40000"/>
                  </a:schemeClr>
                </a:solidFill>
              </a:rPr>
              <a:t>Yetişkin öğreneni kendi </a:t>
            </a:r>
            <a:r>
              <a:rPr lang="tr-TR" sz="2200" dirty="0" smtClean="0">
                <a:solidFill>
                  <a:schemeClr val="accent4">
                    <a:lumMod val="60000"/>
                    <a:lumOff val="40000"/>
                  </a:schemeClr>
                </a:solidFill>
              </a:rPr>
              <a:t>evindeymiş gibi hissettirebiliyor </a:t>
            </a:r>
            <a:r>
              <a:rPr lang="tr-TR" sz="2200" dirty="0">
                <a:solidFill>
                  <a:schemeClr val="accent4">
                    <a:lumMod val="60000"/>
                    <a:lumOff val="40000"/>
                  </a:schemeClr>
                </a:solidFill>
              </a:rPr>
              <a:t>muyum</a:t>
            </a:r>
            <a:r>
              <a:rPr lang="tr-TR" sz="2200" dirty="0" smtClean="0">
                <a:solidFill>
                  <a:schemeClr val="accent4">
                    <a:lumMod val="60000"/>
                    <a:lumOff val="40000"/>
                  </a:schemeClr>
                </a:solidFill>
              </a:rPr>
              <a:t>?</a:t>
            </a:r>
          </a:p>
          <a:p>
            <a:pPr>
              <a:buFont typeface="Wingdings" pitchFamily="2" charset="2"/>
              <a:buChar char="Ø"/>
            </a:pPr>
            <a:endParaRPr lang="tr-TR" sz="2200" dirty="0">
              <a:solidFill>
                <a:schemeClr val="accent4">
                  <a:lumMod val="60000"/>
                  <a:lumOff val="40000"/>
                </a:schemeClr>
              </a:solidFill>
            </a:endParaRPr>
          </a:p>
          <a:p>
            <a:pPr>
              <a:buFont typeface="Wingdings" pitchFamily="2" charset="2"/>
              <a:buChar char="Ø"/>
            </a:pPr>
            <a:r>
              <a:rPr lang="tr-TR" sz="2200" dirty="0">
                <a:solidFill>
                  <a:schemeClr val="accent4">
                    <a:lumMod val="60000"/>
                    <a:lumOff val="40000"/>
                  </a:schemeClr>
                </a:solidFill>
              </a:rPr>
              <a:t>Yetişkin öğrenenlerin birbirlerini tanımalarına fırsat veriyor muyum</a:t>
            </a:r>
            <a:r>
              <a:rPr lang="tr-TR" sz="2200" dirty="0" smtClean="0">
                <a:solidFill>
                  <a:schemeClr val="accent4">
                    <a:lumMod val="60000"/>
                    <a:lumOff val="40000"/>
                  </a:schemeClr>
                </a:solidFill>
              </a:rPr>
              <a:t>?</a:t>
            </a:r>
          </a:p>
          <a:p>
            <a:pPr>
              <a:buFont typeface="Wingdings" pitchFamily="2" charset="2"/>
              <a:buChar char="Ø"/>
            </a:pPr>
            <a:endParaRPr lang="tr-TR" sz="2200" dirty="0">
              <a:solidFill>
                <a:schemeClr val="accent4">
                  <a:lumMod val="60000"/>
                  <a:lumOff val="40000"/>
                </a:schemeClr>
              </a:solidFill>
            </a:endParaRPr>
          </a:p>
          <a:p>
            <a:pPr>
              <a:buFont typeface="Wingdings" pitchFamily="2" charset="2"/>
              <a:buChar char="Ø"/>
            </a:pPr>
            <a:r>
              <a:rPr lang="tr-TR" sz="2200" dirty="0" smtClean="0">
                <a:solidFill>
                  <a:schemeClr val="accent4">
                    <a:lumMod val="60000"/>
                    <a:lumOff val="40000"/>
                  </a:schemeClr>
                </a:solidFill>
              </a:rPr>
              <a:t>Etkili iletişim kurabiliyor muyum? (ETKİLİ İLETİŞİM)</a:t>
            </a:r>
            <a:endParaRPr lang="tr-TR" sz="2200" dirty="0">
              <a:solidFill>
                <a:schemeClr val="accent4">
                  <a:lumMod val="60000"/>
                  <a:lumOff val="40000"/>
                </a:schemeClr>
              </a:solidFill>
            </a:endParaRPr>
          </a:p>
          <a:p>
            <a:endParaRPr lang="tr-TR" dirty="0"/>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27</a:t>
            </a:fld>
            <a:endParaRPr kumimoji="0" lang="tr-TR"/>
          </a:p>
        </p:txBody>
      </p:sp>
      <p:sp>
        <p:nvSpPr>
          <p:cNvPr id="4" name="Başlık 3"/>
          <p:cNvSpPr>
            <a:spLocks noGrp="1"/>
          </p:cNvSpPr>
          <p:nvPr>
            <p:ph type="title"/>
          </p:nvPr>
        </p:nvSpPr>
        <p:spPr>
          <a:xfrm>
            <a:off x="539552" y="404664"/>
            <a:ext cx="7999040" cy="957878"/>
          </a:xfrm>
        </p:spPr>
        <p:txBody>
          <a:bodyPr>
            <a:normAutofit fontScale="90000"/>
          </a:bodyPr>
          <a:lstStyle/>
          <a:p>
            <a:r>
              <a:rPr lang="nb-NO" dirty="0"/>
              <a:t/>
            </a:r>
            <a:br>
              <a:rPr lang="nb-NO" dirty="0"/>
            </a:br>
            <a:r>
              <a:rPr lang="nb-NO" dirty="0"/>
              <a:t>Bir Yetişkin </a:t>
            </a:r>
            <a:r>
              <a:rPr lang="nb-NO" dirty="0" smtClean="0"/>
              <a:t>Eğitimcinin </a:t>
            </a:r>
            <a:r>
              <a:rPr lang="nb-NO" dirty="0"/>
              <a:t>Kendisine Sorması Gereken Sorular</a:t>
            </a:r>
            <a:endParaRPr lang="tr-TR" dirty="0"/>
          </a:p>
        </p:txBody>
      </p:sp>
    </p:spTree>
    <p:extLst>
      <p:ext uri="{BB962C8B-B14F-4D97-AF65-F5344CB8AC3E}">
        <p14:creationId xmlns:p14="http://schemas.microsoft.com/office/powerpoint/2010/main" val="19910414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buFont typeface="Wingdings" pitchFamily="2" charset="2"/>
              <a:buChar char="Ø"/>
            </a:pPr>
            <a:r>
              <a:rPr lang="tr-TR" sz="2200" dirty="0">
                <a:solidFill>
                  <a:schemeClr val="accent4">
                    <a:lumMod val="60000"/>
                    <a:lumOff val="40000"/>
                  </a:schemeClr>
                </a:solidFill>
              </a:rPr>
              <a:t>Yetişkin öğrenenleri tartışmaya teşvik ediyor muyum</a:t>
            </a:r>
            <a:r>
              <a:rPr lang="tr-TR" sz="2200" dirty="0" smtClean="0">
                <a:solidFill>
                  <a:schemeClr val="accent4">
                    <a:lumMod val="60000"/>
                    <a:lumOff val="40000"/>
                  </a:schemeClr>
                </a:solidFill>
              </a:rPr>
              <a:t>?</a:t>
            </a:r>
          </a:p>
          <a:p>
            <a:pPr marL="0" indent="0">
              <a:buNone/>
            </a:pPr>
            <a:endParaRPr lang="tr-TR" sz="2200" dirty="0">
              <a:solidFill>
                <a:schemeClr val="accent4">
                  <a:lumMod val="60000"/>
                  <a:lumOff val="40000"/>
                </a:schemeClr>
              </a:solidFill>
            </a:endParaRPr>
          </a:p>
          <a:p>
            <a:pPr>
              <a:buFont typeface="Wingdings" pitchFamily="2" charset="2"/>
              <a:buChar char="Ø"/>
            </a:pPr>
            <a:r>
              <a:rPr lang="tr-TR" sz="2200" dirty="0">
                <a:solidFill>
                  <a:schemeClr val="accent4">
                    <a:lumMod val="60000"/>
                    <a:lumOff val="40000"/>
                  </a:schemeClr>
                </a:solidFill>
              </a:rPr>
              <a:t>Yetişkin öğrenenlerin dikkatini arttırabiliyor muyum</a:t>
            </a:r>
            <a:r>
              <a:rPr lang="tr-TR" sz="2200" dirty="0" smtClean="0">
                <a:solidFill>
                  <a:schemeClr val="accent4">
                    <a:lumMod val="60000"/>
                    <a:lumOff val="40000"/>
                  </a:schemeClr>
                </a:solidFill>
              </a:rPr>
              <a:t>?</a:t>
            </a:r>
          </a:p>
          <a:p>
            <a:pPr>
              <a:buFont typeface="Wingdings" pitchFamily="2" charset="2"/>
              <a:buChar char="Ø"/>
            </a:pPr>
            <a:endParaRPr lang="tr-TR" sz="2200" dirty="0">
              <a:solidFill>
                <a:schemeClr val="accent4">
                  <a:lumMod val="60000"/>
                  <a:lumOff val="40000"/>
                </a:schemeClr>
              </a:solidFill>
            </a:endParaRPr>
          </a:p>
          <a:p>
            <a:pPr>
              <a:buFont typeface="Wingdings" pitchFamily="2" charset="2"/>
              <a:buChar char="Ø"/>
            </a:pPr>
            <a:r>
              <a:rPr lang="tr-TR" sz="2200" dirty="0">
                <a:solidFill>
                  <a:schemeClr val="accent4">
                    <a:lumMod val="60000"/>
                    <a:lumOff val="40000"/>
                  </a:schemeClr>
                </a:solidFill>
              </a:rPr>
              <a:t>Yetişkin öğrenenleri üretmeye teşvik edebiliyor muyum</a:t>
            </a:r>
            <a:r>
              <a:rPr lang="tr-TR" sz="2200" dirty="0" smtClean="0">
                <a:solidFill>
                  <a:schemeClr val="accent4">
                    <a:lumMod val="60000"/>
                    <a:lumOff val="40000"/>
                  </a:schemeClr>
                </a:solidFill>
              </a:rPr>
              <a:t>?</a:t>
            </a:r>
          </a:p>
          <a:p>
            <a:pPr>
              <a:buFont typeface="Wingdings" pitchFamily="2" charset="2"/>
              <a:buChar char="Ø"/>
            </a:pPr>
            <a:endParaRPr lang="tr-TR" sz="2200" dirty="0">
              <a:solidFill>
                <a:schemeClr val="accent4">
                  <a:lumMod val="60000"/>
                  <a:lumOff val="40000"/>
                </a:schemeClr>
              </a:solidFill>
            </a:endParaRPr>
          </a:p>
          <a:p>
            <a:pPr>
              <a:buFont typeface="Wingdings" pitchFamily="2" charset="2"/>
              <a:buChar char="Ø"/>
            </a:pPr>
            <a:r>
              <a:rPr lang="tr-TR" sz="2200" dirty="0">
                <a:solidFill>
                  <a:schemeClr val="accent4">
                    <a:lumMod val="60000"/>
                    <a:lumOff val="40000"/>
                  </a:schemeClr>
                </a:solidFill>
              </a:rPr>
              <a:t>Dersi yetişkin öğrenenlerin ihtiyaçlarına göre düzenleyebiliyor muyum?</a:t>
            </a:r>
          </a:p>
          <a:p>
            <a:endParaRPr lang="tr-TR" dirty="0"/>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28</a:t>
            </a:fld>
            <a:endParaRPr kumimoji="0" lang="tr-TR"/>
          </a:p>
        </p:txBody>
      </p:sp>
      <p:sp>
        <p:nvSpPr>
          <p:cNvPr id="4" name="Başlık 3"/>
          <p:cNvSpPr>
            <a:spLocks noGrp="1"/>
          </p:cNvSpPr>
          <p:nvPr>
            <p:ph type="title"/>
          </p:nvPr>
        </p:nvSpPr>
        <p:spPr>
          <a:xfrm>
            <a:off x="827584" y="548680"/>
            <a:ext cx="7711008" cy="763488"/>
          </a:xfrm>
        </p:spPr>
        <p:txBody>
          <a:bodyPr>
            <a:normAutofit fontScale="90000"/>
          </a:bodyPr>
          <a:lstStyle/>
          <a:p>
            <a:r>
              <a:rPr lang="tr-TR" dirty="0" smtClean="0"/>
              <a:t>Kendimize Sormamız Gereken Sorular</a:t>
            </a:r>
            <a:endParaRPr lang="tr-TR" dirty="0"/>
          </a:p>
        </p:txBody>
      </p:sp>
    </p:spTree>
    <p:extLst>
      <p:ext uri="{BB962C8B-B14F-4D97-AF65-F5344CB8AC3E}">
        <p14:creationId xmlns:p14="http://schemas.microsoft.com/office/powerpoint/2010/main" val="17870282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smtClean="0"/>
          </a:p>
          <a:p>
            <a:endParaRPr lang="tr-TR" dirty="0"/>
          </a:p>
          <a:p>
            <a:endParaRPr lang="tr-TR" dirty="0" smtClean="0"/>
          </a:p>
          <a:p>
            <a:endParaRPr lang="tr-TR" dirty="0"/>
          </a:p>
          <a:p>
            <a:pPr marL="0" indent="0">
              <a:buNone/>
            </a:pPr>
            <a:endParaRPr lang="tr-TR" dirty="0" smtClean="0"/>
          </a:p>
          <a:p>
            <a:pPr marL="0" indent="0">
              <a:buNone/>
            </a:pPr>
            <a:r>
              <a:rPr lang="tr-TR" sz="2400" dirty="0" smtClean="0">
                <a:solidFill>
                  <a:schemeClr val="accent4">
                    <a:lumMod val="60000"/>
                    <a:lumOff val="40000"/>
                  </a:schemeClr>
                </a:solidFill>
              </a:rPr>
              <a:t>                                              Teşekkürler … </a:t>
            </a:r>
            <a:endParaRPr lang="tr-TR" sz="2400" dirty="0">
              <a:solidFill>
                <a:schemeClr val="accent4">
                  <a:lumMod val="60000"/>
                  <a:lumOff val="40000"/>
                </a:schemeClr>
              </a:solidFill>
            </a:endParaRPr>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29</a:t>
            </a:fld>
            <a:endParaRPr kumimoji="0" lang="tr-TR"/>
          </a:p>
        </p:txBody>
      </p:sp>
      <p:sp>
        <p:nvSpPr>
          <p:cNvPr id="4" name="Başlık 3"/>
          <p:cNvSpPr>
            <a:spLocks noGrp="1"/>
          </p:cNvSpPr>
          <p:nvPr>
            <p:ph type="title"/>
          </p:nvPr>
        </p:nvSpPr>
        <p:spPr/>
        <p:txBody>
          <a:bodyPr/>
          <a:lstStyle/>
          <a:p>
            <a:endParaRPr lang="tr-TR"/>
          </a:p>
        </p:txBody>
      </p:sp>
    </p:spTree>
    <p:extLst>
      <p:ext uri="{BB962C8B-B14F-4D97-AF65-F5344CB8AC3E}">
        <p14:creationId xmlns:p14="http://schemas.microsoft.com/office/powerpoint/2010/main" val="260600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5576" y="1916832"/>
            <a:ext cx="7626424" cy="4209331"/>
          </a:xfrm>
        </p:spPr>
        <p:txBody>
          <a:bodyPr/>
          <a:lstStyle/>
          <a:p>
            <a:pPr>
              <a:buFont typeface="Wingdings" pitchFamily="2" charset="2"/>
              <a:buChar char="Ø"/>
            </a:pPr>
            <a:endParaRPr lang="tr-TR" dirty="0" smtClean="0"/>
          </a:p>
          <a:p>
            <a:pPr>
              <a:lnSpc>
                <a:spcPct val="150000"/>
              </a:lnSpc>
              <a:buFont typeface="Wingdings" pitchFamily="2" charset="2"/>
              <a:buChar char="Ø"/>
            </a:pPr>
            <a:r>
              <a:rPr lang="tr-TR" sz="2200" dirty="0">
                <a:solidFill>
                  <a:schemeClr val="accent4">
                    <a:lumMod val="60000"/>
                    <a:lumOff val="40000"/>
                  </a:schemeClr>
                </a:solidFill>
              </a:rPr>
              <a:t>Yetişkinlerin Eğitime Katılma/Öğrenme Engelleri </a:t>
            </a:r>
          </a:p>
          <a:p>
            <a:pPr>
              <a:lnSpc>
                <a:spcPct val="150000"/>
              </a:lnSpc>
              <a:buFont typeface="Wingdings" pitchFamily="2" charset="2"/>
              <a:buChar char="Ø"/>
            </a:pPr>
            <a:r>
              <a:rPr lang="tr-TR" sz="2200" dirty="0">
                <a:solidFill>
                  <a:schemeClr val="accent4">
                    <a:lumMod val="60000"/>
                    <a:lumOff val="40000"/>
                  </a:schemeClr>
                </a:solidFill>
              </a:rPr>
              <a:t>Yetişkin Eğitimcide Bulunması Gereken Nitelikler</a:t>
            </a:r>
          </a:p>
          <a:p>
            <a:pPr>
              <a:lnSpc>
                <a:spcPct val="150000"/>
              </a:lnSpc>
              <a:buFont typeface="Wingdings" pitchFamily="2" charset="2"/>
              <a:buChar char="Ø"/>
            </a:pPr>
            <a:r>
              <a:rPr lang="tr-TR" sz="2200" dirty="0">
                <a:solidFill>
                  <a:schemeClr val="accent4">
                    <a:lumMod val="60000"/>
                    <a:lumOff val="40000"/>
                  </a:schemeClr>
                </a:solidFill>
              </a:rPr>
              <a:t>Eğitim Ortamlarında Yetişkinlerle İletişim</a:t>
            </a:r>
          </a:p>
          <a:p>
            <a:pPr>
              <a:lnSpc>
                <a:spcPct val="150000"/>
              </a:lnSpc>
              <a:buFont typeface="Wingdings" pitchFamily="2" charset="2"/>
              <a:buChar char="Ø"/>
            </a:pPr>
            <a:r>
              <a:rPr lang="tr-TR" sz="2200" dirty="0" smtClean="0">
                <a:solidFill>
                  <a:schemeClr val="accent4">
                    <a:lumMod val="60000"/>
                    <a:lumOff val="40000"/>
                  </a:schemeClr>
                </a:solidFill>
              </a:rPr>
              <a:t>Yetişkin Eğitiminde Materyal Kullanımı </a:t>
            </a:r>
            <a:endParaRPr lang="tr-TR" sz="2200" dirty="0">
              <a:solidFill>
                <a:schemeClr val="accent4">
                  <a:lumMod val="60000"/>
                  <a:lumOff val="40000"/>
                </a:schemeClr>
              </a:solidFill>
            </a:endParaRPr>
          </a:p>
        </p:txBody>
      </p:sp>
      <p:sp>
        <p:nvSpPr>
          <p:cNvPr id="3" name="Başlık 2"/>
          <p:cNvSpPr>
            <a:spLocks noGrp="1"/>
          </p:cNvSpPr>
          <p:nvPr>
            <p:ph type="title"/>
          </p:nvPr>
        </p:nvSpPr>
        <p:spPr/>
        <p:txBody>
          <a:bodyPr/>
          <a:lstStyle/>
          <a:p>
            <a:r>
              <a:rPr lang="tr-TR" dirty="0" smtClean="0"/>
              <a:t>İçerik</a:t>
            </a:r>
            <a:endParaRPr lang="tr-TR"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3</a:t>
            </a:fld>
            <a:endParaRPr kumimoji="0" lang="tr-TR"/>
          </a:p>
        </p:txBody>
      </p:sp>
    </p:spTree>
    <p:extLst>
      <p:ext uri="{BB962C8B-B14F-4D97-AF65-F5344CB8AC3E}">
        <p14:creationId xmlns:p14="http://schemas.microsoft.com/office/powerpoint/2010/main" val="1017272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1268760"/>
            <a:ext cx="8424936" cy="4176464"/>
          </a:xfrm>
        </p:spPr>
        <p:txBody>
          <a:bodyPr>
            <a:normAutofit/>
          </a:bodyPr>
          <a:lstStyle/>
          <a:p>
            <a:pPr marL="0" indent="0">
              <a:buNone/>
            </a:pPr>
            <a:r>
              <a:rPr lang="tr-TR" sz="3600" dirty="0" smtClean="0">
                <a:solidFill>
                  <a:schemeClr val="accent4">
                    <a:lumMod val="75000"/>
                  </a:schemeClr>
                </a:solidFill>
                <a:effectLst>
                  <a:outerShdw blurRad="38100" dist="38100" dir="2700000" algn="tl">
                    <a:srgbClr val="000000">
                      <a:alpha val="43137"/>
                    </a:srgbClr>
                  </a:outerShdw>
                </a:effectLst>
              </a:rPr>
              <a:t>YETİŞKİN EĞİTİMİ ORTAMLARINDA</a:t>
            </a:r>
          </a:p>
          <a:p>
            <a:pPr marL="0" indent="0">
              <a:buNone/>
            </a:pPr>
            <a:r>
              <a:rPr lang="tr-TR" sz="3600" dirty="0">
                <a:solidFill>
                  <a:schemeClr val="accent4">
                    <a:lumMod val="75000"/>
                  </a:schemeClr>
                </a:solidFill>
                <a:effectLst>
                  <a:outerShdw blurRad="38100" dist="38100" dir="2700000" algn="tl">
                    <a:srgbClr val="000000">
                      <a:alpha val="43137"/>
                    </a:srgbClr>
                  </a:outerShdw>
                </a:effectLst>
              </a:rPr>
              <a:t> </a:t>
            </a:r>
            <a:r>
              <a:rPr lang="tr-TR" sz="3600" dirty="0" smtClean="0">
                <a:solidFill>
                  <a:schemeClr val="accent4">
                    <a:lumMod val="75000"/>
                  </a:schemeClr>
                </a:solidFill>
                <a:effectLst>
                  <a:outerShdw blurRad="38100" dist="38100" dir="2700000" algn="tl">
                    <a:srgbClr val="000000">
                      <a:alpha val="43137"/>
                    </a:srgbClr>
                  </a:outerShdw>
                </a:effectLst>
              </a:rPr>
              <a:t>             YETİŞKİNLERLE ETKİLİ İLETİŞİM</a:t>
            </a:r>
            <a:r>
              <a:rPr lang="tr-TR" sz="3600" dirty="0" smtClean="0"/>
              <a:t> </a:t>
            </a:r>
          </a:p>
          <a:p>
            <a:pPr marL="0" indent="0">
              <a:buNone/>
            </a:pPr>
            <a:endParaRPr lang="tr-TR" sz="3200" dirty="0" smtClean="0"/>
          </a:p>
          <a:p>
            <a:pPr marL="0" indent="0">
              <a:buNone/>
            </a:pPr>
            <a:r>
              <a:rPr lang="tr-TR" sz="3200" dirty="0"/>
              <a:t> </a:t>
            </a:r>
            <a:r>
              <a:rPr lang="tr-TR" sz="3200" dirty="0" smtClean="0"/>
              <a:t>                                </a:t>
            </a:r>
            <a:endParaRPr lang="tr-TR" sz="3200" dirty="0"/>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30</a:t>
            </a:fld>
            <a:endParaRPr kumimoji="0" lang="tr-TR"/>
          </a:p>
        </p:txBody>
      </p:sp>
    </p:spTree>
    <p:extLst>
      <p:ext uri="{BB962C8B-B14F-4D97-AF65-F5344CB8AC3E}">
        <p14:creationId xmlns:p14="http://schemas.microsoft.com/office/powerpoint/2010/main" val="7609176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2" y="1916833"/>
            <a:ext cx="7914456" cy="3240360"/>
          </a:xfrm>
        </p:spPr>
        <p:txBody>
          <a:bodyPr>
            <a:noAutofit/>
          </a:bodyPr>
          <a:lstStyle/>
          <a:p>
            <a:pPr marL="0" indent="0" algn="just">
              <a:buNone/>
            </a:pPr>
            <a:endParaRPr lang="tr-TR" sz="2800" dirty="0" smtClean="0">
              <a:solidFill>
                <a:schemeClr val="accent4">
                  <a:lumMod val="60000"/>
                  <a:lumOff val="40000"/>
                </a:schemeClr>
              </a:solidFill>
            </a:endParaRPr>
          </a:p>
          <a:p>
            <a:pPr marL="0" indent="0" algn="just">
              <a:buNone/>
            </a:pPr>
            <a:r>
              <a:rPr lang="tr-TR" sz="2800" dirty="0" smtClean="0">
                <a:solidFill>
                  <a:schemeClr val="accent4">
                    <a:lumMod val="60000"/>
                    <a:lumOff val="40000"/>
                  </a:schemeClr>
                </a:solidFill>
              </a:rPr>
              <a:t>Yetişkinlerle </a:t>
            </a:r>
            <a:r>
              <a:rPr lang="tr-TR" sz="2800" dirty="0">
                <a:solidFill>
                  <a:schemeClr val="accent4">
                    <a:lumMod val="60000"/>
                    <a:lumOff val="40000"/>
                  </a:schemeClr>
                </a:solidFill>
              </a:rPr>
              <a:t>gerçekleştirdiğiniz öğretim faaliyeti esnasında mesajınızı iletirken </a:t>
            </a:r>
            <a:r>
              <a:rPr lang="tr-TR" sz="2800" dirty="0" smtClean="0">
                <a:solidFill>
                  <a:schemeClr val="accent4">
                    <a:lumMod val="60000"/>
                    <a:lumOff val="40000"/>
                  </a:schemeClr>
                </a:solidFill>
              </a:rPr>
              <a:t>sözcük </a:t>
            </a:r>
            <a:r>
              <a:rPr lang="tr-TR" sz="2800" dirty="0">
                <a:solidFill>
                  <a:schemeClr val="accent4">
                    <a:lumMod val="60000"/>
                    <a:lumOff val="40000"/>
                  </a:schemeClr>
                </a:solidFill>
              </a:rPr>
              <a:t>seçiminiz ve </a:t>
            </a:r>
            <a:r>
              <a:rPr lang="tr-TR" sz="2800" dirty="0" smtClean="0">
                <a:solidFill>
                  <a:schemeClr val="accent4">
                    <a:lumMod val="60000"/>
                    <a:lumOff val="40000"/>
                  </a:schemeClr>
                </a:solidFill>
              </a:rPr>
              <a:t>sesinizin yanı sıra</a:t>
            </a:r>
            <a:r>
              <a:rPr lang="tr-TR" sz="2800" dirty="0">
                <a:solidFill>
                  <a:schemeClr val="accent4">
                    <a:lumMod val="60000"/>
                    <a:lumOff val="40000"/>
                  </a:schemeClr>
                </a:solidFill>
              </a:rPr>
              <a:t>,</a:t>
            </a:r>
          </a:p>
          <a:p>
            <a:pPr marL="0" indent="0" algn="just">
              <a:buNone/>
            </a:pPr>
            <a:r>
              <a:rPr lang="tr-TR" sz="2800" dirty="0">
                <a:solidFill>
                  <a:schemeClr val="accent4">
                    <a:lumMod val="60000"/>
                    <a:lumOff val="40000"/>
                  </a:schemeClr>
                </a:solidFill>
              </a:rPr>
              <a:t>görünüşünüz, duruşunuz, göz temasınız, yüz ifadeleriniz, baş ve el, kol hareketleriniz ile giydiğiniz kıyafetleriniz </a:t>
            </a:r>
            <a:r>
              <a:rPr lang="tr-TR" sz="2800" dirty="0" smtClean="0">
                <a:solidFill>
                  <a:schemeClr val="accent4">
                    <a:lumMod val="60000"/>
                    <a:lumOff val="40000"/>
                  </a:schemeClr>
                </a:solidFill>
              </a:rPr>
              <a:t>etkili </a:t>
            </a:r>
            <a:r>
              <a:rPr lang="tr-TR" sz="2800" dirty="0">
                <a:solidFill>
                  <a:schemeClr val="accent4">
                    <a:lumMod val="60000"/>
                    <a:lumOff val="40000"/>
                  </a:schemeClr>
                </a:solidFill>
              </a:rPr>
              <a:t>olur</a:t>
            </a:r>
            <a:r>
              <a:rPr lang="tr-TR" sz="2800" dirty="0" smtClean="0">
                <a:solidFill>
                  <a:schemeClr val="accent4">
                    <a:lumMod val="60000"/>
                    <a:lumOff val="40000"/>
                  </a:schemeClr>
                </a:solidFill>
              </a:rPr>
              <a:t>. (</a:t>
            </a:r>
            <a:r>
              <a:rPr lang="tr-TR" sz="2800" dirty="0" err="1" smtClean="0">
                <a:solidFill>
                  <a:schemeClr val="accent4">
                    <a:lumMod val="60000"/>
                    <a:lumOff val="40000"/>
                  </a:schemeClr>
                </a:solidFill>
              </a:rPr>
              <a:t>Yard</a:t>
            </a:r>
            <a:r>
              <a:rPr lang="tr-TR" sz="2800" dirty="0" smtClean="0">
                <a:solidFill>
                  <a:schemeClr val="accent4">
                    <a:lumMod val="60000"/>
                    <a:lumOff val="40000"/>
                  </a:schemeClr>
                </a:solidFill>
              </a:rPr>
              <a:t>. Doç. Dr. Hüseyin Kaygın) </a:t>
            </a:r>
            <a:endParaRPr lang="tr-TR" sz="2800" dirty="0">
              <a:solidFill>
                <a:schemeClr val="accent4">
                  <a:lumMod val="60000"/>
                  <a:lumOff val="40000"/>
                </a:schemeClr>
              </a:solidFill>
            </a:endParaRPr>
          </a:p>
        </p:txBody>
      </p:sp>
      <p:sp>
        <p:nvSpPr>
          <p:cNvPr id="3" name="Başlık 2"/>
          <p:cNvSpPr>
            <a:spLocks noGrp="1"/>
          </p:cNvSpPr>
          <p:nvPr>
            <p:ph type="title"/>
          </p:nvPr>
        </p:nvSpPr>
        <p:spPr>
          <a:xfrm>
            <a:off x="683568" y="476672"/>
            <a:ext cx="7927032" cy="1123528"/>
          </a:xfrm>
        </p:spPr>
        <p:txBody>
          <a:bodyPr>
            <a:normAutofit fontScale="90000"/>
          </a:bodyPr>
          <a:lstStyle/>
          <a:p>
            <a:r>
              <a:rPr lang="tr-TR" dirty="0" smtClean="0"/>
              <a:t>Yetişkin Eğitimi Ortamlarında </a:t>
            </a:r>
            <a:br>
              <a:rPr lang="tr-TR" dirty="0" smtClean="0"/>
            </a:br>
            <a:r>
              <a:rPr lang="tr-TR" dirty="0" smtClean="0"/>
              <a:t>Yetişkinlerle İletişim </a:t>
            </a:r>
            <a:endParaRPr lang="tr-TR"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31</a:t>
            </a:fld>
            <a:endParaRPr kumimoji="0" lang="tr-TR"/>
          </a:p>
        </p:txBody>
      </p:sp>
    </p:spTree>
    <p:extLst>
      <p:ext uri="{BB962C8B-B14F-4D97-AF65-F5344CB8AC3E}">
        <p14:creationId xmlns:p14="http://schemas.microsoft.com/office/powerpoint/2010/main" val="10848498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32</a:t>
            </a:fld>
            <a:endParaRPr kumimoji="0" lang="tr-T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55976" y="1916832"/>
            <a:ext cx="3618936" cy="422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251520" y="3573016"/>
            <a:ext cx="4216993" cy="1323439"/>
          </a:xfrm>
          <a:prstGeom prst="rect">
            <a:avLst/>
          </a:prstGeom>
          <a:noFill/>
        </p:spPr>
        <p:txBody>
          <a:bodyPr wrap="square" rtlCol="0">
            <a:spAutoFit/>
          </a:bodyPr>
          <a:lstStyle/>
          <a:p>
            <a:r>
              <a:rPr lang="tr-TR" sz="2200" dirty="0" smtClean="0">
                <a:solidFill>
                  <a:schemeClr val="accent4">
                    <a:lumMod val="60000"/>
                    <a:lumOff val="40000"/>
                  </a:schemeClr>
                </a:solidFill>
              </a:rPr>
              <a:t>Ortamına uygun giyinmek önemlidir.</a:t>
            </a:r>
          </a:p>
          <a:p>
            <a:endParaRPr lang="tr-TR" dirty="0"/>
          </a:p>
          <a:p>
            <a:r>
              <a:rPr lang="tr-TR" dirty="0" smtClean="0"/>
              <a:t> </a:t>
            </a:r>
            <a:endParaRPr lang="tr-TR" dirty="0"/>
          </a:p>
        </p:txBody>
      </p:sp>
    </p:spTree>
    <p:extLst>
      <p:ext uri="{BB962C8B-B14F-4D97-AF65-F5344CB8AC3E}">
        <p14:creationId xmlns:p14="http://schemas.microsoft.com/office/powerpoint/2010/main" val="2537761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692696"/>
            <a:ext cx="8424936" cy="4896544"/>
          </a:xfrm>
        </p:spPr>
        <p:txBody>
          <a:bodyPr>
            <a:normAutofit fontScale="25000" lnSpcReduction="20000"/>
          </a:bodyPr>
          <a:lstStyle/>
          <a:p>
            <a:pPr marL="0" indent="0">
              <a:buNone/>
            </a:pPr>
            <a:r>
              <a:rPr lang="tr-TR" sz="8800" dirty="0" smtClean="0"/>
              <a:t>Yetişkin eğitimi ortamlarında iletişimi olumsuz etkileyen durumlar;</a:t>
            </a:r>
            <a:endParaRPr lang="tr-TR" sz="8800" dirty="0"/>
          </a:p>
          <a:p>
            <a:pPr marL="0" indent="0">
              <a:buNone/>
            </a:pPr>
            <a:endParaRPr lang="tr-TR" sz="8800" dirty="0" smtClean="0"/>
          </a:p>
          <a:p>
            <a:pPr>
              <a:buFont typeface="Wingdings" pitchFamily="2" charset="2"/>
              <a:buChar char="Ø"/>
            </a:pPr>
            <a:endParaRPr lang="tr-TR" sz="8800" dirty="0">
              <a:solidFill>
                <a:schemeClr val="accent4">
                  <a:lumMod val="60000"/>
                  <a:lumOff val="40000"/>
                </a:schemeClr>
              </a:solidFill>
            </a:endParaRPr>
          </a:p>
          <a:p>
            <a:pPr>
              <a:buFont typeface="Wingdings" pitchFamily="2" charset="2"/>
              <a:buChar char="Ø"/>
            </a:pPr>
            <a:r>
              <a:rPr lang="tr-TR" sz="8800" dirty="0" smtClean="0">
                <a:solidFill>
                  <a:schemeClr val="accent4">
                    <a:lumMod val="60000"/>
                    <a:lumOff val="40000"/>
                  </a:schemeClr>
                </a:solidFill>
              </a:rPr>
              <a:t>Kursiyerlerin adlarını öğrenememek </a:t>
            </a:r>
          </a:p>
          <a:p>
            <a:pPr marL="0" indent="0">
              <a:buNone/>
            </a:pPr>
            <a:endParaRPr lang="tr-TR" sz="8800" dirty="0"/>
          </a:p>
          <a:p>
            <a:pPr>
              <a:buFont typeface="Wingdings" pitchFamily="2" charset="2"/>
              <a:buChar char="Ø"/>
            </a:pPr>
            <a:r>
              <a:rPr lang="tr-TR" sz="8800" dirty="0" smtClean="0">
                <a:solidFill>
                  <a:schemeClr val="accent4">
                    <a:lumMod val="60000"/>
                    <a:lumOff val="40000"/>
                  </a:schemeClr>
                </a:solidFill>
              </a:rPr>
              <a:t>Kursiyerlerin dikkatini çekmek için tahtaya, masaya ya da derslikteki herhangi bir objeye vurmak</a:t>
            </a:r>
          </a:p>
          <a:p>
            <a:pPr>
              <a:buFont typeface="Wingdings" pitchFamily="2" charset="2"/>
              <a:buChar char="Ø"/>
            </a:pPr>
            <a:endParaRPr lang="tr-TR" sz="8800" dirty="0">
              <a:solidFill>
                <a:schemeClr val="accent4">
                  <a:lumMod val="60000"/>
                  <a:lumOff val="40000"/>
                </a:schemeClr>
              </a:solidFill>
            </a:endParaRPr>
          </a:p>
          <a:p>
            <a:pPr>
              <a:buFont typeface="Wingdings" pitchFamily="2" charset="2"/>
              <a:buChar char="Ø"/>
            </a:pPr>
            <a:r>
              <a:rPr lang="tr-TR" sz="8800" dirty="0" smtClean="0">
                <a:solidFill>
                  <a:schemeClr val="accent4">
                    <a:lumMod val="60000"/>
                    <a:lumOff val="40000"/>
                  </a:schemeClr>
                </a:solidFill>
              </a:rPr>
              <a:t>Kursiyerle uygun göz teması süresini kullanmayarak, duvara, ders notlarına </a:t>
            </a:r>
            <a:r>
              <a:rPr lang="tr-TR" sz="8800" dirty="0" err="1" smtClean="0">
                <a:solidFill>
                  <a:schemeClr val="accent4">
                    <a:lumMod val="60000"/>
                    <a:lumOff val="40000"/>
                  </a:schemeClr>
                </a:solidFill>
              </a:rPr>
              <a:t>v.s</a:t>
            </a:r>
            <a:r>
              <a:rPr lang="tr-TR" sz="8800" dirty="0" smtClean="0">
                <a:solidFill>
                  <a:schemeClr val="accent4">
                    <a:lumMod val="60000"/>
                    <a:lumOff val="40000"/>
                  </a:schemeClr>
                </a:solidFill>
              </a:rPr>
              <a:t> ye bakmak (göz teması önemli)</a:t>
            </a:r>
          </a:p>
          <a:p>
            <a:pPr>
              <a:buFont typeface="Wingdings" pitchFamily="2" charset="2"/>
              <a:buChar char="Ø"/>
            </a:pPr>
            <a:endParaRPr lang="tr-TR" sz="8800" dirty="0">
              <a:solidFill>
                <a:schemeClr val="accent4">
                  <a:lumMod val="60000"/>
                  <a:lumOff val="40000"/>
                </a:schemeClr>
              </a:solidFill>
            </a:endParaRPr>
          </a:p>
          <a:p>
            <a:pPr>
              <a:buFont typeface="Wingdings" pitchFamily="2" charset="2"/>
              <a:buChar char="Ø"/>
            </a:pPr>
            <a:r>
              <a:rPr lang="tr-TR" sz="8800" dirty="0" smtClean="0">
                <a:solidFill>
                  <a:schemeClr val="accent4">
                    <a:lumMod val="60000"/>
                    <a:lumOff val="40000"/>
                  </a:schemeClr>
                </a:solidFill>
              </a:rPr>
              <a:t>Derslikte, kursiyerlerin eğitici ve birbirleri ile iletişimini kısıtlayıcı bir oturma düzeninin olması (sözlü ve sözsüz iletişimde mimiklerin önemi)</a:t>
            </a:r>
          </a:p>
          <a:p>
            <a:pPr marL="0" indent="0">
              <a:buNone/>
            </a:pPr>
            <a:endParaRPr lang="tr-TR" dirty="0"/>
          </a:p>
          <a:p>
            <a:pPr marL="0" indent="0">
              <a:buNone/>
            </a:pPr>
            <a:endParaRPr lang="tr-TR" dirty="0" smtClean="0"/>
          </a:p>
          <a:p>
            <a:pPr marL="0" indent="0">
              <a:buNone/>
            </a:pPr>
            <a:endParaRPr lang="tr-TR" dirty="0"/>
          </a:p>
          <a:p>
            <a:pPr marL="0" indent="0">
              <a:buNone/>
            </a:pPr>
            <a:r>
              <a:rPr lang="tr-TR" dirty="0" smtClean="0"/>
              <a:t> </a:t>
            </a:r>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33</a:t>
            </a:fld>
            <a:endParaRPr kumimoji="0" lang="tr-TR"/>
          </a:p>
        </p:txBody>
      </p:sp>
    </p:spTree>
    <p:extLst>
      <p:ext uri="{BB962C8B-B14F-4D97-AF65-F5344CB8AC3E}">
        <p14:creationId xmlns:p14="http://schemas.microsoft.com/office/powerpoint/2010/main" val="21883010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1340768"/>
            <a:ext cx="7842448" cy="3684239"/>
          </a:xfrm>
        </p:spPr>
        <p:txBody>
          <a:bodyPr/>
          <a:lstStyle/>
          <a:p>
            <a:pPr>
              <a:buFont typeface="Wingdings" pitchFamily="2" charset="2"/>
              <a:buChar char="Ø"/>
            </a:pPr>
            <a:r>
              <a:rPr lang="tr-TR" dirty="0" smtClean="0">
                <a:solidFill>
                  <a:schemeClr val="accent4">
                    <a:lumMod val="60000"/>
                    <a:lumOff val="40000"/>
                  </a:schemeClr>
                </a:solidFill>
              </a:rPr>
              <a:t>Cep telefonunun sesinin açık kalması (araştırmalarda en büyük iletişim engeli, saygısızlık olarak algılanıyor, iletişime devam şevkini kırıyor) </a:t>
            </a:r>
          </a:p>
          <a:p>
            <a:pPr>
              <a:buFont typeface="Wingdings" pitchFamily="2" charset="2"/>
              <a:buChar char="Ø"/>
            </a:pPr>
            <a:endParaRPr lang="tr-TR" dirty="0">
              <a:solidFill>
                <a:schemeClr val="accent4">
                  <a:lumMod val="60000"/>
                  <a:lumOff val="40000"/>
                </a:schemeClr>
              </a:solidFill>
            </a:endParaRPr>
          </a:p>
          <a:p>
            <a:pPr>
              <a:buFont typeface="Wingdings" pitchFamily="2" charset="2"/>
              <a:buChar char="Ø"/>
            </a:pPr>
            <a:r>
              <a:rPr lang="tr-TR" dirty="0" smtClean="0">
                <a:solidFill>
                  <a:schemeClr val="accent4">
                    <a:lumMod val="60000"/>
                    <a:lumOff val="40000"/>
                  </a:schemeClr>
                </a:solidFill>
              </a:rPr>
              <a:t>Kursiyerlerin eğitici tarafından yargılandığını ya da yıkıcı eleştiriye maruz kalabileceklerini hissetmeleri (terk nedeni)</a:t>
            </a:r>
          </a:p>
          <a:p>
            <a:pPr>
              <a:buFont typeface="Wingdings" pitchFamily="2" charset="2"/>
              <a:buChar char="Ø"/>
            </a:pPr>
            <a:endParaRPr lang="tr-TR" dirty="0" smtClean="0">
              <a:solidFill>
                <a:schemeClr val="accent4">
                  <a:lumMod val="60000"/>
                  <a:lumOff val="40000"/>
                </a:schemeClr>
              </a:solidFill>
            </a:endParaRPr>
          </a:p>
          <a:p>
            <a:pPr>
              <a:buFont typeface="Wingdings" pitchFamily="2" charset="2"/>
              <a:buChar char="Ø"/>
            </a:pPr>
            <a:r>
              <a:rPr lang="tr-TR" dirty="0" smtClean="0">
                <a:solidFill>
                  <a:schemeClr val="accent4">
                    <a:lumMod val="60000"/>
                    <a:lumOff val="40000"/>
                  </a:schemeClr>
                </a:solidFill>
              </a:rPr>
              <a:t>Kursiyerlerin eğiticinin, deneyimlerine saygı duymadığını hissetmeleri </a:t>
            </a:r>
          </a:p>
          <a:p>
            <a:pPr marL="0" indent="0">
              <a:buNone/>
            </a:pPr>
            <a:endParaRPr lang="tr-TR" dirty="0">
              <a:solidFill>
                <a:schemeClr val="accent4">
                  <a:lumMod val="60000"/>
                  <a:lumOff val="40000"/>
                </a:schemeClr>
              </a:solidFill>
            </a:endParaRPr>
          </a:p>
          <a:p>
            <a:pPr marL="0" indent="0">
              <a:buNone/>
            </a:pPr>
            <a:endParaRPr lang="tr-TR" dirty="0" smtClean="0"/>
          </a:p>
          <a:p>
            <a:pPr marL="0" indent="0">
              <a:buNone/>
            </a:pPr>
            <a:endParaRPr lang="tr-TR" dirty="0"/>
          </a:p>
          <a:p>
            <a:pPr marL="0" indent="0">
              <a:buNone/>
            </a:pPr>
            <a:endParaRPr lang="tr-TR" dirty="0"/>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34</a:t>
            </a:fld>
            <a:endParaRPr kumimoji="0" lang="tr-TR"/>
          </a:p>
        </p:txBody>
      </p:sp>
    </p:spTree>
    <p:extLst>
      <p:ext uri="{BB962C8B-B14F-4D97-AF65-F5344CB8AC3E}">
        <p14:creationId xmlns:p14="http://schemas.microsoft.com/office/powerpoint/2010/main" val="24091919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836712"/>
            <a:ext cx="7914456" cy="5289451"/>
          </a:xfrm>
        </p:spPr>
        <p:txBody>
          <a:bodyPr>
            <a:normAutofit/>
          </a:bodyPr>
          <a:lstStyle/>
          <a:p>
            <a:pPr marL="0" indent="0">
              <a:buNone/>
            </a:pPr>
            <a:r>
              <a:rPr lang="tr-TR" sz="2200" dirty="0" smtClean="0"/>
              <a:t>Yetişkinlerle İyi </a:t>
            </a:r>
            <a:r>
              <a:rPr lang="tr-TR" sz="2200" dirty="0"/>
              <a:t>İ</a:t>
            </a:r>
            <a:r>
              <a:rPr lang="tr-TR" sz="2200" dirty="0" smtClean="0"/>
              <a:t>letişim </a:t>
            </a:r>
            <a:r>
              <a:rPr lang="tr-TR" sz="2200" dirty="0"/>
              <a:t>K</a:t>
            </a:r>
            <a:r>
              <a:rPr lang="tr-TR" sz="2200" dirty="0" smtClean="0"/>
              <a:t>urmak </a:t>
            </a:r>
            <a:r>
              <a:rPr lang="tr-TR" sz="2200" dirty="0"/>
              <a:t>İ</a:t>
            </a:r>
            <a:r>
              <a:rPr lang="tr-TR" sz="2200" dirty="0" smtClean="0"/>
              <a:t>çin </a:t>
            </a:r>
            <a:r>
              <a:rPr lang="tr-TR" sz="2200" dirty="0"/>
              <a:t>N</a:t>
            </a:r>
            <a:r>
              <a:rPr lang="tr-TR" sz="2200" dirty="0" smtClean="0"/>
              <a:t>e Yapmalıyız?</a:t>
            </a:r>
          </a:p>
          <a:p>
            <a:pPr marL="0" indent="0">
              <a:buNone/>
            </a:pPr>
            <a:endParaRPr lang="tr-TR" sz="2200" dirty="0"/>
          </a:p>
          <a:p>
            <a:pPr>
              <a:buFont typeface="Wingdings" pitchFamily="2" charset="2"/>
              <a:buChar char="Ø"/>
            </a:pPr>
            <a:r>
              <a:rPr lang="tr-TR" sz="2200" dirty="0" smtClean="0">
                <a:solidFill>
                  <a:schemeClr val="accent4">
                    <a:lumMod val="60000"/>
                    <a:lumOff val="40000"/>
                  </a:schemeClr>
                </a:solidFill>
              </a:rPr>
              <a:t>Kursiyerlerinizin kendilerini rahat hissetmesini sağlayacak güvenilir bir eğitim ortamı oluşturun. </a:t>
            </a:r>
          </a:p>
          <a:p>
            <a:pPr>
              <a:buFont typeface="Wingdings" pitchFamily="2" charset="2"/>
              <a:buChar char="Ø"/>
            </a:pPr>
            <a:endParaRPr lang="tr-TR" sz="2200" dirty="0">
              <a:solidFill>
                <a:schemeClr val="accent4">
                  <a:lumMod val="60000"/>
                  <a:lumOff val="40000"/>
                </a:schemeClr>
              </a:solidFill>
            </a:endParaRPr>
          </a:p>
          <a:p>
            <a:pPr>
              <a:buFont typeface="Wingdings" pitchFamily="2" charset="2"/>
              <a:buChar char="Ø"/>
            </a:pPr>
            <a:r>
              <a:rPr lang="tr-TR" sz="2200" dirty="0" smtClean="0">
                <a:solidFill>
                  <a:schemeClr val="accent4">
                    <a:lumMod val="60000"/>
                    <a:lumOff val="40000"/>
                  </a:schemeClr>
                </a:solidFill>
              </a:rPr>
              <a:t>Güvenilir bir eğitim ortamında, yıkıcı eleştiriler, yargılamalar, beden dili ile bile olsa yetişkini suçlayıcı davranışlar bulunamaz. (</a:t>
            </a:r>
            <a:r>
              <a:rPr lang="tr-TR" sz="2200" dirty="0" err="1" smtClean="0">
                <a:solidFill>
                  <a:schemeClr val="accent4">
                    <a:lumMod val="60000"/>
                    <a:lumOff val="40000"/>
                  </a:schemeClr>
                </a:solidFill>
              </a:rPr>
              <a:t>Mobbing</a:t>
            </a:r>
            <a:r>
              <a:rPr lang="tr-TR" sz="2200" dirty="0" smtClean="0">
                <a:solidFill>
                  <a:schemeClr val="accent4">
                    <a:lumMod val="60000"/>
                    <a:lumOff val="40000"/>
                  </a:schemeClr>
                </a:solidFill>
              </a:rPr>
              <a:t> çalışması)</a:t>
            </a:r>
          </a:p>
          <a:p>
            <a:pPr>
              <a:buFont typeface="Wingdings" pitchFamily="2" charset="2"/>
              <a:buChar char="Ø"/>
            </a:pPr>
            <a:endParaRPr lang="tr-TR" sz="2200" dirty="0" smtClean="0">
              <a:solidFill>
                <a:schemeClr val="accent4">
                  <a:lumMod val="60000"/>
                  <a:lumOff val="40000"/>
                </a:schemeClr>
              </a:solidFill>
            </a:endParaRPr>
          </a:p>
          <a:p>
            <a:pPr>
              <a:buFont typeface="Wingdings" pitchFamily="2" charset="2"/>
              <a:buChar char="Ø"/>
            </a:pPr>
            <a:r>
              <a:rPr lang="tr-TR" sz="2200" dirty="0" smtClean="0">
                <a:solidFill>
                  <a:schemeClr val="accent4">
                    <a:lumMod val="60000"/>
                    <a:lumOff val="40000"/>
                  </a:schemeClr>
                </a:solidFill>
              </a:rPr>
              <a:t>Kendiniz sağlıklı iletişim kurduğunuz gibi, diğer kursiyerlerin de birbiri ile olumlu tutumlarla iletişim kurması için liderlik edin. </a:t>
            </a:r>
            <a:endParaRPr lang="tr-TR" sz="2200" dirty="0">
              <a:solidFill>
                <a:schemeClr val="accent4">
                  <a:lumMod val="60000"/>
                  <a:lumOff val="40000"/>
                </a:schemeClr>
              </a:solidFill>
            </a:endParaRPr>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35</a:t>
            </a:fld>
            <a:endParaRPr kumimoji="0" lang="tr-TR"/>
          </a:p>
        </p:txBody>
      </p:sp>
    </p:spTree>
    <p:extLst>
      <p:ext uri="{BB962C8B-B14F-4D97-AF65-F5344CB8AC3E}">
        <p14:creationId xmlns:p14="http://schemas.microsoft.com/office/powerpoint/2010/main" val="14492849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buFont typeface="Wingdings" pitchFamily="2" charset="2"/>
              <a:buChar char="Ø"/>
            </a:pPr>
            <a:r>
              <a:rPr lang="tr-TR" sz="2200" dirty="0">
                <a:solidFill>
                  <a:schemeClr val="accent4">
                    <a:lumMod val="40000"/>
                    <a:lumOff val="60000"/>
                  </a:schemeClr>
                </a:solidFill>
              </a:rPr>
              <a:t>Cesaret verici el işaretleri </a:t>
            </a:r>
            <a:r>
              <a:rPr lang="tr-TR" sz="2200" dirty="0" smtClean="0">
                <a:solidFill>
                  <a:schemeClr val="accent4">
                    <a:lumMod val="40000"/>
                    <a:lumOff val="60000"/>
                  </a:schemeClr>
                </a:solidFill>
              </a:rPr>
              <a:t>kullanın. Örneğin </a:t>
            </a:r>
            <a:r>
              <a:rPr lang="tr-TR" sz="2200" dirty="0">
                <a:solidFill>
                  <a:schemeClr val="accent4">
                    <a:lumMod val="40000"/>
                    <a:lumOff val="60000"/>
                  </a:schemeClr>
                </a:solidFill>
              </a:rPr>
              <a:t>bir kişiye açık el, avuç içi yukarı </a:t>
            </a:r>
            <a:r>
              <a:rPr lang="tr-TR" sz="2200" dirty="0" smtClean="0">
                <a:solidFill>
                  <a:schemeClr val="accent4">
                    <a:lumMod val="40000"/>
                    <a:lumOff val="60000"/>
                  </a:schemeClr>
                </a:solidFill>
              </a:rPr>
              <a:t>dönük bir </a:t>
            </a:r>
            <a:r>
              <a:rPr lang="tr-TR" sz="2200" dirty="0">
                <a:solidFill>
                  <a:schemeClr val="accent4">
                    <a:lumMod val="40000"/>
                    <a:lumOff val="60000"/>
                  </a:schemeClr>
                </a:solidFill>
              </a:rPr>
              <a:t>biçimde işaret </a:t>
            </a:r>
            <a:r>
              <a:rPr lang="tr-TR" sz="2200" dirty="0" smtClean="0">
                <a:solidFill>
                  <a:schemeClr val="accent4">
                    <a:lumMod val="40000"/>
                    <a:lumOff val="60000"/>
                  </a:schemeClr>
                </a:solidFill>
              </a:rPr>
              <a:t>edin.</a:t>
            </a:r>
          </a:p>
          <a:p>
            <a:endParaRPr lang="tr-TR" dirty="0"/>
          </a:p>
          <a:p>
            <a:endParaRPr lang="tr-TR" dirty="0"/>
          </a:p>
          <a:p>
            <a:endParaRPr lang="tr-TR" dirty="0"/>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36</a:t>
            </a:fld>
            <a:endParaRPr kumimoji="0" lang="tr-T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3068960"/>
            <a:ext cx="3175744" cy="2666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7667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268761"/>
            <a:ext cx="7842448" cy="3528392"/>
          </a:xfrm>
        </p:spPr>
        <p:txBody>
          <a:bodyPr/>
          <a:lstStyle/>
          <a:p>
            <a:pPr marL="0" indent="0">
              <a:buNone/>
            </a:pPr>
            <a:r>
              <a:rPr lang="tr-TR" dirty="0" smtClean="0">
                <a:solidFill>
                  <a:schemeClr val="accent4">
                    <a:lumMod val="60000"/>
                    <a:lumOff val="40000"/>
                  </a:schemeClr>
                </a:solidFill>
              </a:rPr>
              <a:t>Takdir edin </a:t>
            </a:r>
          </a:p>
          <a:p>
            <a:pPr marL="0" indent="0">
              <a:buNone/>
            </a:pPr>
            <a:endParaRPr lang="tr-TR" dirty="0">
              <a:solidFill>
                <a:schemeClr val="accent4">
                  <a:lumMod val="60000"/>
                  <a:lumOff val="40000"/>
                </a:schemeClr>
              </a:solidFill>
            </a:endParaRPr>
          </a:p>
          <a:p>
            <a:pPr marL="0" indent="0">
              <a:buNone/>
            </a:pPr>
            <a:r>
              <a:rPr lang="tr-TR" dirty="0" smtClean="0">
                <a:solidFill>
                  <a:schemeClr val="accent4">
                    <a:lumMod val="60000"/>
                    <a:lumOff val="40000"/>
                  </a:schemeClr>
                </a:solidFill>
              </a:rPr>
              <a:t>Başarılarından söz edin </a:t>
            </a:r>
          </a:p>
          <a:p>
            <a:pPr marL="0" indent="0">
              <a:buNone/>
            </a:pPr>
            <a:endParaRPr lang="tr-TR" dirty="0">
              <a:solidFill>
                <a:schemeClr val="accent4">
                  <a:lumMod val="60000"/>
                  <a:lumOff val="40000"/>
                </a:schemeClr>
              </a:solidFill>
            </a:endParaRPr>
          </a:p>
          <a:p>
            <a:pPr marL="0" indent="0">
              <a:buNone/>
            </a:pPr>
            <a:r>
              <a:rPr lang="tr-TR" dirty="0" smtClean="0">
                <a:solidFill>
                  <a:schemeClr val="accent4">
                    <a:lumMod val="60000"/>
                    <a:lumOff val="40000"/>
                  </a:schemeClr>
                </a:solidFill>
              </a:rPr>
              <a:t>Göremezden gelmeyin   </a:t>
            </a:r>
            <a:r>
              <a:rPr lang="tr-TR" dirty="0" smtClean="0">
                <a:solidFill>
                  <a:schemeClr val="accent4">
                    <a:lumMod val="60000"/>
                    <a:lumOff val="40000"/>
                  </a:schemeClr>
                </a:solidFill>
                <a:sym typeface="Wingdings" pitchFamily="2" charset="2"/>
              </a:rPr>
              <a:t> </a:t>
            </a:r>
            <a:r>
              <a:rPr lang="tr-TR" dirty="0" smtClean="0">
                <a:solidFill>
                  <a:schemeClr val="accent4">
                    <a:lumMod val="60000"/>
                    <a:lumOff val="40000"/>
                  </a:schemeClr>
                </a:solidFill>
              </a:rPr>
              <a:t> </a:t>
            </a:r>
            <a:endParaRPr lang="tr-TR" dirty="0">
              <a:solidFill>
                <a:schemeClr val="accent4">
                  <a:lumMod val="60000"/>
                  <a:lumOff val="40000"/>
                </a:schemeClr>
              </a:solidFill>
            </a:endParaRPr>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37</a:t>
            </a:fld>
            <a:endParaRPr kumimoji="0" lang="tr-TR"/>
          </a:p>
        </p:txBody>
      </p:sp>
    </p:spTree>
    <p:extLst>
      <p:ext uri="{BB962C8B-B14F-4D97-AF65-F5344CB8AC3E}">
        <p14:creationId xmlns:p14="http://schemas.microsoft.com/office/powerpoint/2010/main" val="682643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4"/>
          <p:cNvSpPr txBox="1"/>
          <p:nvPr/>
        </p:nvSpPr>
        <p:spPr>
          <a:xfrm>
            <a:off x="914400" y="1066800"/>
            <a:ext cx="7543800" cy="523220"/>
          </a:xfrm>
          <a:prstGeom prst="rect">
            <a:avLst/>
          </a:prstGeom>
          <a:noFill/>
        </p:spPr>
        <p:txBody>
          <a:bodyPr wrap="square">
            <a:spAutoFit/>
          </a:bodyPr>
          <a:lstStyle>
            <a:extLst/>
          </a:lstStyle>
          <a:p>
            <a:pPr marL="0" indent="0">
              <a:buNone/>
            </a:pPr>
            <a:endParaRPr lang="tr-TR" sz="2800"/>
          </a:p>
        </p:txBody>
      </p:sp>
      <p:sp>
        <p:nvSpPr>
          <p:cNvPr id="28" name="Rectangle 6"/>
          <p:cNvSpPr>
            <a:spLocks noGrp="1"/>
          </p:cNvSpPr>
          <p:nvPr>
            <p:ph type="title"/>
          </p:nvPr>
        </p:nvSpPr>
        <p:spPr/>
        <p:txBody>
          <a:bodyPr/>
          <a:lstStyle>
            <a:extLst/>
          </a:lstStyle>
          <a:p>
            <a:r>
              <a:rPr lang="tr-TR" dirty="0" smtClean="0"/>
              <a:t> </a:t>
            </a:r>
            <a:endParaRPr lang="tr-TR" dirty="0"/>
          </a:p>
        </p:txBody>
      </p:sp>
      <p:sp>
        <p:nvSpPr>
          <p:cNvPr id="17" name="Rectangle 8"/>
          <p:cNvSpPr>
            <a:spLocks noGrp="1"/>
          </p:cNvSpPr>
          <p:nvPr>
            <p:ph idx="1"/>
          </p:nvPr>
        </p:nvSpPr>
        <p:spPr>
          <a:xfrm>
            <a:off x="308670" y="476672"/>
            <a:ext cx="8755260" cy="5328592"/>
          </a:xfrm>
        </p:spPr>
        <p:txBody>
          <a:bodyPr>
            <a:noAutofit/>
          </a:bodyPr>
          <a:lstStyle>
            <a:extLst/>
          </a:lstStyle>
          <a:p>
            <a:pPr marL="0" indent="0">
              <a:buNone/>
            </a:pPr>
            <a:r>
              <a:rPr lang="tr-TR" sz="2800" b="1" dirty="0" smtClean="0">
                <a:solidFill>
                  <a:schemeClr val="accent3">
                    <a:lumMod val="20000"/>
                    <a:lumOff val="80000"/>
                  </a:schemeClr>
                </a:solidFill>
              </a:rPr>
              <a:t> </a:t>
            </a:r>
          </a:p>
          <a:p>
            <a:pPr marL="0" indent="0">
              <a:buNone/>
            </a:pPr>
            <a:endParaRPr lang="tr-TR" sz="2800" b="1" dirty="0">
              <a:solidFill>
                <a:schemeClr val="accent3">
                  <a:lumMod val="20000"/>
                  <a:lumOff val="80000"/>
                </a:schemeClr>
              </a:solidFill>
            </a:endParaRPr>
          </a:p>
          <a:p>
            <a:pPr marL="0" indent="0">
              <a:buNone/>
            </a:pPr>
            <a:endParaRPr lang="tr-TR" sz="2800" b="1" dirty="0" smtClean="0">
              <a:solidFill>
                <a:schemeClr val="accent3">
                  <a:lumMod val="20000"/>
                  <a:lumOff val="80000"/>
                </a:schemeClr>
              </a:solidFill>
            </a:endParaRPr>
          </a:p>
          <a:p>
            <a:pPr marL="0" indent="0">
              <a:buNone/>
            </a:pPr>
            <a:endParaRPr lang="tr-TR" sz="2800" b="1" dirty="0" smtClean="0">
              <a:solidFill>
                <a:schemeClr val="accent3">
                  <a:lumMod val="20000"/>
                  <a:lumOff val="80000"/>
                </a:schemeClr>
              </a:solidFill>
            </a:endParaRPr>
          </a:p>
          <a:p>
            <a:pPr marL="0" indent="0">
              <a:buNone/>
            </a:pPr>
            <a:r>
              <a:rPr lang="tr-TR" sz="2800" dirty="0" smtClean="0">
                <a:solidFill>
                  <a:schemeClr val="accent3">
                    <a:lumMod val="20000"/>
                    <a:lumOff val="80000"/>
                  </a:schemeClr>
                </a:solidFill>
              </a:rPr>
              <a:t>                   </a:t>
            </a:r>
          </a:p>
          <a:p>
            <a:pPr marL="0" indent="0">
              <a:buNone/>
            </a:pPr>
            <a:r>
              <a:rPr lang="tr-TR" sz="2800" dirty="0">
                <a:solidFill>
                  <a:schemeClr val="accent3">
                    <a:lumMod val="20000"/>
                    <a:lumOff val="80000"/>
                  </a:schemeClr>
                </a:solidFill>
              </a:rPr>
              <a:t> </a:t>
            </a:r>
            <a:r>
              <a:rPr lang="tr-TR" sz="2800" dirty="0" smtClean="0">
                <a:solidFill>
                  <a:schemeClr val="accent3">
                    <a:lumMod val="20000"/>
                    <a:lumOff val="80000"/>
                  </a:schemeClr>
                </a:solidFill>
              </a:rPr>
              <a:t>                                 </a:t>
            </a:r>
          </a:p>
          <a:p>
            <a:pPr marL="0" indent="0">
              <a:buNone/>
            </a:pPr>
            <a:r>
              <a:rPr lang="tr-TR" sz="2800" dirty="0">
                <a:solidFill>
                  <a:schemeClr val="accent3">
                    <a:lumMod val="20000"/>
                    <a:lumOff val="80000"/>
                  </a:schemeClr>
                </a:solidFill>
              </a:rPr>
              <a:t> </a:t>
            </a:r>
            <a:r>
              <a:rPr lang="tr-TR" sz="2800" dirty="0" smtClean="0">
                <a:solidFill>
                  <a:schemeClr val="accent3">
                    <a:lumMod val="20000"/>
                    <a:lumOff val="80000"/>
                  </a:schemeClr>
                </a:solidFill>
              </a:rPr>
              <a:t>                                        Teşekkürler…</a:t>
            </a:r>
          </a:p>
          <a:p>
            <a:pPr marL="0" indent="0">
              <a:buNone/>
            </a:pPr>
            <a:endParaRPr lang="tr-TR" sz="2800" dirty="0" smtClean="0">
              <a:solidFill>
                <a:schemeClr val="accent3">
                  <a:lumMod val="20000"/>
                  <a:lumOff val="80000"/>
                </a:schemeClr>
              </a:solidFill>
            </a:endParaRPr>
          </a:p>
          <a:p>
            <a:pPr marL="0" indent="0">
              <a:buNone/>
            </a:pPr>
            <a:endParaRPr lang="tr-TR" sz="2400" b="1" dirty="0" smtClean="0">
              <a:solidFill>
                <a:srgbClr val="FFFF00"/>
              </a:solidFill>
            </a:endParaRPr>
          </a:p>
          <a:p>
            <a:pPr marL="0" indent="0">
              <a:buNone/>
            </a:pPr>
            <a:endParaRPr lang="tr-TR" sz="2400" b="1" dirty="0">
              <a:solidFill>
                <a:srgbClr val="FFFF00"/>
              </a:solidFill>
            </a:endParaRPr>
          </a:p>
          <a:p>
            <a:pPr marL="0" indent="0">
              <a:buNone/>
            </a:pPr>
            <a:r>
              <a:rPr lang="tr-TR" sz="2400" b="1" dirty="0" smtClean="0">
                <a:solidFill>
                  <a:schemeClr val="accent4">
                    <a:lumMod val="60000"/>
                    <a:lumOff val="40000"/>
                  </a:schemeClr>
                </a:solidFill>
                <a:effectLst>
                  <a:outerShdw blurRad="38100" dist="38100" dir="2700000" algn="tl">
                    <a:srgbClr val="000000">
                      <a:alpha val="43137"/>
                    </a:srgbClr>
                  </a:outerShdw>
                </a:effectLst>
              </a:rPr>
              <a:t> </a:t>
            </a:r>
            <a:endParaRPr lang="tr-TR" sz="2400" b="1" dirty="0">
              <a:solidFill>
                <a:schemeClr val="accent4">
                  <a:lumMod val="60000"/>
                  <a:lumOff val="40000"/>
                </a:schemeClr>
              </a:solidFill>
              <a:effectLst>
                <a:outerShdw blurRad="38100" dist="38100" dir="2700000" algn="tl">
                  <a:srgbClr val="000000">
                    <a:alpha val="43137"/>
                  </a:srgbClr>
                </a:outerShdw>
              </a:effectLst>
            </a:endParaRPr>
          </a:p>
          <a:p>
            <a:pPr marL="0" indent="0">
              <a:buNone/>
            </a:pPr>
            <a:r>
              <a:rPr lang="tr-TR" sz="2200" b="1" dirty="0" smtClean="0">
                <a:solidFill>
                  <a:schemeClr val="accent4">
                    <a:lumMod val="60000"/>
                    <a:lumOff val="40000"/>
                  </a:schemeClr>
                </a:solidFill>
                <a:effectLst>
                  <a:outerShdw blurRad="38100" dist="38100" dir="2700000" algn="tl">
                    <a:srgbClr val="000000">
                      <a:alpha val="43137"/>
                    </a:srgbClr>
                  </a:outerShdw>
                </a:effectLst>
              </a:rPr>
              <a:t> </a:t>
            </a:r>
            <a:endParaRPr lang="tr-TR" sz="2200" b="1" dirty="0">
              <a:solidFill>
                <a:schemeClr val="accent4">
                  <a:lumMod val="60000"/>
                  <a:lumOff val="40000"/>
                </a:schemeClr>
              </a:solidFill>
              <a:effectLst>
                <a:outerShdw blurRad="38100" dist="38100" dir="2700000" algn="tl">
                  <a:srgbClr val="000000">
                    <a:alpha val="43137"/>
                  </a:srgbClr>
                </a:outerShdw>
              </a:effectLst>
            </a:endParaRPr>
          </a:p>
          <a:p>
            <a:pPr marL="0" indent="0">
              <a:buNone/>
            </a:pPr>
            <a:r>
              <a:rPr lang="tr-TR" sz="2200" b="1" dirty="0" smtClean="0">
                <a:solidFill>
                  <a:schemeClr val="accent4">
                    <a:lumMod val="60000"/>
                    <a:lumOff val="40000"/>
                  </a:schemeClr>
                </a:solidFill>
                <a:effectLst>
                  <a:outerShdw blurRad="38100" dist="38100" dir="2700000" algn="tl">
                    <a:srgbClr val="000000">
                      <a:alpha val="43137"/>
                    </a:srgbClr>
                  </a:outerShdw>
                </a:effectLst>
              </a:rPr>
              <a:t> </a:t>
            </a:r>
            <a:endParaRPr lang="tr-TR" sz="2200" b="1" dirty="0">
              <a:solidFill>
                <a:schemeClr val="accent4">
                  <a:lumMod val="60000"/>
                  <a:lumOff val="40000"/>
                </a:schemeClr>
              </a:solidFill>
              <a:effectLst>
                <a:outerShdw blurRad="38100" dist="38100" dir="2700000" algn="tl">
                  <a:srgbClr val="000000">
                    <a:alpha val="43137"/>
                  </a:srgbClr>
                </a:outerShdw>
              </a:effectLst>
            </a:endParaRPr>
          </a:p>
          <a:p>
            <a:pPr marL="0" indent="0">
              <a:buNone/>
            </a:pPr>
            <a:endParaRPr lang="tr-TR" sz="2400" dirty="0"/>
          </a:p>
          <a:p>
            <a:endParaRPr lang="tr-TR" sz="2400" dirty="0"/>
          </a:p>
        </p:txBody>
      </p:sp>
      <p:sp>
        <p:nvSpPr>
          <p:cNvPr id="2" name="Slayt Numarası Yer Tutucusu 1"/>
          <p:cNvSpPr>
            <a:spLocks noGrp="1"/>
          </p:cNvSpPr>
          <p:nvPr>
            <p:ph type="sldNum" sz="quarter" idx="11"/>
          </p:nvPr>
        </p:nvSpPr>
        <p:spPr/>
        <p:txBody>
          <a:bodyPr/>
          <a:lstStyle/>
          <a:p>
            <a:fld id="{169B2101-2E9F-420A-91A3-890890D84497}" type="slidenum">
              <a:rPr kumimoji="0" lang="tr-TR" sz="1200" smtClean="0"/>
              <a:pPr/>
              <a:t>38</a:t>
            </a:fld>
            <a:endParaRPr kumimoji="0" lang="tr-TR"/>
          </a:p>
        </p:txBody>
      </p:sp>
    </p:spTree>
    <p:extLst>
      <p:ext uri="{BB962C8B-B14F-4D97-AF65-F5344CB8AC3E}">
        <p14:creationId xmlns:p14="http://schemas.microsoft.com/office/powerpoint/2010/main" val="40398978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11560" y="1988840"/>
            <a:ext cx="7632848" cy="3561259"/>
          </a:xfrm>
        </p:spPr>
        <p:txBody>
          <a:bodyPr/>
          <a:lstStyle/>
          <a:p>
            <a:pPr marL="0" indent="0">
              <a:buNone/>
            </a:pPr>
            <a:r>
              <a:rPr lang="tr-TR" sz="3600" dirty="0">
                <a:solidFill>
                  <a:schemeClr val="accent4">
                    <a:lumMod val="75000"/>
                  </a:schemeClr>
                </a:solidFill>
                <a:effectLst>
                  <a:outerShdw blurRad="38100" dist="38100" dir="2700000" algn="tl">
                    <a:srgbClr val="000000">
                      <a:alpha val="43137"/>
                    </a:srgbClr>
                  </a:outerShdw>
                </a:effectLst>
              </a:rPr>
              <a:t>Yetişkin Eğitiminde </a:t>
            </a:r>
            <a:endParaRPr lang="tr-TR" sz="3600" dirty="0" smtClean="0">
              <a:solidFill>
                <a:schemeClr val="accent4">
                  <a:lumMod val="75000"/>
                </a:schemeClr>
              </a:solidFill>
              <a:effectLst>
                <a:outerShdw blurRad="38100" dist="38100" dir="2700000" algn="tl">
                  <a:srgbClr val="000000">
                    <a:alpha val="43137"/>
                  </a:srgbClr>
                </a:outerShdw>
              </a:effectLst>
            </a:endParaRPr>
          </a:p>
          <a:p>
            <a:pPr marL="0" indent="0">
              <a:buNone/>
            </a:pPr>
            <a:r>
              <a:rPr lang="tr-TR" sz="3600" dirty="0">
                <a:solidFill>
                  <a:schemeClr val="accent4">
                    <a:lumMod val="75000"/>
                  </a:schemeClr>
                </a:solidFill>
                <a:effectLst>
                  <a:outerShdw blurRad="38100" dist="38100" dir="2700000" algn="tl">
                    <a:srgbClr val="000000">
                      <a:alpha val="43137"/>
                    </a:srgbClr>
                  </a:outerShdw>
                </a:effectLst>
              </a:rPr>
              <a:t> </a:t>
            </a:r>
            <a:r>
              <a:rPr lang="tr-TR" sz="3600" dirty="0" smtClean="0">
                <a:solidFill>
                  <a:schemeClr val="accent4">
                    <a:lumMod val="75000"/>
                  </a:schemeClr>
                </a:solidFill>
                <a:effectLst>
                  <a:outerShdw blurRad="38100" dist="38100" dir="2700000" algn="tl">
                    <a:srgbClr val="000000">
                      <a:alpha val="43137"/>
                    </a:srgbClr>
                  </a:outerShdw>
                </a:effectLst>
              </a:rPr>
              <a:t>                 Materyal </a:t>
            </a:r>
            <a:r>
              <a:rPr lang="tr-TR" sz="3600" dirty="0">
                <a:solidFill>
                  <a:schemeClr val="accent4">
                    <a:lumMod val="75000"/>
                  </a:schemeClr>
                </a:solidFill>
                <a:effectLst>
                  <a:outerShdw blurRad="38100" dist="38100" dir="2700000" algn="tl">
                    <a:srgbClr val="000000">
                      <a:alpha val="43137"/>
                    </a:srgbClr>
                  </a:outerShdw>
                </a:effectLst>
              </a:rPr>
              <a:t>Kullanımı</a:t>
            </a:r>
          </a:p>
          <a:p>
            <a:pPr marL="0" indent="0">
              <a:buNone/>
            </a:pPr>
            <a:endParaRPr lang="tr-TR" dirty="0" smtClean="0">
              <a:solidFill>
                <a:schemeClr val="accent4">
                  <a:lumMod val="40000"/>
                  <a:lumOff val="60000"/>
                </a:schemeClr>
              </a:solidFill>
              <a:effectLst>
                <a:outerShdw blurRad="38100" dist="38100" dir="2700000" algn="tl">
                  <a:srgbClr val="000000">
                    <a:alpha val="43137"/>
                  </a:srgbClr>
                </a:outerShdw>
              </a:effectLst>
            </a:endParaRPr>
          </a:p>
          <a:p>
            <a:pPr marL="0" indent="0">
              <a:buNone/>
            </a:pPr>
            <a:endParaRPr lang="tr-TR" dirty="0"/>
          </a:p>
          <a:p>
            <a:pPr marL="0" indent="0">
              <a:buNone/>
            </a:pPr>
            <a:endParaRPr lang="tr-TR" dirty="0" smtClean="0"/>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39</a:t>
            </a:fld>
            <a:endParaRPr kumimoji="0" lang="tr-TR"/>
          </a:p>
        </p:txBody>
      </p:sp>
    </p:spTree>
    <p:extLst>
      <p:ext uri="{BB962C8B-B14F-4D97-AF65-F5344CB8AC3E}">
        <p14:creationId xmlns:p14="http://schemas.microsoft.com/office/powerpoint/2010/main" val="2177627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1556792"/>
            <a:ext cx="8280920" cy="4221163"/>
          </a:xfrm>
        </p:spPr>
        <p:txBody>
          <a:bodyPr>
            <a:normAutofit fontScale="92500"/>
          </a:bodyPr>
          <a:lstStyle/>
          <a:p>
            <a:pPr marL="0" indent="0" algn="just">
              <a:buNone/>
            </a:pPr>
            <a:r>
              <a:rPr lang="tr-TR" sz="2400" b="1" dirty="0" smtClean="0">
                <a:solidFill>
                  <a:schemeClr val="accent4">
                    <a:lumMod val="60000"/>
                    <a:lumOff val="40000"/>
                  </a:schemeClr>
                </a:solidFill>
              </a:rPr>
              <a:t>Yetişkini ve yetişkinliği; farklı bilim dalları kendi çalışma alanları ile ilintili olarak değişik şekillerde tanımlamaktadır. </a:t>
            </a:r>
          </a:p>
          <a:p>
            <a:pPr marL="0" indent="0">
              <a:buNone/>
            </a:pPr>
            <a:endParaRPr lang="tr-TR" b="1" dirty="0" smtClean="0">
              <a:solidFill>
                <a:schemeClr val="accent4">
                  <a:lumMod val="60000"/>
                  <a:lumOff val="40000"/>
                </a:schemeClr>
              </a:solidFill>
            </a:endParaRPr>
          </a:p>
          <a:p>
            <a:pPr marL="0" indent="0">
              <a:buNone/>
            </a:pPr>
            <a:r>
              <a:rPr lang="tr-TR" sz="2400" b="1" dirty="0" smtClean="0">
                <a:solidFill>
                  <a:schemeClr val="accent4">
                    <a:lumMod val="60000"/>
                    <a:lumOff val="40000"/>
                  </a:schemeClr>
                </a:solidFill>
              </a:rPr>
              <a:t>Hukuk</a:t>
            </a:r>
          </a:p>
          <a:p>
            <a:pPr marL="0" indent="0">
              <a:buNone/>
            </a:pPr>
            <a:r>
              <a:rPr lang="tr-TR" sz="2400" b="1" dirty="0" smtClean="0">
                <a:solidFill>
                  <a:schemeClr val="accent4">
                    <a:lumMod val="60000"/>
                    <a:lumOff val="40000"/>
                  </a:schemeClr>
                </a:solidFill>
              </a:rPr>
              <a:t>Sosyoloji</a:t>
            </a:r>
          </a:p>
          <a:p>
            <a:pPr marL="0" indent="0">
              <a:buNone/>
            </a:pPr>
            <a:r>
              <a:rPr lang="tr-TR" sz="2400" b="1" dirty="0" smtClean="0">
                <a:solidFill>
                  <a:schemeClr val="accent4">
                    <a:lumMod val="60000"/>
                    <a:lumOff val="40000"/>
                  </a:schemeClr>
                </a:solidFill>
              </a:rPr>
              <a:t>Biyoloji</a:t>
            </a:r>
          </a:p>
          <a:p>
            <a:pPr marL="0" indent="0">
              <a:buNone/>
            </a:pPr>
            <a:endParaRPr lang="tr-TR" sz="2400" b="1" dirty="0" smtClean="0">
              <a:solidFill>
                <a:schemeClr val="accent4">
                  <a:lumMod val="60000"/>
                  <a:lumOff val="40000"/>
                </a:schemeClr>
              </a:solidFill>
            </a:endParaRPr>
          </a:p>
          <a:p>
            <a:pPr marL="0" indent="0" algn="just">
              <a:buNone/>
            </a:pPr>
            <a:r>
              <a:rPr lang="tr-TR" sz="2200" b="1" dirty="0" smtClean="0">
                <a:solidFill>
                  <a:schemeClr val="accent4">
                    <a:lumMod val="60000"/>
                    <a:lumOff val="40000"/>
                  </a:schemeClr>
                </a:solidFill>
              </a:rPr>
              <a:t>Ancak amaçları ve hedef kitlesi itibari ile yetişkin eğitimine göre yetişkin kimdir? </a:t>
            </a:r>
          </a:p>
          <a:p>
            <a:pPr marL="0" indent="0">
              <a:buNone/>
            </a:pPr>
            <a:endParaRPr lang="tr-TR" dirty="0" smtClean="0"/>
          </a:p>
          <a:p>
            <a:pPr marL="0" indent="0">
              <a:buNone/>
            </a:pPr>
            <a:r>
              <a:rPr lang="tr-TR" dirty="0" smtClean="0"/>
              <a:t>Halk eğitim merkezine yetişkinler mi gelir ?</a:t>
            </a:r>
            <a:endParaRPr lang="tr-TR" dirty="0"/>
          </a:p>
        </p:txBody>
      </p:sp>
      <p:sp>
        <p:nvSpPr>
          <p:cNvPr id="3" name="Başlık 2"/>
          <p:cNvSpPr>
            <a:spLocks noGrp="1"/>
          </p:cNvSpPr>
          <p:nvPr>
            <p:ph type="title"/>
          </p:nvPr>
        </p:nvSpPr>
        <p:spPr>
          <a:xfrm>
            <a:off x="539552" y="476672"/>
            <a:ext cx="7783016" cy="763488"/>
          </a:xfrm>
        </p:spPr>
        <p:txBody>
          <a:bodyPr/>
          <a:lstStyle/>
          <a:p>
            <a:r>
              <a:rPr lang="tr-TR" dirty="0" smtClean="0">
                <a:solidFill>
                  <a:schemeClr val="accent3">
                    <a:lumMod val="20000"/>
                    <a:lumOff val="80000"/>
                  </a:schemeClr>
                </a:solidFill>
              </a:rPr>
              <a:t>Yetişkin Kimdir?</a:t>
            </a:r>
            <a:endParaRPr lang="tr-TR" dirty="0">
              <a:solidFill>
                <a:schemeClr val="accent3">
                  <a:lumMod val="20000"/>
                  <a:lumOff val="80000"/>
                </a:schemeClr>
              </a:solidFill>
            </a:endParaRPr>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4</a:t>
            </a:fld>
            <a:endParaRPr kumimoji="0" lang="tr-TR"/>
          </a:p>
        </p:txBody>
      </p:sp>
    </p:spTree>
    <p:extLst>
      <p:ext uri="{BB962C8B-B14F-4D97-AF65-F5344CB8AC3E}">
        <p14:creationId xmlns:p14="http://schemas.microsoft.com/office/powerpoint/2010/main" val="14229429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908720"/>
            <a:ext cx="7986464" cy="4608512"/>
          </a:xfrm>
        </p:spPr>
        <p:txBody>
          <a:bodyPr/>
          <a:lstStyle/>
          <a:p>
            <a:pPr marL="0" indent="0">
              <a:buNone/>
            </a:pPr>
            <a:r>
              <a:rPr lang="tr-TR" dirty="0" smtClean="0"/>
              <a:t>NEDEN MATERYAL?</a:t>
            </a:r>
          </a:p>
          <a:p>
            <a:pPr marL="0" indent="0">
              <a:buNone/>
            </a:pPr>
            <a:endParaRPr lang="tr-TR" dirty="0" smtClean="0">
              <a:solidFill>
                <a:schemeClr val="accent4">
                  <a:lumMod val="60000"/>
                  <a:lumOff val="40000"/>
                </a:schemeClr>
              </a:solidFill>
            </a:endParaRPr>
          </a:p>
          <a:p>
            <a:pPr marL="0" indent="0">
              <a:buNone/>
            </a:pPr>
            <a:r>
              <a:rPr lang="tr-TR" sz="2200" dirty="0" smtClean="0">
                <a:solidFill>
                  <a:schemeClr val="accent4">
                    <a:lumMod val="60000"/>
                    <a:lumOff val="40000"/>
                  </a:schemeClr>
                </a:solidFill>
              </a:rPr>
              <a:t>Eğitimde materyal kullanımının amaçları arasında öğrenmeyi kolaylaştırma ve öğrenmenin kalıcılığını sağlama bulunmaktadır. Alana çıkmadan önce deneme yapma imkânı verir. </a:t>
            </a:r>
          </a:p>
          <a:p>
            <a:pPr marL="0" indent="0">
              <a:buNone/>
            </a:pPr>
            <a:endParaRPr lang="tr-TR" sz="2200" dirty="0" smtClean="0">
              <a:solidFill>
                <a:schemeClr val="accent4">
                  <a:lumMod val="60000"/>
                  <a:lumOff val="40000"/>
                </a:schemeClr>
              </a:solidFill>
            </a:endParaRPr>
          </a:p>
          <a:p>
            <a:pPr marL="0" indent="0">
              <a:buNone/>
            </a:pPr>
            <a:r>
              <a:rPr lang="tr-TR" sz="2200" dirty="0" smtClean="0">
                <a:solidFill>
                  <a:schemeClr val="accent4">
                    <a:lumMod val="60000"/>
                    <a:lumOff val="40000"/>
                  </a:schemeClr>
                </a:solidFill>
              </a:rPr>
              <a:t>Örgün eğitimde materyaller; okul öncesinde ve 1. sınıfta daha çok oyuncaklar olarak karşımıza çıkmaktadır. Platon’a göre oyuncağını kendi seçen ve o oyuncakla oyununu kuran çocuğun hangi mesleğe yatkın olduğu bile anlaşılabilir. </a:t>
            </a:r>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40</a:t>
            </a:fld>
            <a:endParaRPr kumimoji="0" lang="tr-TR"/>
          </a:p>
        </p:txBody>
      </p:sp>
    </p:spTree>
    <p:extLst>
      <p:ext uri="{BB962C8B-B14F-4D97-AF65-F5344CB8AC3E}">
        <p14:creationId xmlns:p14="http://schemas.microsoft.com/office/powerpoint/2010/main" val="11355787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1412776"/>
            <a:ext cx="7992888" cy="4497363"/>
          </a:xfrm>
        </p:spPr>
        <p:txBody>
          <a:bodyPr>
            <a:normAutofit/>
          </a:bodyPr>
          <a:lstStyle/>
          <a:p>
            <a:pPr>
              <a:buFont typeface="Wingdings" pitchFamily="2" charset="2"/>
              <a:buChar char="Ø"/>
            </a:pPr>
            <a:r>
              <a:rPr lang="tr-TR" sz="2200" dirty="0" smtClean="0">
                <a:solidFill>
                  <a:schemeClr val="accent4">
                    <a:lumMod val="60000"/>
                    <a:lumOff val="40000"/>
                  </a:schemeClr>
                </a:solidFill>
              </a:rPr>
              <a:t>Materyale hiç ulaşamamak</a:t>
            </a:r>
          </a:p>
          <a:p>
            <a:pPr marL="0" indent="0">
              <a:buNone/>
            </a:pPr>
            <a:endParaRPr lang="tr-TR" sz="2200" dirty="0" smtClean="0">
              <a:solidFill>
                <a:schemeClr val="accent4">
                  <a:lumMod val="60000"/>
                  <a:lumOff val="40000"/>
                </a:schemeClr>
              </a:solidFill>
            </a:endParaRPr>
          </a:p>
          <a:p>
            <a:pPr>
              <a:buFont typeface="Wingdings" pitchFamily="2" charset="2"/>
              <a:buChar char="Ø"/>
            </a:pPr>
            <a:r>
              <a:rPr lang="tr-TR" sz="2200" dirty="0" smtClean="0">
                <a:solidFill>
                  <a:schemeClr val="accent4">
                    <a:lumMod val="60000"/>
                    <a:lumOff val="40000"/>
                  </a:schemeClr>
                </a:solidFill>
              </a:rPr>
              <a:t>Materyalin yetişkinlere uygun içerikte olmaması (İng.de Brownlar, oturma ergonomik açıdan)</a:t>
            </a:r>
          </a:p>
          <a:p>
            <a:pPr marL="0" indent="0">
              <a:buNone/>
            </a:pPr>
            <a:endParaRPr lang="tr-TR" sz="2200" dirty="0" smtClean="0">
              <a:solidFill>
                <a:schemeClr val="accent4">
                  <a:lumMod val="60000"/>
                  <a:lumOff val="40000"/>
                </a:schemeClr>
              </a:solidFill>
            </a:endParaRPr>
          </a:p>
          <a:p>
            <a:pPr>
              <a:buFont typeface="Wingdings" pitchFamily="2" charset="2"/>
              <a:buChar char="Ø"/>
            </a:pPr>
            <a:r>
              <a:rPr lang="tr-TR" sz="2200" dirty="0" smtClean="0">
                <a:solidFill>
                  <a:schemeClr val="accent4">
                    <a:lumMod val="60000"/>
                    <a:lumOff val="40000"/>
                  </a:schemeClr>
                </a:solidFill>
              </a:rPr>
              <a:t>Materyallerin yetişkinlerin günlük hayatlarındaki rollerini ya da görevlerini desteklememesi (Parti vb.)</a:t>
            </a:r>
          </a:p>
          <a:p>
            <a:pPr marL="0" indent="0">
              <a:buNone/>
            </a:pPr>
            <a:endParaRPr lang="tr-TR" sz="2200" dirty="0" smtClean="0">
              <a:solidFill>
                <a:schemeClr val="accent4">
                  <a:lumMod val="60000"/>
                  <a:lumOff val="40000"/>
                </a:schemeClr>
              </a:solidFill>
            </a:endParaRPr>
          </a:p>
          <a:p>
            <a:pPr>
              <a:buFont typeface="Wingdings" pitchFamily="2" charset="2"/>
              <a:buChar char="Ø"/>
            </a:pPr>
            <a:r>
              <a:rPr lang="tr-TR" sz="2200" dirty="0" smtClean="0">
                <a:solidFill>
                  <a:schemeClr val="accent4">
                    <a:lumMod val="60000"/>
                    <a:lumOff val="40000"/>
                  </a:schemeClr>
                </a:solidFill>
              </a:rPr>
              <a:t>Materyallerin görsellerinin yetişkin eğitimini desteklememesi </a:t>
            </a:r>
            <a:endParaRPr lang="tr-TR" sz="2200" dirty="0">
              <a:solidFill>
                <a:schemeClr val="accent4">
                  <a:lumMod val="60000"/>
                  <a:lumOff val="40000"/>
                </a:schemeClr>
              </a:solidFill>
            </a:endParaRPr>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41</a:t>
            </a:fld>
            <a:endParaRPr kumimoji="0" lang="tr-TR"/>
          </a:p>
        </p:txBody>
      </p:sp>
      <p:sp>
        <p:nvSpPr>
          <p:cNvPr id="4" name="Başlık 3"/>
          <p:cNvSpPr>
            <a:spLocks noGrp="1"/>
          </p:cNvSpPr>
          <p:nvPr>
            <p:ph type="title"/>
          </p:nvPr>
        </p:nvSpPr>
        <p:spPr>
          <a:xfrm>
            <a:off x="611560" y="1196752"/>
            <a:ext cx="8071048" cy="504056"/>
          </a:xfrm>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smtClean="0"/>
              <a:t>Yetişkin Eğitiminde Materyallere Yönelik Sorunlar</a:t>
            </a:r>
            <a:r>
              <a:rPr lang="tr-TR" dirty="0"/>
              <a:t/>
            </a:r>
            <a:br>
              <a:rPr lang="tr-TR" dirty="0"/>
            </a:br>
            <a:endParaRPr lang="tr-TR" dirty="0"/>
          </a:p>
        </p:txBody>
      </p:sp>
    </p:spTree>
    <p:extLst>
      <p:ext uri="{BB962C8B-B14F-4D97-AF65-F5344CB8AC3E}">
        <p14:creationId xmlns:p14="http://schemas.microsoft.com/office/powerpoint/2010/main" val="9816312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1628800"/>
            <a:ext cx="8496944" cy="4824535"/>
          </a:xfrm>
        </p:spPr>
        <p:txBody>
          <a:bodyPr>
            <a:normAutofit fontScale="77500" lnSpcReduction="20000"/>
          </a:bodyPr>
          <a:lstStyle/>
          <a:p>
            <a:pPr marL="0" indent="0">
              <a:buNone/>
            </a:pPr>
            <a:r>
              <a:rPr lang="tr-TR" sz="2800" dirty="0" smtClean="0"/>
              <a:t>Hangi dönemde hangi materyal</a:t>
            </a:r>
          </a:p>
          <a:p>
            <a:pPr marL="0" indent="0">
              <a:buNone/>
            </a:pPr>
            <a:endParaRPr lang="tr-TR" sz="2800" dirty="0"/>
          </a:p>
          <a:p>
            <a:pPr marL="0" indent="0">
              <a:buNone/>
            </a:pPr>
            <a:r>
              <a:rPr lang="tr-TR" sz="2800" dirty="0">
                <a:solidFill>
                  <a:schemeClr val="accent4">
                    <a:lumMod val="60000"/>
                    <a:lumOff val="40000"/>
                  </a:schemeClr>
                </a:solidFill>
              </a:rPr>
              <a:t>Görme Yetisi: 20-25 yaşları arasında en yüksek düzeydedir, 40-45 yaşlarında birden bire düşebilir, </a:t>
            </a:r>
            <a:r>
              <a:rPr lang="tr-TR" sz="2800" dirty="0" err="1" smtClean="0">
                <a:solidFill>
                  <a:schemeClr val="accent4">
                    <a:lumMod val="60000"/>
                    <a:lumOff val="40000"/>
                  </a:schemeClr>
                </a:solidFill>
              </a:rPr>
              <a:t>dolayısıyla;işitsel</a:t>
            </a:r>
            <a:r>
              <a:rPr lang="tr-TR" sz="2800" dirty="0" smtClean="0">
                <a:solidFill>
                  <a:schemeClr val="accent4">
                    <a:lumMod val="60000"/>
                    <a:lumOff val="40000"/>
                  </a:schemeClr>
                </a:solidFill>
              </a:rPr>
              <a:t> </a:t>
            </a:r>
            <a:r>
              <a:rPr lang="tr-TR" sz="2800" dirty="0">
                <a:solidFill>
                  <a:schemeClr val="accent4">
                    <a:lumMod val="60000"/>
                    <a:lumOff val="40000"/>
                  </a:schemeClr>
                </a:solidFill>
              </a:rPr>
              <a:t>destekli araç ve materyaller kullanılmalı</a:t>
            </a:r>
          </a:p>
          <a:p>
            <a:pPr marL="0" indent="0">
              <a:buNone/>
            </a:pPr>
            <a:endParaRPr lang="tr-TR" sz="2800" dirty="0">
              <a:solidFill>
                <a:schemeClr val="accent4">
                  <a:lumMod val="60000"/>
                  <a:lumOff val="40000"/>
                </a:schemeClr>
              </a:solidFill>
            </a:endParaRPr>
          </a:p>
          <a:p>
            <a:pPr marL="0" indent="0">
              <a:buNone/>
            </a:pPr>
            <a:r>
              <a:rPr lang="tr-TR" sz="2800" dirty="0">
                <a:solidFill>
                  <a:schemeClr val="accent4">
                    <a:lumMod val="60000"/>
                    <a:lumOff val="40000"/>
                  </a:schemeClr>
                </a:solidFill>
              </a:rPr>
              <a:t>İşitme Yetisi: Yaşın ilerlemesine bağlı olarak işitme gücünde azalma olabilir, </a:t>
            </a:r>
            <a:r>
              <a:rPr lang="tr-TR" sz="2800" dirty="0" smtClean="0">
                <a:solidFill>
                  <a:schemeClr val="accent4">
                    <a:lumMod val="60000"/>
                    <a:lumOff val="40000"/>
                  </a:schemeClr>
                </a:solidFill>
              </a:rPr>
              <a:t>dolayısıyla; ses </a:t>
            </a:r>
            <a:r>
              <a:rPr lang="tr-TR" sz="2800" dirty="0">
                <a:solidFill>
                  <a:schemeClr val="accent4">
                    <a:lumMod val="60000"/>
                    <a:lumOff val="40000"/>
                  </a:schemeClr>
                </a:solidFill>
              </a:rPr>
              <a:t>tonu iyi </a:t>
            </a:r>
            <a:r>
              <a:rPr lang="tr-TR" sz="2800" dirty="0" err="1" smtClean="0">
                <a:solidFill>
                  <a:schemeClr val="accent4">
                    <a:lumMod val="60000"/>
                    <a:lumOff val="40000"/>
                  </a:schemeClr>
                </a:solidFill>
              </a:rPr>
              <a:t>ayarlanmalı,dudak</a:t>
            </a:r>
            <a:r>
              <a:rPr lang="tr-TR" sz="2800" dirty="0" smtClean="0">
                <a:solidFill>
                  <a:schemeClr val="accent4">
                    <a:lumMod val="60000"/>
                    <a:lumOff val="40000"/>
                  </a:schemeClr>
                </a:solidFill>
              </a:rPr>
              <a:t> </a:t>
            </a:r>
            <a:r>
              <a:rPr lang="tr-TR" sz="2800" dirty="0">
                <a:solidFill>
                  <a:schemeClr val="accent4">
                    <a:lumMod val="60000"/>
                    <a:lumOff val="40000"/>
                  </a:schemeClr>
                </a:solidFill>
              </a:rPr>
              <a:t>mimikleri anlaşılacak şekilde konuşulmalı </a:t>
            </a:r>
            <a:r>
              <a:rPr lang="tr-TR" sz="2800" dirty="0" smtClean="0">
                <a:solidFill>
                  <a:schemeClr val="accent4">
                    <a:lumMod val="60000"/>
                    <a:lumOff val="40000"/>
                  </a:schemeClr>
                </a:solidFill>
              </a:rPr>
              <a:t>görsel </a:t>
            </a:r>
            <a:r>
              <a:rPr lang="tr-TR" sz="2800" dirty="0">
                <a:solidFill>
                  <a:schemeClr val="accent4">
                    <a:lumMod val="60000"/>
                    <a:lumOff val="40000"/>
                  </a:schemeClr>
                </a:solidFill>
              </a:rPr>
              <a:t>destekli araç ve materyaller </a:t>
            </a:r>
            <a:r>
              <a:rPr lang="tr-TR" sz="2800" dirty="0" smtClean="0">
                <a:solidFill>
                  <a:schemeClr val="accent4">
                    <a:lumMod val="60000"/>
                    <a:lumOff val="40000"/>
                  </a:schemeClr>
                </a:solidFill>
              </a:rPr>
              <a:t>kullanılmalı. Bu destek araçları sağlıklı işitemeyen bir birey için tasarlanmalı</a:t>
            </a:r>
            <a:endParaRPr lang="tr-TR" sz="2800" dirty="0">
              <a:solidFill>
                <a:schemeClr val="accent4">
                  <a:lumMod val="60000"/>
                  <a:lumOff val="40000"/>
                </a:schemeClr>
              </a:solidFill>
            </a:endParaRPr>
          </a:p>
          <a:p>
            <a:pPr marL="0" indent="0">
              <a:buNone/>
            </a:pPr>
            <a:endParaRPr lang="tr-TR" sz="2800" dirty="0">
              <a:solidFill>
                <a:schemeClr val="accent4">
                  <a:lumMod val="60000"/>
                  <a:lumOff val="40000"/>
                </a:schemeClr>
              </a:solidFill>
            </a:endParaRPr>
          </a:p>
          <a:p>
            <a:pPr marL="0" indent="0">
              <a:buNone/>
            </a:pPr>
            <a:r>
              <a:rPr lang="tr-TR" sz="2800" dirty="0">
                <a:solidFill>
                  <a:schemeClr val="accent4">
                    <a:lumMod val="60000"/>
                    <a:lumOff val="40000"/>
                  </a:schemeClr>
                </a:solidFill>
              </a:rPr>
              <a:t>Hafıza Yetisi: özellikle 45 yaşından sonra hafızada bir zayıflama görülebilir, </a:t>
            </a:r>
            <a:r>
              <a:rPr lang="tr-TR" sz="2800" dirty="0" err="1" smtClean="0">
                <a:solidFill>
                  <a:schemeClr val="accent4">
                    <a:lumMod val="60000"/>
                    <a:lumOff val="40000"/>
                  </a:schemeClr>
                </a:solidFill>
              </a:rPr>
              <a:t>dolayısıyla;öğrenme</a:t>
            </a:r>
            <a:r>
              <a:rPr lang="tr-TR" sz="2800" dirty="0" smtClean="0">
                <a:solidFill>
                  <a:schemeClr val="accent4">
                    <a:lumMod val="60000"/>
                    <a:lumOff val="40000"/>
                  </a:schemeClr>
                </a:solidFill>
              </a:rPr>
              <a:t> </a:t>
            </a:r>
            <a:r>
              <a:rPr lang="tr-TR" sz="2800" dirty="0">
                <a:solidFill>
                  <a:schemeClr val="accent4">
                    <a:lumMod val="60000"/>
                    <a:lumOff val="40000"/>
                  </a:schemeClr>
                </a:solidFill>
              </a:rPr>
              <a:t>hızını ayarlama ve motivasyon</a:t>
            </a:r>
          </a:p>
          <a:p>
            <a:pPr marL="0" indent="0">
              <a:buNone/>
            </a:pPr>
            <a:r>
              <a:rPr lang="tr-TR" sz="2800" dirty="0">
                <a:solidFill>
                  <a:schemeClr val="accent4">
                    <a:lumMod val="60000"/>
                    <a:lumOff val="40000"/>
                  </a:schemeClr>
                </a:solidFill>
              </a:rPr>
              <a:t>yeterli </a:t>
            </a:r>
            <a:r>
              <a:rPr lang="tr-TR" sz="2800" dirty="0" smtClean="0">
                <a:solidFill>
                  <a:schemeClr val="accent4">
                    <a:lumMod val="60000"/>
                    <a:lumOff val="40000"/>
                  </a:schemeClr>
                </a:solidFill>
              </a:rPr>
              <a:t>tekrar</a:t>
            </a:r>
            <a:endParaRPr lang="tr-TR" sz="2800" dirty="0">
              <a:solidFill>
                <a:schemeClr val="accent4">
                  <a:lumMod val="60000"/>
                  <a:lumOff val="40000"/>
                </a:schemeClr>
              </a:solidFill>
            </a:endParaRPr>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42</a:t>
            </a:fld>
            <a:endParaRPr kumimoji="0" lang="tr-TR"/>
          </a:p>
        </p:txBody>
      </p:sp>
      <p:sp>
        <p:nvSpPr>
          <p:cNvPr id="4" name="Başlık 3"/>
          <p:cNvSpPr>
            <a:spLocks noGrp="1"/>
          </p:cNvSpPr>
          <p:nvPr>
            <p:ph type="title"/>
          </p:nvPr>
        </p:nvSpPr>
        <p:spPr>
          <a:xfrm>
            <a:off x="611560" y="476672"/>
            <a:ext cx="7999040" cy="1123528"/>
          </a:xfrm>
        </p:spPr>
        <p:txBody>
          <a:bodyPr>
            <a:normAutofit fontScale="90000"/>
          </a:bodyPr>
          <a:lstStyle/>
          <a:p>
            <a:r>
              <a:rPr lang="tr-TR" dirty="0" smtClean="0"/>
              <a:t>Yetişkinlik Dönemlerinin Materyal Seçimine Etkisi</a:t>
            </a:r>
            <a:endParaRPr lang="tr-TR" dirty="0"/>
          </a:p>
        </p:txBody>
      </p:sp>
    </p:spTree>
    <p:extLst>
      <p:ext uri="{BB962C8B-B14F-4D97-AF65-F5344CB8AC3E}">
        <p14:creationId xmlns:p14="http://schemas.microsoft.com/office/powerpoint/2010/main" val="1711216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buFont typeface="Wingdings" pitchFamily="2" charset="2"/>
              <a:buChar char="Ø"/>
            </a:pPr>
            <a:r>
              <a:rPr lang="tr-TR" dirty="0" smtClean="0">
                <a:solidFill>
                  <a:schemeClr val="accent4">
                    <a:lumMod val="60000"/>
                    <a:lumOff val="40000"/>
                  </a:schemeClr>
                </a:solidFill>
              </a:rPr>
              <a:t>Ses ve görüntü kalitesi </a:t>
            </a:r>
          </a:p>
          <a:p>
            <a:pPr>
              <a:buFont typeface="Wingdings" pitchFamily="2" charset="2"/>
              <a:buChar char="Ø"/>
            </a:pPr>
            <a:endParaRPr lang="tr-TR" dirty="0">
              <a:solidFill>
                <a:schemeClr val="accent4">
                  <a:lumMod val="60000"/>
                  <a:lumOff val="40000"/>
                </a:schemeClr>
              </a:solidFill>
            </a:endParaRPr>
          </a:p>
          <a:p>
            <a:pPr>
              <a:buFont typeface="Wingdings" pitchFamily="2" charset="2"/>
              <a:buChar char="Ø"/>
            </a:pPr>
            <a:r>
              <a:rPr lang="tr-TR" dirty="0" smtClean="0">
                <a:solidFill>
                  <a:schemeClr val="accent4">
                    <a:lumMod val="60000"/>
                    <a:lumOff val="40000"/>
                  </a:schemeClr>
                </a:solidFill>
              </a:rPr>
              <a:t>Eğitim içeriklerinin güncel olması </a:t>
            </a:r>
          </a:p>
          <a:p>
            <a:pPr>
              <a:buFont typeface="Wingdings" pitchFamily="2" charset="2"/>
              <a:buChar char="Ø"/>
            </a:pPr>
            <a:endParaRPr lang="tr-TR" dirty="0">
              <a:solidFill>
                <a:schemeClr val="accent4">
                  <a:lumMod val="60000"/>
                  <a:lumOff val="40000"/>
                </a:schemeClr>
              </a:solidFill>
            </a:endParaRPr>
          </a:p>
          <a:p>
            <a:pPr>
              <a:buFont typeface="Wingdings" pitchFamily="2" charset="2"/>
              <a:buChar char="Ø"/>
            </a:pPr>
            <a:r>
              <a:rPr lang="tr-TR" dirty="0" smtClean="0">
                <a:solidFill>
                  <a:schemeClr val="accent4">
                    <a:lumMod val="60000"/>
                    <a:lumOff val="40000"/>
                  </a:schemeClr>
                </a:solidFill>
              </a:rPr>
              <a:t>Belgelendirme yapabilmesi </a:t>
            </a:r>
          </a:p>
          <a:p>
            <a:pPr>
              <a:buFont typeface="Wingdings" pitchFamily="2" charset="2"/>
              <a:buChar char="Ø"/>
            </a:pPr>
            <a:endParaRPr lang="tr-TR" dirty="0">
              <a:solidFill>
                <a:schemeClr val="accent4">
                  <a:lumMod val="60000"/>
                  <a:lumOff val="40000"/>
                </a:schemeClr>
              </a:solidFill>
            </a:endParaRPr>
          </a:p>
          <a:p>
            <a:pPr>
              <a:buFont typeface="Wingdings" pitchFamily="2" charset="2"/>
              <a:buChar char="Ø"/>
            </a:pPr>
            <a:r>
              <a:rPr lang="tr-TR" dirty="0" smtClean="0">
                <a:solidFill>
                  <a:schemeClr val="accent4">
                    <a:lumMod val="60000"/>
                    <a:lumOff val="40000"/>
                  </a:schemeClr>
                </a:solidFill>
              </a:rPr>
              <a:t>Konu, konuşma metinleri ve görsellerin yetişkinlere uygun hazırlanması </a:t>
            </a:r>
          </a:p>
          <a:p>
            <a:pPr>
              <a:buFont typeface="Wingdings" pitchFamily="2" charset="2"/>
              <a:buChar char="Ø"/>
            </a:pPr>
            <a:endParaRPr lang="tr-TR" dirty="0">
              <a:solidFill>
                <a:schemeClr val="accent4">
                  <a:lumMod val="60000"/>
                  <a:lumOff val="40000"/>
                </a:schemeClr>
              </a:solidFill>
            </a:endParaRPr>
          </a:p>
          <a:p>
            <a:pPr>
              <a:buFont typeface="Wingdings" pitchFamily="2" charset="2"/>
              <a:buChar char="Ø"/>
            </a:pPr>
            <a:r>
              <a:rPr lang="tr-TR" dirty="0" smtClean="0">
                <a:solidFill>
                  <a:schemeClr val="accent4">
                    <a:lumMod val="60000"/>
                    <a:lumOff val="40000"/>
                  </a:schemeClr>
                </a:solidFill>
              </a:rPr>
              <a:t>Eğitime sağlıklı erişim sağlayabilmek için teknik donanımın güçlü olması </a:t>
            </a:r>
            <a:endParaRPr lang="tr-TR" dirty="0">
              <a:solidFill>
                <a:schemeClr val="accent4">
                  <a:lumMod val="60000"/>
                  <a:lumOff val="40000"/>
                </a:schemeClr>
              </a:solidFill>
            </a:endParaRPr>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43</a:t>
            </a:fld>
            <a:endParaRPr kumimoji="0" lang="tr-TR"/>
          </a:p>
        </p:txBody>
      </p:sp>
      <p:sp>
        <p:nvSpPr>
          <p:cNvPr id="4" name="Başlık 3"/>
          <p:cNvSpPr>
            <a:spLocks noGrp="1"/>
          </p:cNvSpPr>
          <p:nvPr>
            <p:ph type="title"/>
          </p:nvPr>
        </p:nvSpPr>
        <p:spPr/>
        <p:txBody>
          <a:bodyPr/>
          <a:lstStyle/>
          <a:p>
            <a:endParaRPr lang="tr-TR"/>
          </a:p>
        </p:txBody>
      </p:sp>
    </p:spTree>
    <p:extLst>
      <p:ext uri="{BB962C8B-B14F-4D97-AF65-F5344CB8AC3E}">
        <p14:creationId xmlns:p14="http://schemas.microsoft.com/office/powerpoint/2010/main" val="29099110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27584" y="2564904"/>
            <a:ext cx="7395592" cy="2736304"/>
          </a:xfrm>
        </p:spPr>
        <p:txBody>
          <a:bodyPr>
            <a:normAutofit/>
          </a:bodyPr>
          <a:lstStyle/>
          <a:p>
            <a:pPr marL="0" indent="0">
              <a:buNone/>
            </a:pPr>
            <a:r>
              <a:rPr lang="tr-TR" sz="2400" dirty="0" smtClean="0">
                <a:solidFill>
                  <a:schemeClr val="accent4">
                    <a:lumMod val="60000"/>
                    <a:lumOff val="40000"/>
                  </a:schemeClr>
                </a:solidFill>
              </a:rPr>
              <a:t>Eğiticinin sunum yaptığı ya da ders anlattığı tip bir uzaktan eğitim etkinliğinde pedagojik </a:t>
            </a:r>
            <a:r>
              <a:rPr lang="tr-TR" sz="2400" dirty="0">
                <a:solidFill>
                  <a:schemeClr val="accent4">
                    <a:lumMod val="60000"/>
                    <a:lumOff val="40000"/>
                  </a:schemeClr>
                </a:solidFill>
              </a:rPr>
              <a:t>t</a:t>
            </a:r>
            <a:r>
              <a:rPr lang="tr-TR" sz="2400" dirty="0" smtClean="0">
                <a:solidFill>
                  <a:schemeClr val="accent4">
                    <a:lumMod val="60000"/>
                    <a:lumOff val="40000"/>
                  </a:schemeClr>
                </a:solidFill>
              </a:rPr>
              <a:t>avır, tutum ve yargılardan uzak durması gerekmektedir. </a:t>
            </a:r>
            <a:endParaRPr lang="tr-TR" sz="2400" dirty="0">
              <a:solidFill>
                <a:schemeClr val="accent4">
                  <a:lumMod val="60000"/>
                  <a:lumOff val="40000"/>
                </a:schemeClr>
              </a:solidFill>
            </a:endParaRPr>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44</a:t>
            </a:fld>
            <a:endParaRPr kumimoji="0" lang="tr-TR"/>
          </a:p>
        </p:txBody>
      </p:sp>
      <p:sp>
        <p:nvSpPr>
          <p:cNvPr id="4" name="Başlık 3"/>
          <p:cNvSpPr>
            <a:spLocks noGrp="1"/>
          </p:cNvSpPr>
          <p:nvPr>
            <p:ph type="title"/>
          </p:nvPr>
        </p:nvSpPr>
        <p:spPr/>
        <p:txBody>
          <a:bodyPr/>
          <a:lstStyle/>
          <a:p>
            <a:endParaRPr lang="tr-TR"/>
          </a:p>
        </p:txBody>
      </p:sp>
    </p:spTree>
    <p:extLst>
      <p:ext uri="{BB962C8B-B14F-4D97-AF65-F5344CB8AC3E}">
        <p14:creationId xmlns:p14="http://schemas.microsoft.com/office/powerpoint/2010/main" val="24768298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600200"/>
            <a:ext cx="7986464" cy="4525963"/>
          </a:xfrm>
        </p:spPr>
        <p:txBody>
          <a:bodyPr>
            <a:normAutofit/>
          </a:bodyPr>
          <a:lstStyle/>
          <a:p>
            <a:pPr marL="0" indent="0">
              <a:buNone/>
            </a:pPr>
            <a:r>
              <a:rPr lang="tr-TR" sz="2200" dirty="0" smtClean="0">
                <a:solidFill>
                  <a:schemeClr val="accent4">
                    <a:lumMod val="60000"/>
                    <a:lumOff val="40000"/>
                  </a:schemeClr>
                </a:solidFill>
              </a:rPr>
              <a:t>Yaşamsal durumların materyal olarak kullanılması ne demek?</a:t>
            </a:r>
          </a:p>
          <a:p>
            <a:pPr marL="0" indent="0">
              <a:buNone/>
            </a:pPr>
            <a:endParaRPr lang="tr-TR" sz="2200" dirty="0">
              <a:solidFill>
                <a:schemeClr val="accent4">
                  <a:lumMod val="60000"/>
                  <a:lumOff val="40000"/>
                </a:schemeClr>
              </a:solidFill>
            </a:endParaRPr>
          </a:p>
          <a:p>
            <a:pPr marL="0" indent="0">
              <a:buNone/>
            </a:pPr>
            <a:r>
              <a:rPr lang="tr-TR" sz="2200" dirty="0" smtClean="0">
                <a:solidFill>
                  <a:schemeClr val="accent4">
                    <a:lumMod val="60000"/>
                    <a:lumOff val="40000"/>
                  </a:schemeClr>
                </a:solidFill>
              </a:rPr>
              <a:t>1- Eğitim aracı olarak hayatın kendisinden örneklerin kullanılması ile öğrenmenin tamamlanması </a:t>
            </a:r>
          </a:p>
          <a:p>
            <a:pPr>
              <a:buFont typeface="Wingdings" panose="05000000000000000000" pitchFamily="2" charset="2"/>
              <a:buChar char="Ø"/>
            </a:pPr>
            <a:r>
              <a:rPr lang="tr-TR" sz="2200" dirty="0">
                <a:solidFill>
                  <a:schemeClr val="accent4">
                    <a:lumMod val="60000"/>
                    <a:lumOff val="40000"/>
                  </a:schemeClr>
                </a:solidFill>
              </a:rPr>
              <a:t>Y</a:t>
            </a:r>
            <a:r>
              <a:rPr lang="tr-TR" sz="2200" dirty="0" smtClean="0">
                <a:solidFill>
                  <a:schemeClr val="accent4">
                    <a:lumMod val="60000"/>
                    <a:lumOff val="40000"/>
                  </a:schemeClr>
                </a:solidFill>
              </a:rPr>
              <a:t>etişkin bu konularda kendi örneklerini paylaşmaya çok gönüllü olacaktır. Engelli aileleri </a:t>
            </a:r>
          </a:p>
          <a:p>
            <a:pPr marL="0" indent="0">
              <a:buNone/>
            </a:pPr>
            <a:endParaRPr lang="tr-TR" sz="2200" dirty="0">
              <a:solidFill>
                <a:schemeClr val="accent4">
                  <a:lumMod val="60000"/>
                  <a:lumOff val="40000"/>
                </a:schemeClr>
              </a:solidFill>
            </a:endParaRPr>
          </a:p>
          <a:p>
            <a:pPr marL="0" indent="0">
              <a:buNone/>
            </a:pPr>
            <a:r>
              <a:rPr lang="tr-TR" sz="2200" dirty="0" smtClean="0">
                <a:solidFill>
                  <a:schemeClr val="accent4">
                    <a:lumMod val="60000"/>
                    <a:lumOff val="40000"/>
                  </a:schemeClr>
                </a:solidFill>
              </a:rPr>
              <a:t>2- İnsanın kendisini dışarıdan görmesini (ayna) sağlayacak etkinliklerle öğrenmenin tamamlanması </a:t>
            </a:r>
          </a:p>
          <a:p>
            <a:pPr>
              <a:buFont typeface="Wingdings" panose="05000000000000000000" pitchFamily="2" charset="2"/>
              <a:buChar char="Ø"/>
            </a:pPr>
            <a:r>
              <a:rPr lang="tr-TR" sz="2200" dirty="0" smtClean="0">
                <a:solidFill>
                  <a:schemeClr val="accent4">
                    <a:lumMod val="60000"/>
                    <a:lumOff val="40000"/>
                  </a:schemeClr>
                </a:solidFill>
              </a:rPr>
              <a:t>Tiyatro, halk oyunları, konserler </a:t>
            </a:r>
            <a:r>
              <a:rPr lang="tr-TR" sz="2200" dirty="0" err="1" smtClean="0">
                <a:solidFill>
                  <a:schemeClr val="accent4">
                    <a:lumMod val="60000"/>
                    <a:lumOff val="40000"/>
                  </a:schemeClr>
                </a:solidFill>
              </a:rPr>
              <a:t>vb</a:t>
            </a:r>
            <a:r>
              <a:rPr lang="tr-TR" sz="2200" dirty="0" smtClean="0">
                <a:solidFill>
                  <a:schemeClr val="accent4">
                    <a:lumMod val="60000"/>
                    <a:lumOff val="40000"/>
                  </a:schemeClr>
                </a:solidFill>
              </a:rPr>
              <a:t> </a:t>
            </a:r>
          </a:p>
          <a:p>
            <a:pPr>
              <a:buFont typeface="Wingdings" panose="05000000000000000000" pitchFamily="2" charset="2"/>
              <a:buChar char="Ø"/>
            </a:pPr>
            <a:r>
              <a:rPr lang="tr-TR" sz="2200" dirty="0">
                <a:solidFill>
                  <a:schemeClr val="accent4">
                    <a:lumMod val="60000"/>
                    <a:lumOff val="40000"/>
                  </a:schemeClr>
                </a:solidFill>
              </a:rPr>
              <a:t>Rol modeli kişiler </a:t>
            </a:r>
          </a:p>
          <a:p>
            <a:pPr>
              <a:buFont typeface="Wingdings" panose="05000000000000000000" pitchFamily="2" charset="2"/>
              <a:buChar char="Ø"/>
            </a:pPr>
            <a:endParaRPr lang="tr-TR" dirty="0" smtClean="0"/>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45</a:t>
            </a:fld>
            <a:endParaRPr kumimoji="0" lang="tr-TR"/>
          </a:p>
        </p:txBody>
      </p:sp>
      <p:sp>
        <p:nvSpPr>
          <p:cNvPr id="4" name="Unvan 3"/>
          <p:cNvSpPr>
            <a:spLocks noGrp="1"/>
          </p:cNvSpPr>
          <p:nvPr>
            <p:ph type="title"/>
          </p:nvPr>
        </p:nvSpPr>
        <p:spPr/>
        <p:txBody>
          <a:bodyPr/>
          <a:lstStyle/>
          <a:p>
            <a:endParaRPr lang="tr-TR"/>
          </a:p>
        </p:txBody>
      </p:sp>
    </p:spTree>
    <p:extLst>
      <p:ext uri="{BB962C8B-B14F-4D97-AF65-F5344CB8AC3E}">
        <p14:creationId xmlns:p14="http://schemas.microsoft.com/office/powerpoint/2010/main" val="41542306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4"/>
          <p:cNvSpPr txBox="1"/>
          <p:nvPr/>
        </p:nvSpPr>
        <p:spPr>
          <a:xfrm>
            <a:off x="914400" y="1066800"/>
            <a:ext cx="7543800" cy="523220"/>
          </a:xfrm>
          <a:prstGeom prst="rect">
            <a:avLst/>
          </a:prstGeom>
          <a:noFill/>
        </p:spPr>
        <p:txBody>
          <a:bodyPr wrap="square">
            <a:spAutoFit/>
          </a:bodyPr>
          <a:lstStyle>
            <a:extLst/>
          </a:lstStyle>
          <a:p>
            <a:pPr marL="0" indent="0">
              <a:buNone/>
            </a:pPr>
            <a:endParaRPr lang="tr-TR" sz="2800"/>
          </a:p>
        </p:txBody>
      </p:sp>
      <p:sp>
        <p:nvSpPr>
          <p:cNvPr id="28" name="Rectangle 6"/>
          <p:cNvSpPr>
            <a:spLocks noGrp="1"/>
          </p:cNvSpPr>
          <p:nvPr>
            <p:ph type="title"/>
          </p:nvPr>
        </p:nvSpPr>
        <p:spPr/>
        <p:txBody>
          <a:bodyPr/>
          <a:lstStyle>
            <a:extLst/>
          </a:lstStyle>
          <a:p>
            <a:r>
              <a:rPr lang="tr-TR" dirty="0" smtClean="0"/>
              <a:t> </a:t>
            </a:r>
            <a:endParaRPr lang="tr-TR" dirty="0"/>
          </a:p>
        </p:txBody>
      </p:sp>
      <p:sp>
        <p:nvSpPr>
          <p:cNvPr id="17" name="Rectangle 8"/>
          <p:cNvSpPr>
            <a:spLocks noGrp="1"/>
          </p:cNvSpPr>
          <p:nvPr>
            <p:ph idx="1"/>
          </p:nvPr>
        </p:nvSpPr>
        <p:spPr>
          <a:xfrm>
            <a:off x="308670" y="476672"/>
            <a:ext cx="8755260" cy="5328592"/>
          </a:xfrm>
        </p:spPr>
        <p:txBody>
          <a:bodyPr>
            <a:noAutofit/>
          </a:bodyPr>
          <a:lstStyle>
            <a:extLst/>
          </a:lstStyle>
          <a:p>
            <a:pPr marL="0" indent="0">
              <a:buNone/>
            </a:pPr>
            <a:r>
              <a:rPr lang="tr-TR" sz="2800" b="1" dirty="0" smtClean="0">
                <a:solidFill>
                  <a:schemeClr val="accent3">
                    <a:lumMod val="20000"/>
                    <a:lumOff val="80000"/>
                  </a:schemeClr>
                </a:solidFill>
              </a:rPr>
              <a:t> </a:t>
            </a:r>
          </a:p>
          <a:p>
            <a:pPr marL="0" indent="0">
              <a:buNone/>
            </a:pPr>
            <a:endParaRPr lang="tr-TR" sz="2800" b="1" dirty="0">
              <a:solidFill>
                <a:schemeClr val="accent3">
                  <a:lumMod val="20000"/>
                  <a:lumOff val="80000"/>
                </a:schemeClr>
              </a:solidFill>
            </a:endParaRPr>
          </a:p>
          <a:p>
            <a:pPr marL="0" indent="0">
              <a:buNone/>
            </a:pPr>
            <a:endParaRPr lang="tr-TR" sz="2800" b="1" dirty="0" smtClean="0">
              <a:solidFill>
                <a:schemeClr val="accent3">
                  <a:lumMod val="20000"/>
                  <a:lumOff val="80000"/>
                </a:schemeClr>
              </a:solidFill>
            </a:endParaRPr>
          </a:p>
          <a:p>
            <a:pPr marL="0" indent="0">
              <a:buNone/>
            </a:pPr>
            <a:endParaRPr lang="tr-TR" sz="2800" b="1" dirty="0" smtClean="0">
              <a:solidFill>
                <a:schemeClr val="accent3">
                  <a:lumMod val="20000"/>
                  <a:lumOff val="80000"/>
                </a:schemeClr>
              </a:solidFill>
            </a:endParaRPr>
          </a:p>
          <a:p>
            <a:pPr marL="0" indent="0">
              <a:buNone/>
            </a:pPr>
            <a:r>
              <a:rPr lang="tr-TR" sz="2800" dirty="0" smtClean="0">
                <a:solidFill>
                  <a:schemeClr val="accent3">
                    <a:lumMod val="20000"/>
                    <a:lumOff val="80000"/>
                  </a:schemeClr>
                </a:solidFill>
              </a:rPr>
              <a:t>                   </a:t>
            </a:r>
          </a:p>
          <a:p>
            <a:pPr marL="0" indent="0">
              <a:buNone/>
            </a:pPr>
            <a:r>
              <a:rPr lang="tr-TR" sz="2800" dirty="0">
                <a:solidFill>
                  <a:schemeClr val="accent3">
                    <a:lumMod val="20000"/>
                    <a:lumOff val="80000"/>
                  </a:schemeClr>
                </a:solidFill>
              </a:rPr>
              <a:t> </a:t>
            </a:r>
            <a:r>
              <a:rPr lang="tr-TR" sz="2800" dirty="0" smtClean="0">
                <a:solidFill>
                  <a:schemeClr val="accent3">
                    <a:lumMod val="20000"/>
                    <a:lumOff val="80000"/>
                  </a:schemeClr>
                </a:solidFill>
              </a:rPr>
              <a:t>                                 </a:t>
            </a:r>
          </a:p>
          <a:p>
            <a:pPr marL="0" indent="0">
              <a:buNone/>
            </a:pPr>
            <a:r>
              <a:rPr lang="tr-TR" sz="2800" dirty="0">
                <a:solidFill>
                  <a:schemeClr val="accent3">
                    <a:lumMod val="20000"/>
                    <a:lumOff val="80000"/>
                  </a:schemeClr>
                </a:solidFill>
              </a:rPr>
              <a:t> </a:t>
            </a:r>
            <a:r>
              <a:rPr lang="tr-TR" sz="2800" dirty="0" smtClean="0">
                <a:solidFill>
                  <a:schemeClr val="accent3">
                    <a:lumMod val="20000"/>
                    <a:lumOff val="80000"/>
                  </a:schemeClr>
                </a:solidFill>
              </a:rPr>
              <a:t>                                        Teşekkürler…</a:t>
            </a:r>
          </a:p>
          <a:p>
            <a:pPr marL="0" indent="0">
              <a:buNone/>
            </a:pPr>
            <a:endParaRPr lang="tr-TR" sz="2800" dirty="0" smtClean="0">
              <a:solidFill>
                <a:schemeClr val="accent3">
                  <a:lumMod val="20000"/>
                  <a:lumOff val="80000"/>
                </a:schemeClr>
              </a:solidFill>
            </a:endParaRPr>
          </a:p>
          <a:p>
            <a:pPr marL="0" indent="0">
              <a:buNone/>
            </a:pPr>
            <a:endParaRPr lang="tr-TR" sz="2400" b="1" dirty="0" smtClean="0">
              <a:solidFill>
                <a:srgbClr val="FFFF00"/>
              </a:solidFill>
            </a:endParaRPr>
          </a:p>
          <a:p>
            <a:pPr marL="0" indent="0">
              <a:buNone/>
            </a:pPr>
            <a:endParaRPr lang="tr-TR" sz="2400" b="1" dirty="0">
              <a:solidFill>
                <a:srgbClr val="FFFF00"/>
              </a:solidFill>
            </a:endParaRPr>
          </a:p>
          <a:p>
            <a:pPr marL="0" indent="0">
              <a:buNone/>
            </a:pPr>
            <a:r>
              <a:rPr lang="tr-TR" sz="2400" b="1" dirty="0" smtClean="0">
                <a:solidFill>
                  <a:schemeClr val="accent4">
                    <a:lumMod val="60000"/>
                    <a:lumOff val="40000"/>
                  </a:schemeClr>
                </a:solidFill>
                <a:effectLst>
                  <a:outerShdw blurRad="38100" dist="38100" dir="2700000" algn="tl">
                    <a:srgbClr val="000000">
                      <a:alpha val="43137"/>
                    </a:srgbClr>
                  </a:outerShdw>
                </a:effectLst>
              </a:rPr>
              <a:t> </a:t>
            </a:r>
            <a:endParaRPr lang="tr-TR" sz="2400" b="1" dirty="0">
              <a:solidFill>
                <a:schemeClr val="accent4">
                  <a:lumMod val="60000"/>
                  <a:lumOff val="40000"/>
                </a:schemeClr>
              </a:solidFill>
              <a:effectLst>
                <a:outerShdw blurRad="38100" dist="38100" dir="2700000" algn="tl">
                  <a:srgbClr val="000000">
                    <a:alpha val="43137"/>
                  </a:srgbClr>
                </a:outerShdw>
              </a:effectLst>
            </a:endParaRPr>
          </a:p>
          <a:p>
            <a:pPr marL="0" indent="0">
              <a:buNone/>
            </a:pPr>
            <a:r>
              <a:rPr lang="tr-TR" sz="2200" b="1" dirty="0" smtClean="0">
                <a:solidFill>
                  <a:schemeClr val="accent4">
                    <a:lumMod val="60000"/>
                    <a:lumOff val="40000"/>
                  </a:schemeClr>
                </a:solidFill>
                <a:effectLst>
                  <a:outerShdw blurRad="38100" dist="38100" dir="2700000" algn="tl">
                    <a:srgbClr val="000000">
                      <a:alpha val="43137"/>
                    </a:srgbClr>
                  </a:outerShdw>
                </a:effectLst>
              </a:rPr>
              <a:t> </a:t>
            </a:r>
            <a:endParaRPr lang="tr-TR" sz="2200" b="1" dirty="0">
              <a:solidFill>
                <a:schemeClr val="accent4">
                  <a:lumMod val="60000"/>
                  <a:lumOff val="40000"/>
                </a:schemeClr>
              </a:solidFill>
              <a:effectLst>
                <a:outerShdw blurRad="38100" dist="38100" dir="2700000" algn="tl">
                  <a:srgbClr val="000000">
                    <a:alpha val="43137"/>
                  </a:srgbClr>
                </a:outerShdw>
              </a:effectLst>
            </a:endParaRPr>
          </a:p>
          <a:p>
            <a:pPr marL="0" indent="0">
              <a:buNone/>
            </a:pPr>
            <a:r>
              <a:rPr lang="tr-TR" sz="2200" b="1" dirty="0" smtClean="0">
                <a:solidFill>
                  <a:schemeClr val="accent4">
                    <a:lumMod val="60000"/>
                    <a:lumOff val="40000"/>
                  </a:schemeClr>
                </a:solidFill>
                <a:effectLst>
                  <a:outerShdw blurRad="38100" dist="38100" dir="2700000" algn="tl">
                    <a:srgbClr val="000000">
                      <a:alpha val="43137"/>
                    </a:srgbClr>
                  </a:outerShdw>
                </a:effectLst>
              </a:rPr>
              <a:t> </a:t>
            </a:r>
            <a:endParaRPr lang="tr-TR" sz="2200" b="1" dirty="0">
              <a:solidFill>
                <a:schemeClr val="accent4">
                  <a:lumMod val="60000"/>
                  <a:lumOff val="40000"/>
                </a:schemeClr>
              </a:solidFill>
              <a:effectLst>
                <a:outerShdw blurRad="38100" dist="38100" dir="2700000" algn="tl">
                  <a:srgbClr val="000000">
                    <a:alpha val="43137"/>
                  </a:srgbClr>
                </a:outerShdw>
              </a:effectLst>
            </a:endParaRPr>
          </a:p>
          <a:p>
            <a:pPr marL="0" indent="0">
              <a:buNone/>
            </a:pPr>
            <a:endParaRPr lang="tr-TR" sz="2400" dirty="0"/>
          </a:p>
          <a:p>
            <a:endParaRPr lang="tr-TR" sz="2400" dirty="0"/>
          </a:p>
        </p:txBody>
      </p:sp>
      <p:sp>
        <p:nvSpPr>
          <p:cNvPr id="2" name="Slayt Numarası Yer Tutucusu 1"/>
          <p:cNvSpPr>
            <a:spLocks noGrp="1"/>
          </p:cNvSpPr>
          <p:nvPr>
            <p:ph type="sldNum" sz="quarter" idx="11"/>
          </p:nvPr>
        </p:nvSpPr>
        <p:spPr/>
        <p:txBody>
          <a:bodyPr/>
          <a:lstStyle/>
          <a:p>
            <a:fld id="{169B2101-2E9F-420A-91A3-890890D84497}" type="slidenum">
              <a:rPr kumimoji="0" lang="tr-TR" sz="1200" smtClean="0"/>
              <a:pPr/>
              <a:t>46</a:t>
            </a:fld>
            <a:endParaRPr kumimoji="0" lang="tr-TR"/>
          </a:p>
        </p:txBody>
      </p:sp>
    </p:spTree>
    <p:extLst>
      <p:ext uri="{BB962C8B-B14F-4D97-AF65-F5344CB8AC3E}">
        <p14:creationId xmlns:p14="http://schemas.microsoft.com/office/powerpoint/2010/main" val="641127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1700808"/>
            <a:ext cx="8568952" cy="4176464"/>
          </a:xfrm>
        </p:spPr>
        <p:txBody>
          <a:bodyPr>
            <a:noAutofit/>
          </a:bodyPr>
          <a:lstStyle/>
          <a:p>
            <a:pPr>
              <a:spcBef>
                <a:spcPts val="300"/>
              </a:spcBef>
              <a:buFont typeface="Wingdings" pitchFamily="2" charset="2"/>
              <a:buChar char="Ø"/>
            </a:pPr>
            <a:r>
              <a:rPr lang="tr-TR" sz="2200" dirty="0" smtClean="0">
                <a:solidFill>
                  <a:schemeClr val="accent4">
                    <a:lumMod val="60000"/>
                    <a:lumOff val="40000"/>
                  </a:schemeClr>
                </a:solidFill>
              </a:rPr>
              <a:t>Benlik algısı gelişmiş, </a:t>
            </a:r>
          </a:p>
          <a:p>
            <a:pPr>
              <a:spcBef>
                <a:spcPts val="300"/>
              </a:spcBef>
              <a:buFont typeface="Wingdings" pitchFamily="2" charset="2"/>
              <a:buChar char="Ø"/>
            </a:pPr>
            <a:endParaRPr lang="tr-TR" sz="2200" dirty="0" smtClean="0">
              <a:solidFill>
                <a:schemeClr val="accent4">
                  <a:lumMod val="60000"/>
                  <a:lumOff val="40000"/>
                </a:schemeClr>
              </a:solidFill>
            </a:endParaRPr>
          </a:p>
          <a:p>
            <a:pPr>
              <a:spcBef>
                <a:spcPts val="300"/>
              </a:spcBef>
              <a:buFont typeface="Wingdings" pitchFamily="2" charset="2"/>
              <a:buChar char="Ø"/>
            </a:pPr>
            <a:r>
              <a:rPr lang="tr-TR" sz="2200" dirty="0">
                <a:solidFill>
                  <a:schemeClr val="accent4">
                    <a:lumMod val="60000"/>
                    <a:lumOff val="40000"/>
                  </a:schemeClr>
                </a:solidFill>
              </a:rPr>
              <a:t>S</a:t>
            </a:r>
            <a:r>
              <a:rPr lang="tr-TR" sz="2200" dirty="0" smtClean="0">
                <a:solidFill>
                  <a:schemeClr val="accent4">
                    <a:lumMod val="60000"/>
                    <a:lumOff val="40000"/>
                  </a:schemeClr>
                </a:solidFill>
              </a:rPr>
              <a:t>ıkı </a:t>
            </a:r>
            <a:r>
              <a:rPr lang="tr-TR" sz="2200" dirty="0">
                <a:solidFill>
                  <a:schemeClr val="accent4">
                    <a:lumMod val="60000"/>
                    <a:lumOff val="40000"/>
                  </a:schemeClr>
                </a:solidFill>
              </a:rPr>
              <a:t>otoriteden </a:t>
            </a:r>
            <a:r>
              <a:rPr lang="tr-TR" sz="2200" dirty="0" smtClean="0">
                <a:solidFill>
                  <a:schemeClr val="accent4">
                    <a:lumMod val="60000"/>
                    <a:lumOff val="40000"/>
                  </a:schemeClr>
                </a:solidFill>
              </a:rPr>
              <a:t>hoşlanmayan,</a:t>
            </a:r>
            <a:endParaRPr lang="tr-TR" sz="2200" dirty="0">
              <a:solidFill>
                <a:schemeClr val="accent4">
                  <a:lumMod val="60000"/>
                  <a:lumOff val="40000"/>
                </a:schemeClr>
              </a:solidFill>
            </a:endParaRPr>
          </a:p>
          <a:p>
            <a:pPr>
              <a:spcBef>
                <a:spcPts val="300"/>
              </a:spcBef>
              <a:buFont typeface="Wingdings" pitchFamily="2" charset="2"/>
              <a:buChar char="Ø"/>
            </a:pPr>
            <a:endParaRPr lang="tr-TR" sz="2200" dirty="0">
              <a:solidFill>
                <a:schemeClr val="accent4">
                  <a:lumMod val="60000"/>
                  <a:lumOff val="40000"/>
                </a:schemeClr>
              </a:solidFill>
            </a:endParaRPr>
          </a:p>
          <a:p>
            <a:pPr>
              <a:spcBef>
                <a:spcPts val="300"/>
              </a:spcBef>
              <a:buFont typeface="Wingdings" pitchFamily="2" charset="2"/>
              <a:buChar char="Ø"/>
            </a:pPr>
            <a:r>
              <a:rPr lang="tr-TR" sz="2200" dirty="0">
                <a:solidFill>
                  <a:schemeClr val="accent4">
                    <a:lumMod val="60000"/>
                    <a:lumOff val="40000"/>
                  </a:schemeClr>
                </a:solidFill>
              </a:rPr>
              <a:t>Deneyim birikimine </a:t>
            </a:r>
            <a:r>
              <a:rPr lang="tr-TR" sz="2200" dirty="0" smtClean="0">
                <a:solidFill>
                  <a:schemeClr val="accent4">
                    <a:lumMod val="60000"/>
                    <a:lumOff val="40000"/>
                  </a:schemeClr>
                </a:solidFill>
              </a:rPr>
              <a:t>sahip,</a:t>
            </a:r>
            <a:endParaRPr lang="tr-TR" sz="2200" dirty="0">
              <a:solidFill>
                <a:schemeClr val="accent4">
                  <a:lumMod val="60000"/>
                  <a:lumOff val="40000"/>
                </a:schemeClr>
              </a:solidFill>
            </a:endParaRPr>
          </a:p>
          <a:p>
            <a:pPr>
              <a:spcBef>
                <a:spcPts val="300"/>
              </a:spcBef>
              <a:buFont typeface="Wingdings" pitchFamily="2" charset="2"/>
              <a:buChar char="Ø"/>
            </a:pPr>
            <a:endParaRPr lang="tr-TR" sz="2200" dirty="0">
              <a:solidFill>
                <a:schemeClr val="accent4">
                  <a:lumMod val="60000"/>
                  <a:lumOff val="40000"/>
                </a:schemeClr>
              </a:solidFill>
            </a:endParaRPr>
          </a:p>
          <a:p>
            <a:pPr>
              <a:spcBef>
                <a:spcPts val="300"/>
              </a:spcBef>
              <a:buFont typeface="Wingdings" pitchFamily="2" charset="2"/>
              <a:buChar char="Ø"/>
            </a:pPr>
            <a:r>
              <a:rPr lang="tr-TR" sz="2200" dirty="0">
                <a:solidFill>
                  <a:schemeClr val="accent4">
                    <a:lumMod val="60000"/>
                    <a:lumOff val="40000"/>
                  </a:schemeClr>
                </a:solidFill>
              </a:rPr>
              <a:t>Yönetilmekten </a:t>
            </a:r>
            <a:r>
              <a:rPr lang="tr-TR" sz="2200" dirty="0" smtClean="0">
                <a:solidFill>
                  <a:schemeClr val="accent4">
                    <a:lumMod val="60000"/>
                    <a:lumOff val="40000"/>
                  </a:schemeClr>
                </a:solidFill>
              </a:rPr>
              <a:t>hoşlanmayan,</a:t>
            </a:r>
            <a:endParaRPr lang="tr-TR" sz="2200" dirty="0">
              <a:solidFill>
                <a:schemeClr val="accent4">
                  <a:lumMod val="60000"/>
                  <a:lumOff val="40000"/>
                </a:schemeClr>
              </a:solidFill>
            </a:endParaRPr>
          </a:p>
          <a:p>
            <a:pPr>
              <a:spcBef>
                <a:spcPts val="300"/>
              </a:spcBef>
              <a:buFont typeface="Wingdings" pitchFamily="2" charset="2"/>
              <a:buChar char="Ø"/>
            </a:pPr>
            <a:endParaRPr lang="tr-TR" sz="2200" dirty="0">
              <a:solidFill>
                <a:schemeClr val="accent4">
                  <a:lumMod val="60000"/>
                  <a:lumOff val="40000"/>
                </a:schemeClr>
              </a:solidFill>
            </a:endParaRPr>
          </a:p>
          <a:p>
            <a:pPr>
              <a:spcBef>
                <a:spcPts val="300"/>
              </a:spcBef>
              <a:buFont typeface="Wingdings" pitchFamily="2" charset="2"/>
              <a:buChar char="Ø"/>
            </a:pPr>
            <a:r>
              <a:rPr lang="tr-TR" sz="2200" dirty="0">
                <a:solidFill>
                  <a:schemeClr val="accent4">
                    <a:lumMod val="60000"/>
                    <a:lumOff val="40000"/>
                  </a:schemeClr>
                </a:solidFill>
              </a:rPr>
              <a:t>Karşı karşıya kaldığı sorunlara çözüm getirebilecek öğrenmelere ilgi </a:t>
            </a:r>
            <a:r>
              <a:rPr lang="tr-TR" sz="2200" dirty="0" smtClean="0">
                <a:solidFill>
                  <a:schemeClr val="accent4">
                    <a:lumMod val="60000"/>
                    <a:lumOff val="40000"/>
                  </a:schemeClr>
                </a:solidFill>
              </a:rPr>
              <a:t>duyan,</a:t>
            </a:r>
            <a:endParaRPr lang="tr-TR" sz="2200" dirty="0">
              <a:solidFill>
                <a:schemeClr val="accent4">
                  <a:lumMod val="60000"/>
                  <a:lumOff val="40000"/>
                </a:schemeClr>
              </a:solidFill>
            </a:endParaRPr>
          </a:p>
          <a:p>
            <a:pPr>
              <a:spcBef>
                <a:spcPts val="300"/>
              </a:spcBef>
            </a:pPr>
            <a:endParaRPr lang="tr-TR" dirty="0"/>
          </a:p>
        </p:txBody>
      </p:sp>
      <p:sp>
        <p:nvSpPr>
          <p:cNvPr id="3" name="Başlık 2"/>
          <p:cNvSpPr>
            <a:spLocks noGrp="1"/>
          </p:cNvSpPr>
          <p:nvPr>
            <p:ph type="title"/>
          </p:nvPr>
        </p:nvSpPr>
        <p:spPr>
          <a:xfrm>
            <a:off x="539552" y="620688"/>
            <a:ext cx="7639000" cy="763488"/>
          </a:xfrm>
        </p:spPr>
        <p:txBody>
          <a:bodyPr/>
          <a:lstStyle/>
          <a:p>
            <a:r>
              <a:rPr lang="tr-TR" dirty="0" smtClean="0"/>
              <a:t>Yetişkin …</a:t>
            </a:r>
            <a:endParaRPr lang="tr-TR"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5</a:t>
            </a:fld>
            <a:endParaRPr kumimoji="0" lang="tr-TR"/>
          </a:p>
        </p:txBody>
      </p:sp>
    </p:spTree>
    <p:extLst>
      <p:ext uri="{BB962C8B-B14F-4D97-AF65-F5344CB8AC3E}">
        <p14:creationId xmlns:p14="http://schemas.microsoft.com/office/powerpoint/2010/main" val="1266298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1182546"/>
            <a:ext cx="8058472" cy="4968552"/>
          </a:xfrm>
        </p:spPr>
        <p:txBody>
          <a:bodyPr>
            <a:normAutofit/>
          </a:bodyPr>
          <a:lstStyle/>
          <a:p>
            <a:pPr marL="0" indent="0">
              <a:buNone/>
            </a:pPr>
            <a:r>
              <a:rPr lang="tr-TR" sz="2200" dirty="0" smtClean="0">
                <a:solidFill>
                  <a:schemeClr val="accent4">
                    <a:lumMod val="60000"/>
                    <a:lumOff val="40000"/>
                  </a:schemeClr>
                </a:solidFill>
              </a:rPr>
              <a:t>Aynı zamanda yetişkin;</a:t>
            </a:r>
          </a:p>
          <a:p>
            <a:pPr marL="0" indent="0">
              <a:buNone/>
            </a:pPr>
            <a:endParaRPr lang="tr-TR" sz="2200" dirty="0" smtClean="0">
              <a:solidFill>
                <a:schemeClr val="accent4">
                  <a:lumMod val="60000"/>
                  <a:lumOff val="40000"/>
                </a:schemeClr>
              </a:solidFill>
            </a:endParaRPr>
          </a:p>
          <a:p>
            <a:pPr>
              <a:buFont typeface="Wingdings" pitchFamily="2" charset="2"/>
              <a:buChar char="Ø"/>
            </a:pPr>
            <a:r>
              <a:rPr lang="tr-TR" sz="2200" dirty="0">
                <a:solidFill>
                  <a:schemeClr val="accent4">
                    <a:lumMod val="60000"/>
                    <a:lumOff val="40000"/>
                  </a:schemeClr>
                </a:solidFill>
              </a:rPr>
              <a:t>Dayatmadan </a:t>
            </a:r>
            <a:r>
              <a:rPr lang="tr-TR" sz="2200" dirty="0" smtClean="0">
                <a:solidFill>
                  <a:schemeClr val="accent4">
                    <a:lumMod val="60000"/>
                    <a:lumOff val="40000"/>
                  </a:schemeClr>
                </a:solidFill>
              </a:rPr>
              <a:t>hoşlanmayan, </a:t>
            </a:r>
            <a:endParaRPr lang="tr-TR" sz="2200" dirty="0">
              <a:solidFill>
                <a:schemeClr val="accent4">
                  <a:lumMod val="60000"/>
                  <a:lumOff val="40000"/>
                </a:schemeClr>
              </a:solidFill>
            </a:endParaRPr>
          </a:p>
          <a:p>
            <a:pPr>
              <a:buFont typeface="Wingdings" pitchFamily="2" charset="2"/>
              <a:buChar char="Ø"/>
            </a:pPr>
            <a:endParaRPr lang="tr-TR" sz="2200" dirty="0">
              <a:solidFill>
                <a:schemeClr val="accent4">
                  <a:lumMod val="60000"/>
                  <a:lumOff val="40000"/>
                </a:schemeClr>
              </a:solidFill>
            </a:endParaRPr>
          </a:p>
          <a:p>
            <a:pPr>
              <a:buFont typeface="Wingdings" pitchFamily="2" charset="2"/>
              <a:buChar char="Ø"/>
            </a:pPr>
            <a:r>
              <a:rPr lang="tr-TR" sz="2200" dirty="0">
                <a:solidFill>
                  <a:schemeClr val="accent4">
                    <a:lumMod val="60000"/>
                    <a:lumOff val="40000"/>
                  </a:schemeClr>
                </a:solidFill>
              </a:rPr>
              <a:t>Davranış değişikliğine </a:t>
            </a:r>
            <a:r>
              <a:rPr lang="tr-TR" sz="2200" dirty="0" smtClean="0">
                <a:solidFill>
                  <a:schemeClr val="accent4">
                    <a:lumMod val="60000"/>
                    <a:lumOff val="40000"/>
                  </a:schemeClr>
                </a:solidFill>
              </a:rPr>
              <a:t>direnebilen,</a:t>
            </a:r>
            <a:endParaRPr lang="tr-TR" sz="2200" dirty="0">
              <a:solidFill>
                <a:schemeClr val="accent4">
                  <a:lumMod val="60000"/>
                  <a:lumOff val="40000"/>
                </a:schemeClr>
              </a:solidFill>
            </a:endParaRPr>
          </a:p>
          <a:p>
            <a:pPr>
              <a:buFont typeface="Wingdings" pitchFamily="2" charset="2"/>
              <a:buChar char="Ø"/>
            </a:pPr>
            <a:endParaRPr lang="tr-TR" sz="2200" dirty="0">
              <a:solidFill>
                <a:schemeClr val="accent4">
                  <a:lumMod val="60000"/>
                  <a:lumOff val="40000"/>
                </a:schemeClr>
              </a:solidFill>
            </a:endParaRPr>
          </a:p>
          <a:p>
            <a:pPr>
              <a:buFont typeface="Wingdings" pitchFamily="2" charset="2"/>
              <a:buChar char="Ø"/>
            </a:pPr>
            <a:r>
              <a:rPr lang="tr-TR" sz="2200" dirty="0" smtClean="0">
                <a:solidFill>
                  <a:schemeClr val="accent4">
                    <a:lumMod val="60000"/>
                    <a:lumOff val="40000"/>
                  </a:schemeClr>
                </a:solidFill>
              </a:rPr>
              <a:t>Zaman zaman zor seçimler yapmak durumunda kalan,</a:t>
            </a:r>
            <a:endParaRPr lang="tr-TR" sz="2200" dirty="0">
              <a:solidFill>
                <a:schemeClr val="accent4">
                  <a:lumMod val="60000"/>
                  <a:lumOff val="40000"/>
                </a:schemeClr>
              </a:solidFill>
            </a:endParaRPr>
          </a:p>
          <a:p>
            <a:pPr>
              <a:buFont typeface="Wingdings" pitchFamily="2" charset="2"/>
              <a:buChar char="Ø"/>
            </a:pPr>
            <a:endParaRPr lang="tr-TR" sz="2200" dirty="0">
              <a:solidFill>
                <a:schemeClr val="accent4">
                  <a:lumMod val="60000"/>
                  <a:lumOff val="40000"/>
                </a:schemeClr>
              </a:solidFill>
            </a:endParaRPr>
          </a:p>
          <a:p>
            <a:pPr>
              <a:buFont typeface="Wingdings" pitchFamily="2" charset="2"/>
              <a:buChar char="Ø"/>
            </a:pPr>
            <a:r>
              <a:rPr lang="tr-TR" sz="2200" dirty="0">
                <a:solidFill>
                  <a:schemeClr val="accent4">
                    <a:lumMod val="60000"/>
                    <a:lumOff val="40000"/>
                  </a:schemeClr>
                </a:solidFill>
              </a:rPr>
              <a:t>Gereksinmelerine göre hareket </a:t>
            </a:r>
            <a:r>
              <a:rPr lang="tr-TR" sz="2200" dirty="0" smtClean="0">
                <a:solidFill>
                  <a:schemeClr val="accent4">
                    <a:lumMod val="60000"/>
                    <a:lumOff val="40000"/>
                  </a:schemeClr>
                </a:solidFill>
              </a:rPr>
              <a:t>eden,</a:t>
            </a:r>
            <a:endParaRPr lang="tr-TR" sz="2200" dirty="0">
              <a:solidFill>
                <a:schemeClr val="accent4">
                  <a:lumMod val="60000"/>
                  <a:lumOff val="40000"/>
                </a:schemeClr>
              </a:solidFill>
            </a:endParaRPr>
          </a:p>
          <a:p>
            <a:endParaRPr lang="tr-TR" sz="2400" dirty="0"/>
          </a:p>
          <a:p>
            <a:pPr marL="0" indent="0">
              <a:buNone/>
            </a:pPr>
            <a:endParaRPr lang="tr-TR" dirty="0"/>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6</a:t>
            </a:fld>
            <a:endParaRPr kumimoji="0" lang="tr-TR"/>
          </a:p>
        </p:txBody>
      </p:sp>
    </p:spTree>
    <p:extLst>
      <p:ext uri="{BB962C8B-B14F-4D97-AF65-F5344CB8AC3E}">
        <p14:creationId xmlns:p14="http://schemas.microsoft.com/office/powerpoint/2010/main" val="776789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772817"/>
            <a:ext cx="7986464" cy="4104456"/>
          </a:xfrm>
        </p:spPr>
        <p:txBody>
          <a:bodyPr>
            <a:normAutofit/>
          </a:bodyPr>
          <a:lstStyle/>
          <a:p>
            <a:pPr marL="0" indent="0">
              <a:lnSpc>
                <a:spcPct val="150000"/>
              </a:lnSpc>
              <a:buNone/>
            </a:pPr>
            <a:r>
              <a:rPr lang="tr-TR" sz="2200" dirty="0">
                <a:solidFill>
                  <a:schemeClr val="accent4">
                    <a:lumMod val="60000"/>
                    <a:lumOff val="40000"/>
                  </a:schemeClr>
                </a:solidFill>
              </a:rPr>
              <a:t>Yetişkin eğitimine göre yetişkin; kendi yaşamının sorumluluğun almaya hazır, kendini yönlendirebilen (öz yönetim) ve öz </a:t>
            </a:r>
            <a:r>
              <a:rPr lang="tr-TR" sz="2200" dirty="0" smtClean="0">
                <a:solidFill>
                  <a:schemeClr val="accent4">
                    <a:lumMod val="60000"/>
                    <a:lumOff val="40000"/>
                  </a:schemeClr>
                </a:solidFill>
              </a:rPr>
              <a:t>denetim </a:t>
            </a:r>
            <a:r>
              <a:rPr lang="tr-TR" sz="2200" dirty="0">
                <a:solidFill>
                  <a:schemeClr val="accent4">
                    <a:lumMod val="60000"/>
                    <a:lumOff val="40000"/>
                  </a:schemeClr>
                </a:solidFill>
              </a:rPr>
              <a:t>sahibi olan kişidir. </a:t>
            </a:r>
            <a:endParaRPr lang="tr-TR" sz="2200" dirty="0" smtClean="0">
              <a:solidFill>
                <a:schemeClr val="accent4">
                  <a:lumMod val="60000"/>
                  <a:lumOff val="40000"/>
                </a:schemeClr>
              </a:solidFill>
            </a:endParaRPr>
          </a:p>
          <a:p>
            <a:pPr marL="0" indent="0">
              <a:lnSpc>
                <a:spcPct val="150000"/>
              </a:lnSpc>
              <a:buNone/>
            </a:pPr>
            <a:r>
              <a:rPr lang="tr-TR" sz="2200" dirty="0" smtClean="0">
                <a:solidFill>
                  <a:schemeClr val="accent4">
                    <a:lumMod val="60000"/>
                    <a:lumOff val="40000"/>
                  </a:schemeClr>
                </a:solidFill>
              </a:rPr>
              <a:t>Yetişkinlik dönemi tam </a:t>
            </a:r>
            <a:r>
              <a:rPr lang="tr-TR" sz="2200" dirty="0">
                <a:solidFill>
                  <a:schemeClr val="accent4">
                    <a:lumMod val="60000"/>
                    <a:lumOff val="40000"/>
                  </a:schemeClr>
                </a:solidFill>
              </a:rPr>
              <a:t>zamanlı bir işte </a:t>
            </a:r>
            <a:r>
              <a:rPr lang="tr-TR" sz="2200" dirty="0" smtClean="0">
                <a:solidFill>
                  <a:schemeClr val="accent4">
                    <a:lumMod val="60000"/>
                    <a:lumOff val="40000"/>
                  </a:schemeClr>
                </a:solidFill>
              </a:rPr>
              <a:t>çalışılan, </a:t>
            </a:r>
            <a:r>
              <a:rPr lang="tr-TR" sz="2200" dirty="0">
                <a:solidFill>
                  <a:schemeClr val="accent4">
                    <a:lumMod val="60000"/>
                    <a:lumOff val="40000"/>
                  </a:schemeClr>
                </a:solidFill>
              </a:rPr>
              <a:t>evlenip aile </a:t>
            </a:r>
            <a:r>
              <a:rPr lang="tr-TR" sz="2200" dirty="0" smtClean="0">
                <a:solidFill>
                  <a:schemeClr val="accent4">
                    <a:lumMod val="60000"/>
                    <a:lumOff val="40000"/>
                  </a:schemeClr>
                </a:solidFill>
              </a:rPr>
              <a:t>kurulan </a:t>
            </a:r>
            <a:r>
              <a:rPr lang="tr-TR" sz="2200" dirty="0">
                <a:solidFill>
                  <a:schemeClr val="accent4">
                    <a:lumMod val="60000"/>
                    <a:lumOff val="40000"/>
                  </a:schemeClr>
                </a:solidFill>
              </a:rPr>
              <a:t>ve kendi hayatını yönlendiren kararların alındığı dönemdir. </a:t>
            </a:r>
          </a:p>
          <a:p>
            <a:pPr marL="0" indent="0">
              <a:lnSpc>
                <a:spcPct val="150000"/>
              </a:lnSpc>
              <a:buNone/>
            </a:pPr>
            <a:endParaRPr lang="tr-TR" sz="2400" dirty="0"/>
          </a:p>
        </p:txBody>
      </p:sp>
      <p:sp>
        <p:nvSpPr>
          <p:cNvPr id="3" name="Başlık 2"/>
          <p:cNvSpPr>
            <a:spLocks noGrp="1"/>
          </p:cNvSpPr>
          <p:nvPr>
            <p:ph type="title"/>
          </p:nvPr>
        </p:nvSpPr>
        <p:spPr/>
        <p:txBody>
          <a:bodyPr>
            <a:normAutofit/>
          </a:bodyPr>
          <a:lstStyle/>
          <a:p>
            <a:r>
              <a:rPr lang="tr-TR" sz="3200" dirty="0" smtClean="0"/>
              <a:t>Yetişkin Eğitimine Göre Yetişkin </a:t>
            </a:r>
            <a:endParaRPr lang="tr-TR" sz="3200" dirty="0"/>
          </a:p>
        </p:txBody>
      </p:sp>
      <p:sp>
        <p:nvSpPr>
          <p:cNvPr id="4" name="Slayt Numarası Yer Tutucusu 3"/>
          <p:cNvSpPr>
            <a:spLocks noGrp="1"/>
          </p:cNvSpPr>
          <p:nvPr>
            <p:ph type="sldNum" sz="quarter" idx="11"/>
          </p:nvPr>
        </p:nvSpPr>
        <p:spPr/>
        <p:txBody>
          <a:bodyPr/>
          <a:lstStyle/>
          <a:p>
            <a:fld id="{169B2101-2E9F-420A-91A3-890890D84497}" type="slidenum">
              <a:rPr kumimoji="0" lang="tr-TR" sz="1200" smtClean="0"/>
              <a:pPr/>
              <a:t>7</a:t>
            </a:fld>
            <a:endParaRPr kumimoji="0" lang="tr-TR"/>
          </a:p>
        </p:txBody>
      </p:sp>
    </p:spTree>
    <p:extLst>
      <p:ext uri="{BB962C8B-B14F-4D97-AF65-F5344CB8AC3E}">
        <p14:creationId xmlns:p14="http://schemas.microsoft.com/office/powerpoint/2010/main" val="102925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5576" y="1340768"/>
            <a:ext cx="7467600" cy="4896544"/>
          </a:xfrm>
        </p:spPr>
        <p:txBody>
          <a:bodyPr>
            <a:noAutofit/>
          </a:bodyPr>
          <a:lstStyle/>
          <a:p>
            <a:pPr lvl="0"/>
            <a:r>
              <a:rPr lang="tr-TR" dirty="0"/>
              <a:t>Çocuğa yönelik eğitimin amacı, çocuğu </a:t>
            </a:r>
            <a:r>
              <a:rPr lang="tr-TR" b="1" dirty="0"/>
              <a:t>yaşantıya hazırlamaktır.</a:t>
            </a:r>
            <a:r>
              <a:rPr lang="tr-TR" dirty="0"/>
              <a:t> Yetkin eğitiminin amacı ise yetişkinin karşı </a:t>
            </a:r>
            <a:r>
              <a:rPr lang="tr-TR" b="1" dirty="0"/>
              <a:t>karşıya bulunduğu sorunların çözümünü sağlamaya</a:t>
            </a:r>
            <a:r>
              <a:rPr lang="tr-TR" dirty="0"/>
              <a:t> dayanır.</a:t>
            </a:r>
          </a:p>
          <a:p>
            <a:pPr lvl="0"/>
            <a:r>
              <a:rPr lang="tr-TR" dirty="0"/>
              <a:t>Yetişkine </a:t>
            </a:r>
            <a:r>
              <a:rPr lang="tr-TR" b="1" dirty="0"/>
              <a:t>gereksinme duyduğu alanda</a:t>
            </a:r>
            <a:r>
              <a:rPr lang="tr-TR" dirty="0"/>
              <a:t> bilgi ve beceri verilmesine karşın, çocuğa, okulda, kurumların </a:t>
            </a:r>
            <a:r>
              <a:rPr lang="tr-TR" b="1" dirty="0"/>
              <a:t>önceden saptandığı programda yer alan bilgi ve beceriler</a:t>
            </a:r>
            <a:r>
              <a:rPr lang="tr-TR" dirty="0"/>
              <a:t> kazandırılır.</a:t>
            </a:r>
          </a:p>
          <a:p>
            <a:pPr lvl="0"/>
            <a:r>
              <a:rPr lang="tr-TR" dirty="0"/>
              <a:t>Yöntem açısından yetişkinin kişiliği gelişmiş olduğundan, öğretim sürecinde </a:t>
            </a:r>
            <a:r>
              <a:rPr lang="tr-TR" b="1" dirty="0"/>
              <a:t>kişiliğine saygı duyacak ve koruyacak</a:t>
            </a:r>
            <a:r>
              <a:rPr lang="tr-TR" dirty="0"/>
              <a:t>; çocuklara ise </a:t>
            </a:r>
            <a:r>
              <a:rPr lang="tr-TR" b="1" dirty="0"/>
              <a:t>kişiliklerini geliştirici</a:t>
            </a:r>
            <a:r>
              <a:rPr lang="tr-TR" dirty="0"/>
              <a:t> bir yaklaşım izlenir.</a:t>
            </a:r>
          </a:p>
          <a:p>
            <a:pPr marL="0" indent="0">
              <a:buNone/>
            </a:pPr>
            <a:r>
              <a:rPr lang="tr-TR" dirty="0"/>
              <a:t> </a:t>
            </a:r>
          </a:p>
          <a:p>
            <a:pPr lvl="0"/>
            <a:r>
              <a:rPr lang="tr-TR" dirty="0"/>
              <a:t>Yetişkin eğitiminin temeli, bir </a:t>
            </a:r>
            <a:r>
              <a:rPr lang="tr-TR" b="1" dirty="0"/>
              <a:t>sorunun çözümüne dayanmasına</a:t>
            </a:r>
            <a:r>
              <a:rPr lang="tr-TR" dirty="0"/>
              <a:t> karşın, çocuk eğitiminde belli bilgi ve beceri kazandırılarak </a:t>
            </a:r>
            <a:r>
              <a:rPr lang="tr-TR" b="1" dirty="0"/>
              <a:t>sorunların farkında olmasını sağlamaya</a:t>
            </a:r>
            <a:r>
              <a:rPr lang="tr-TR" dirty="0"/>
              <a:t> dayalıdır.</a:t>
            </a:r>
          </a:p>
          <a:p>
            <a:pPr marL="0" indent="0">
              <a:buNone/>
            </a:pPr>
            <a:endParaRPr lang="tr-TR" dirty="0"/>
          </a:p>
          <a:p>
            <a:endParaRPr lang="tr-TR" dirty="0"/>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8</a:t>
            </a:fld>
            <a:endParaRPr kumimoji="0" lang="tr-TR"/>
          </a:p>
        </p:txBody>
      </p:sp>
      <p:sp>
        <p:nvSpPr>
          <p:cNvPr id="4" name="Başlık 3"/>
          <p:cNvSpPr>
            <a:spLocks noGrp="1"/>
          </p:cNvSpPr>
          <p:nvPr>
            <p:ph type="title"/>
          </p:nvPr>
        </p:nvSpPr>
        <p:spPr>
          <a:xfrm>
            <a:off x="899592" y="0"/>
            <a:ext cx="7696200" cy="1143000"/>
          </a:xfrm>
        </p:spPr>
        <p:txBody>
          <a:bodyPr/>
          <a:lstStyle/>
          <a:p>
            <a:pPr lvl="1" algn="l" rtl="0">
              <a:spcBef>
                <a:spcPct val="0"/>
              </a:spcBef>
            </a:pPr>
            <a:r>
              <a:rPr lang="tr-TR" b="1" dirty="0"/>
              <a:t>EĞİTİM AÇISINDAN ÇOCUK İLE YETİŞKİN ARASINDAKİ FARK</a:t>
            </a:r>
            <a:br>
              <a:rPr lang="tr-TR" b="1" dirty="0"/>
            </a:br>
            <a:endParaRPr lang="tr-TR" dirty="0"/>
          </a:p>
        </p:txBody>
      </p:sp>
    </p:spTree>
    <p:extLst>
      <p:ext uri="{BB962C8B-B14F-4D97-AF65-F5344CB8AC3E}">
        <p14:creationId xmlns:p14="http://schemas.microsoft.com/office/powerpoint/2010/main" val="2476976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27584" y="1052736"/>
            <a:ext cx="7467600" cy="4221163"/>
          </a:xfrm>
        </p:spPr>
        <p:txBody>
          <a:bodyPr>
            <a:noAutofit/>
          </a:bodyPr>
          <a:lstStyle/>
          <a:p>
            <a:pPr lvl="0"/>
            <a:r>
              <a:rPr lang="tr-TR" dirty="0"/>
              <a:t>Çocuğun öğrenmeye ayıracağı </a:t>
            </a:r>
            <a:r>
              <a:rPr lang="tr-TR" b="1" dirty="0"/>
              <a:t>zamanın bol</a:t>
            </a:r>
            <a:r>
              <a:rPr lang="tr-TR" dirty="0"/>
              <a:t> olmasına karşın, yetişkin, yalnızca çalışma saati dışındaki zamanını ayırabilir.</a:t>
            </a:r>
          </a:p>
          <a:p>
            <a:pPr marL="0" indent="0">
              <a:buNone/>
            </a:pPr>
            <a:r>
              <a:rPr lang="tr-TR" dirty="0"/>
              <a:t> </a:t>
            </a:r>
          </a:p>
          <a:p>
            <a:pPr lvl="0"/>
            <a:r>
              <a:rPr lang="tr-TR" dirty="0"/>
              <a:t>Çocuğun yaşantıdan edindiği </a:t>
            </a:r>
            <a:r>
              <a:rPr lang="tr-TR" b="1" dirty="0"/>
              <a:t>deneyim azdır;</a:t>
            </a:r>
            <a:r>
              <a:rPr lang="tr-TR" dirty="0"/>
              <a:t> yetişkinin geçmiş yaşantısına dayanan bir </a:t>
            </a:r>
            <a:r>
              <a:rPr lang="tr-TR" b="1" dirty="0"/>
              <a:t>deneyimi </a:t>
            </a:r>
            <a:r>
              <a:rPr lang="tr-TR" dirty="0"/>
              <a:t>vardır.</a:t>
            </a:r>
          </a:p>
          <a:p>
            <a:pPr marL="0" indent="0">
              <a:buNone/>
            </a:pPr>
            <a:endParaRPr lang="tr-TR" dirty="0"/>
          </a:p>
          <a:p>
            <a:pPr lvl="0"/>
            <a:r>
              <a:rPr lang="tr-TR" dirty="0"/>
              <a:t>Çocukta güven duygusu yüksek olduğu halde, öğrenme gücü konusunda yetişkinde güvensizlik söz konusudur.</a:t>
            </a:r>
          </a:p>
          <a:p>
            <a:pPr marL="0" indent="0">
              <a:buNone/>
            </a:pPr>
            <a:endParaRPr lang="tr-TR" dirty="0"/>
          </a:p>
          <a:p>
            <a:pPr lvl="0"/>
            <a:r>
              <a:rPr lang="tr-TR" dirty="0"/>
              <a:t>Çocuk, </a:t>
            </a:r>
            <a:r>
              <a:rPr lang="tr-TR" b="1" dirty="0"/>
              <a:t>öğrenmeye sınırlı da olsa zorlanabilir</a:t>
            </a:r>
            <a:r>
              <a:rPr lang="tr-TR" dirty="0"/>
              <a:t>; ancak, yetişkinin </a:t>
            </a:r>
            <a:r>
              <a:rPr lang="tr-TR" b="1" dirty="0"/>
              <a:t>öğrenmesi ondaki öğrenme güdüsüne bağlıdır</a:t>
            </a:r>
            <a:r>
              <a:rPr lang="tr-TR" dirty="0"/>
              <a:t>.</a:t>
            </a:r>
          </a:p>
          <a:p>
            <a:pPr marL="0" indent="0">
              <a:buNone/>
            </a:pPr>
            <a:endParaRPr lang="tr-TR" dirty="0"/>
          </a:p>
          <a:p>
            <a:pPr lvl="0"/>
            <a:r>
              <a:rPr lang="tr-TR" dirty="0"/>
              <a:t>Çocuk ile öğretmen arasındaki ilişki anne-baba ilişkisine benzemesine karşın, yetişkin-öğretmen ilişkisi öğrenen-öğreten ilişkisine, bir ölçüde arkadaş-meslektaş ilişkisine dayanır.</a:t>
            </a:r>
          </a:p>
          <a:p>
            <a:endParaRPr lang="tr-TR" dirty="0"/>
          </a:p>
        </p:txBody>
      </p:sp>
      <p:sp>
        <p:nvSpPr>
          <p:cNvPr id="3" name="Slayt Numarası Yer Tutucusu 2"/>
          <p:cNvSpPr>
            <a:spLocks noGrp="1"/>
          </p:cNvSpPr>
          <p:nvPr>
            <p:ph type="sldNum" sz="quarter" idx="11"/>
          </p:nvPr>
        </p:nvSpPr>
        <p:spPr/>
        <p:txBody>
          <a:bodyPr/>
          <a:lstStyle/>
          <a:p>
            <a:fld id="{169B2101-2E9F-420A-91A3-890890D84497}" type="slidenum">
              <a:rPr kumimoji="0" lang="tr-TR" sz="1200" smtClean="0"/>
              <a:pPr/>
              <a:t>9</a:t>
            </a:fld>
            <a:endParaRPr kumimoji="0" lang="tr-TR"/>
          </a:p>
        </p:txBody>
      </p:sp>
    </p:spTree>
    <p:extLst>
      <p:ext uri="{BB962C8B-B14F-4D97-AF65-F5344CB8AC3E}">
        <p14:creationId xmlns:p14="http://schemas.microsoft.com/office/powerpoint/2010/main" val="30469623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lgi Yarışması">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5000"/>
              </a:schemeClr>
            </a:gs>
            <a:gs pos="100000">
              <a:schemeClr val="phClr">
                <a:shade val="80000"/>
                <a:satMod val="150000"/>
              </a:schemeClr>
            </a:gs>
          </a:gsLst>
          <a:path path="circle">
            <a:fillToRect l="50000" t="50000" r="100000" b="100000"/>
          </a:path>
        </a:gradFill>
        <a:blipFill>
          <a:blip xmlns:r="http://schemas.openxmlformats.org/officeDocument/2006/relationships" r:embed="rId1">
            <a:duotone>
              <a:schemeClr val="phClr">
                <a:shade val="80000"/>
              </a:schemeClr>
              <a:schemeClr val="phClr">
                <a:tint val="7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QuizShow</Template>
  <TotalTime>0</TotalTime>
  <Words>1694</Words>
  <Application>Microsoft Office PowerPoint</Application>
  <PresentationFormat>Ekran Gösterisi (4:3)</PresentationFormat>
  <Paragraphs>360</Paragraphs>
  <Slides>46</Slides>
  <Notes>5</Notes>
  <HiddenSlides>0</HiddenSlides>
  <MMClips>0</MMClips>
  <ScaleCrop>false</ScaleCrop>
  <HeadingPairs>
    <vt:vector size="4" baseType="variant">
      <vt:variant>
        <vt:lpstr>Tema</vt:lpstr>
      </vt:variant>
      <vt:variant>
        <vt:i4>1</vt:i4>
      </vt:variant>
      <vt:variant>
        <vt:lpstr>Slayt Başlıkları</vt:lpstr>
      </vt:variant>
      <vt:variant>
        <vt:i4>46</vt:i4>
      </vt:variant>
    </vt:vector>
  </HeadingPairs>
  <TitlesOfParts>
    <vt:vector size="47" baseType="lpstr">
      <vt:lpstr>Bilgi Yarışması</vt:lpstr>
      <vt:lpstr>Yetişkin Eğitimi  </vt:lpstr>
      <vt:lpstr>İçerik</vt:lpstr>
      <vt:lpstr>İçerik</vt:lpstr>
      <vt:lpstr>Yetişkin Kimdir?</vt:lpstr>
      <vt:lpstr>Yetişkin …</vt:lpstr>
      <vt:lpstr>PowerPoint Sunusu</vt:lpstr>
      <vt:lpstr>Yetişkin Eğitimine Göre Yetişkin </vt:lpstr>
      <vt:lpstr>EĞİTİM AÇISINDAN ÇOCUK İLE YETİŞKİN ARASINDAKİ FARK </vt:lpstr>
      <vt:lpstr>PowerPoint Sunusu</vt:lpstr>
      <vt:lpstr>Yetişkin Eğitimi Nedir?</vt:lpstr>
      <vt:lpstr>Andragojinin İlkeleri </vt:lpstr>
      <vt:lpstr>Andragojinin İlkeleri</vt:lpstr>
      <vt:lpstr>PowerPoint Sunusu</vt:lpstr>
      <vt:lpstr>PowerPoint Sunusu</vt:lpstr>
      <vt:lpstr>PowerPoint Sunusu</vt:lpstr>
      <vt:lpstr>PowerPoint Sunusu</vt:lpstr>
      <vt:lpstr>PowerPoint Sunusu</vt:lpstr>
      <vt:lpstr>PowerPoint Sunusu</vt:lpstr>
      <vt:lpstr> </vt:lpstr>
      <vt:lpstr>Yetişkinlerde Öğrenme</vt:lpstr>
      <vt:lpstr>PowerPoint Sunusu</vt:lpstr>
      <vt:lpstr>PowerPoint Sunusu</vt:lpstr>
      <vt:lpstr>Yetişkinler için en başarılı öğrenme yolları </vt:lpstr>
      <vt:lpstr>Yetişkinlerin Öğrenme Engelleri </vt:lpstr>
      <vt:lpstr>Yetişkin Eğitimcide Bulunması Gereken Özellikler</vt:lpstr>
      <vt:lpstr>Yetişkin Eğitimcide Bulunması Gereken Özellikler</vt:lpstr>
      <vt:lpstr> Bir Yetişkin Eğitimcinin Kendisine Sorması Gereken Sorular</vt:lpstr>
      <vt:lpstr>Kendimize Sormamız Gereken Sorular</vt:lpstr>
      <vt:lpstr>PowerPoint Sunusu</vt:lpstr>
      <vt:lpstr>PowerPoint Sunusu</vt:lpstr>
      <vt:lpstr>Yetişkin Eğitimi Ortamlarında  Yetişkinlerle İletişim </vt:lpstr>
      <vt:lpstr>PowerPoint Sunusu</vt:lpstr>
      <vt:lpstr>PowerPoint Sunusu</vt:lpstr>
      <vt:lpstr>PowerPoint Sunusu</vt:lpstr>
      <vt:lpstr>PowerPoint Sunusu</vt:lpstr>
      <vt:lpstr>PowerPoint Sunusu</vt:lpstr>
      <vt:lpstr>PowerPoint Sunusu</vt:lpstr>
      <vt:lpstr> </vt:lpstr>
      <vt:lpstr>PowerPoint Sunusu</vt:lpstr>
      <vt:lpstr>PowerPoint Sunusu</vt:lpstr>
      <vt:lpstr>       Yetişkin Eğitiminde Materyallere Yönelik Sorunlar </vt:lpstr>
      <vt:lpstr>Yetişkinlik Dönemlerinin Materyal Seçimine Etkisi</vt:lpstr>
      <vt:lpstr>PowerPoint Sunusu</vt:lpstr>
      <vt:lpstr>PowerPoint Sunusu</vt:lpstr>
      <vt:lpstr>PowerPoint Sunusu</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2017-08-15T19:40:38Z</dcterms:created>
  <dcterms:modified xsi:type="dcterms:W3CDTF">2017-09-18T22:03:53Z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1055</vt:i4>
  </property>
  <property fmtid="{D5CDD505-2E9C-101B-9397-08002B2CF9AE}" pid="3" name="_Version">
    <vt:lpwstr>12.0.4518</vt:lpwstr>
  </property>
</Properties>
</file>