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handoutMasterIdLst>
    <p:handoutMasterId r:id="rId107"/>
  </p:handoutMasterIdLst>
  <p:sldIdLst>
    <p:sldId id="492" r:id="rId2"/>
    <p:sldId id="493" r:id="rId3"/>
    <p:sldId id="494" r:id="rId4"/>
    <p:sldId id="495" r:id="rId5"/>
    <p:sldId id="496" r:id="rId6"/>
    <p:sldId id="497" r:id="rId7"/>
    <p:sldId id="456" r:id="rId8"/>
    <p:sldId id="457" r:id="rId9"/>
    <p:sldId id="458" r:id="rId10"/>
    <p:sldId id="498" r:id="rId11"/>
    <p:sldId id="499" r:id="rId12"/>
    <p:sldId id="500" r:id="rId13"/>
    <p:sldId id="501" r:id="rId14"/>
    <p:sldId id="502" r:id="rId15"/>
    <p:sldId id="521" r:id="rId16"/>
    <p:sldId id="506" r:id="rId17"/>
    <p:sldId id="522" r:id="rId18"/>
    <p:sldId id="510" r:id="rId19"/>
    <p:sldId id="511" r:id="rId20"/>
    <p:sldId id="512" r:id="rId21"/>
    <p:sldId id="513" r:id="rId22"/>
    <p:sldId id="459" r:id="rId23"/>
    <p:sldId id="460" r:id="rId24"/>
    <p:sldId id="461" r:id="rId25"/>
    <p:sldId id="462" r:id="rId26"/>
    <p:sldId id="463" r:id="rId27"/>
    <p:sldId id="464" r:id="rId28"/>
    <p:sldId id="465" r:id="rId29"/>
    <p:sldId id="466" r:id="rId30"/>
    <p:sldId id="467" r:id="rId31"/>
    <p:sldId id="489" r:id="rId32"/>
    <p:sldId id="490" r:id="rId33"/>
    <p:sldId id="491" r:id="rId34"/>
    <p:sldId id="468" r:id="rId35"/>
    <p:sldId id="469" r:id="rId36"/>
    <p:sldId id="470" r:id="rId37"/>
    <p:sldId id="471" r:id="rId38"/>
    <p:sldId id="472" r:id="rId39"/>
    <p:sldId id="473" r:id="rId40"/>
    <p:sldId id="476" r:id="rId41"/>
    <p:sldId id="477" r:id="rId42"/>
    <p:sldId id="478" r:id="rId43"/>
    <p:sldId id="398" r:id="rId44"/>
    <p:sldId id="399" r:id="rId45"/>
    <p:sldId id="400" r:id="rId46"/>
    <p:sldId id="401" r:id="rId47"/>
    <p:sldId id="402" r:id="rId48"/>
    <p:sldId id="514" r:id="rId49"/>
    <p:sldId id="515" r:id="rId50"/>
    <p:sldId id="516" r:id="rId51"/>
    <p:sldId id="517" r:id="rId52"/>
    <p:sldId id="518" r:id="rId53"/>
    <p:sldId id="421" r:id="rId54"/>
    <p:sldId id="422" r:id="rId55"/>
    <p:sldId id="423" r:id="rId56"/>
    <p:sldId id="424" r:id="rId57"/>
    <p:sldId id="429" r:id="rId58"/>
    <p:sldId id="430" r:id="rId59"/>
    <p:sldId id="431" r:id="rId60"/>
    <p:sldId id="432" r:id="rId61"/>
    <p:sldId id="433" r:id="rId62"/>
    <p:sldId id="434" r:id="rId63"/>
    <p:sldId id="435" r:id="rId64"/>
    <p:sldId id="436" r:id="rId65"/>
    <p:sldId id="437" r:id="rId66"/>
    <p:sldId id="438" r:id="rId67"/>
    <p:sldId id="439" r:id="rId68"/>
    <p:sldId id="440" r:id="rId69"/>
    <p:sldId id="441" r:id="rId70"/>
    <p:sldId id="484" r:id="rId71"/>
    <p:sldId id="485" r:id="rId72"/>
    <p:sldId id="486" r:id="rId73"/>
    <p:sldId id="488" r:id="rId74"/>
    <p:sldId id="442" r:id="rId75"/>
    <p:sldId id="443" r:id="rId76"/>
    <p:sldId id="444" r:id="rId77"/>
    <p:sldId id="445" r:id="rId78"/>
    <p:sldId id="446" r:id="rId79"/>
    <p:sldId id="447" r:id="rId80"/>
    <p:sldId id="448" r:id="rId81"/>
    <p:sldId id="449" r:id="rId82"/>
    <p:sldId id="450" r:id="rId83"/>
    <p:sldId id="451" r:id="rId84"/>
    <p:sldId id="452" r:id="rId85"/>
    <p:sldId id="453" r:id="rId86"/>
    <p:sldId id="454" r:id="rId87"/>
    <p:sldId id="479" r:id="rId88"/>
    <p:sldId id="480" r:id="rId89"/>
    <p:sldId id="481" r:id="rId90"/>
    <p:sldId id="482" r:id="rId91"/>
    <p:sldId id="483" r:id="rId92"/>
    <p:sldId id="311" r:id="rId93"/>
    <p:sldId id="312" r:id="rId94"/>
    <p:sldId id="346" r:id="rId95"/>
    <p:sldId id="317" r:id="rId96"/>
    <p:sldId id="318" r:id="rId97"/>
    <p:sldId id="319" r:id="rId98"/>
    <p:sldId id="320" r:id="rId99"/>
    <p:sldId id="321" r:id="rId100"/>
    <p:sldId id="322" r:id="rId101"/>
    <p:sldId id="257" r:id="rId102"/>
    <p:sldId id="258" r:id="rId103"/>
    <p:sldId id="259" r:id="rId104"/>
    <p:sldId id="260" r:id="rId10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1CC9FD-7B7B-48B9-8133-5B9DFF2386DD}" type="datetimeFigureOut">
              <a:rPr lang="tr-TR" smtClean="0"/>
              <a:pPr/>
              <a:t>14.11.2013</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23F6AA-C6D9-4B0F-B11E-805156E830D1}"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5C5DB-145A-43A5-A838-342C5EDBC7E7}" type="datetimeFigureOut">
              <a:rPr lang="tr-TR" smtClean="0"/>
              <a:pPr/>
              <a:t>14.11.2013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F57E6-2366-49C6-9B83-85835706ADE0}" type="slidenum">
              <a:rPr lang="tr-TR" smtClean="0"/>
              <a:pPr/>
              <a:t>‹#›</a:t>
            </a:fld>
            <a:endParaRPr lang="tr-TR"/>
          </a:p>
        </p:txBody>
      </p:sp>
    </p:spTree>
    <p:extLst>
      <p:ext uri="{BB962C8B-B14F-4D97-AF65-F5344CB8AC3E}">
        <p14:creationId xmlns="" xmlns:p14="http://schemas.microsoft.com/office/powerpoint/2010/main" val="264371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D85F9056-7A6E-44E2-8F61-20066065F790}" type="slidenum">
              <a:rPr lang="tr-TR" smtClean="0">
                <a:latin typeface="Arial" charset="0"/>
                <a:cs typeface="Arial" charset="0"/>
              </a:rPr>
              <a:pPr/>
              <a:t>1</a:t>
            </a:fld>
            <a:endParaRPr lang="tr-TR" smtClean="0">
              <a:latin typeface="Arial" charset="0"/>
              <a:cs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983A821-2489-40A8-BD6C-B9A91C0F4C6D}" type="slidenum">
              <a:rPr lang="tr-TR" altLang="tr-TR" sz="1200"/>
              <a:pPr/>
              <a:t>29</a:t>
            </a:fld>
            <a:endParaRPr lang="tr-TR" altLang="tr-TR" sz="1200"/>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ABCD57B6-6B76-42A7-8658-4D346B002F73}" type="slidenum">
              <a:rPr lang="tr-TR" altLang="tr-TR" sz="1200"/>
              <a:pPr/>
              <a:t>30</a:t>
            </a:fld>
            <a:endParaRPr lang="tr-TR" altLang="tr-TR" sz="120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EACA31B-D25C-410D-B8C0-0347755B61DE}" type="slidenum">
              <a:rPr lang="tr-TR" altLang="tr-TR" sz="1200"/>
              <a:pPr/>
              <a:t>34</a:t>
            </a:fld>
            <a:endParaRPr lang="tr-TR" altLang="tr-TR" sz="120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C0384BFB-5C1A-42DC-8F18-36259011CD35}" type="slidenum">
              <a:rPr lang="tr-TR" altLang="tr-TR" sz="1200"/>
              <a:pPr/>
              <a:t>35</a:t>
            </a:fld>
            <a:endParaRPr lang="tr-TR" altLang="tr-TR" sz="120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D1A7BC5-4CB8-4CA0-B5A9-593D4B4BF70D}" type="slidenum">
              <a:rPr lang="tr-TR" altLang="tr-TR" sz="1200"/>
              <a:pPr/>
              <a:t>36</a:t>
            </a:fld>
            <a:endParaRPr lang="tr-TR" altLang="tr-TR" sz="120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8E264688-11CA-4C13-9FCB-D11C9765785E}" type="slidenum">
              <a:rPr lang="tr-TR" altLang="tr-TR" sz="1200"/>
              <a:pPr/>
              <a:t>37</a:t>
            </a:fld>
            <a:endParaRPr lang="tr-TR" altLang="tr-TR" sz="1200"/>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BA45CCF-AEBC-4338-9639-DDAC5DABB138}" type="slidenum">
              <a:rPr lang="tr-TR" altLang="tr-TR" sz="1200"/>
              <a:pPr/>
              <a:t>38</a:t>
            </a:fld>
            <a:endParaRPr lang="tr-TR" altLang="tr-TR" sz="120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A8BFA5F3-0973-4CC1-8445-128D6FD6ABF6}" type="slidenum">
              <a:rPr lang="tr-TR" altLang="tr-TR" sz="1200"/>
              <a:pPr/>
              <a:t>39</a:t>
            </a:fld>
            <a:endParaRPr lang="tr-TR" altLang="tr-TR" sz="120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E28B88FF-14D9-4C97-99A9-D2D9ED3A658B}" type="slidenum">
              <a:rPr lang="tr-TR" altLang="tr-TR" sz="1200"/>
              <a:pPr/>
              <a:t>40</a:t>
            </a:fld>
            <a:endParaRPr lang="tr-TR" altLang="tr-TR" sz="120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A939722-D32F-4D75-B627-B35890D9FFD3}" type="slidenum">
              <a:rPr lang="tr-TR" altLang="tr-TR" sz="1200"/>
              <a:pPr/>
              <a:t>41</a:t>
            </a:fld>
            <a:endParaRPr lang="tr-TR" altLang="tr-TR" sz="1200"/>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3088FA12-934F-471E-AC2C-26BF27F97996}" type="slidenum">
              <a:rPr lang="tr-TR" smtClean="0">
                <a:latin typeface="Arial" charset="0"/>
                <a:cs typeface="Arial" charset="0"/>
              </a:rPr>
              <a:pPr/>
              <a:t>4</a:t>
            </a:fld>
            <a:endParaRPr lang="tr-TR" smtClean="0">
              <a:latin typeface="Arial" charset="0"/>
              <a:cs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EE50C31-670B-4B71-8465-15B696026A71}" type="slidenum">
              <a:rPr lang="tr-TR" altLang="tr-TR" sz="1200"/>
              <a:pPr/>
              <a:t>42</a:t>
            </a:fld>
            <a:endParaRPr lang="tr-TR" altLang="tr-TR" sz="1200"/>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9070DDFC-4CB2-45CF-A566-586DF3704A41}" type="slidenum">
              <a:rPr lang="tr-TR" smtClean="0">
                <a:latin typeface="Arial" charset="0"/>
                <a:cs typeface="Arial" charset="0"/>
              </a:rPr>
              <a:pPr/>
              <a:t>5</a:t>
            </a:fld>
            <a:endParaRPr lang="tr-TR" smtClean="0">
              <a:latin typeface="Arial" charset="0"/>
              <a:cs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A6BF2AF0-D024-4091-A287-467126F65396}" type="slidenum">
              <a:rPr lang="tr-TR" smtClean="0">
                <a:latin typeface="Arial" charset="0"/>
                <a:cs typeface="Arial" charset="0"/>
              </a:rPr>
              <a:pPr/>
              <a:t>6</a:t>
            </a:fld>
            <a:endParaRPr lang="tr-TR" smtClean="0">
              <a:latin typeface="Arial" charset="0"/>
              <a:cs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18BC13CB-BFBC-41C2-A5CC-A15D6A465CA2}" type="slidenum">
              <a:rPr lang="tr-TR" altLang="tr-TR" sz="1200"/>
              <a:pPr/>
              <a:t>8</a:t>
            </a:fld>
            <a:endParaRPr lang="tr-TR" altLang="tr-TR" sz="120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A7531CC3-A3B6-4F71-B6BD-30D8826BB734}" type="slidenum">
              <a:rPr lang="tr-TR" altLang="tr-TR" sz="1200"/>
              <a:pPr/>
              <a:t>9</a:t>
            </a:fld>
            <a:endParaRPr lang="tr-TR" altLang="tr-TR" sz="1200"/>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95735629-1C13-44CF-B8EA-C50EAD05121D}" type="slidenum">
              <a:rPr lang="tr-TR" smtClean="0">
                <a:latin typeface="Arial" charset="0"/>
                <a:cs typeface="Arial" charset="0"/>
              </a:rPr>
              <a:pPr/>
              <a:t>14</a:t>
            </a:fld>
            <a:endParaRPr lang="tr-TR" smtClean="0">
              <a:latin typeface="Arial" charset="0"/>
              <a:cs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61418567-E83B-4A8E-834D-6CAF3E515F94}" type="slidenum">
              <a:rPr lang="tr-TR" smtClean="0">
                <a:latin typeface="Arial" charset="0"/>
                <a:cs typeface="Arial" charset="0"/>
              </a:rPr>
              <a:pPr/>
              <a:t>16</a:t>
            </a:fld>
            <a:endParaRPr lang="tr-TR" smtClean="0">
              <a:latin typeface="Arial" charset="0"/>
              <a:cs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DC9FD493-67CA-4C90-AEAD-AF2D269B33F2}" type="slidenum">
              <a:rPr lang="tr-TR" altLang="tr-TR" sz="1200"/>
              <a:pPr/>
              <a:t>28</a:t>
            </a:fld>
            <a:endParaRPr lang="tr-TR" altLang="tr-TR" sz="120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p:spPr>
        <p:txBody>
          <a:bodyPr/>
          <a:lstStyle/>
          <a:p>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304800"/>
            <a:ext cx="8610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304800" y="1600200"/>
            <a:ext cx="42291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86300" y="1600200"/>
            <a:ext cx="42291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wrap="square" numCol="1" anchorCtr="0" compatLnSpc="1">
            <a:prstTxWarp prst="textNoShape">
              <a:avLst/>
            </a:prstTxWarp>
          </a:bodyPr>
          <a:lstStyle>
            <a:lvl1pPr fontAlgn="base">
              <a:spcBef>
                <a:spcPct val="0"/>
              </a:spcBef>
              <a:spcAft>
                <a:spcPct val="0"/>
              </a:spcAft>
              <a:defRPr smtClean="0">
                <a:solidFill>
                  <a:srgbClr val="898989"/>
                </a:solidFill>
              </a:defRPr>
            </a:lvl1pPr>
          </a:lstStyle>
          <a:p>
            <a:fld id="{3230ACEE-B123-4CC3-9020-2659122C3C2F}" type="datetime1">
              <a:rPr lang="tr-TR" altLang="tr-TR"/>
              <a:pPr/>
              <a:t>14.11.2013</a:t>
            </a:fld>
            <a:endParaRPr lang="en-US" alt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ltLang="tr-TR"/>
          </a:p>
        </p:txBody>
      </p:sp>
      <p:sp>
        <p:nvSpPr>
          <p:cNvPr id="7" name="6 Slayt Numarası Yer Tutucusu"/>
          <p:cNvSpPr>
            <a:spLocks noGrp="1"/>
          </p:cNvSpPr>
          <p:nvPr>
            <p:ph type="sldNum" sz="quarter" idx="12"/>
          </p:nvPr>
        </p:nvSpPr>
        <p:spPr>
          <a:xfrm>
            <a:off x="6553200" y="6245225"/>
            <a:ext cx="21336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fld id="{DCB9A74B-267D-4A51-B1EC-DD9E883FF7BB}" type="slidenum">
              <a:rPr lang="en-US"/>
              <a:pPr>
                <a:defRPr/>
              </a:pPr>
              <a:t>‹#›</a:t>
            </a:fld>
            <a:endParaRPr lang="en-US"/>
          </a:p>
        </p:txBody>
      </p:sp>
    </p:spTree>
    <p:extLst>
      <p:ext uri="{BB962C8B-B14F-4D97-AF65-F5344CB8AC3E}">
        <p14:creationId xmlns="" xmlns:p14="http://schemas.microsoft.com/office/powerpoint/2010/main" val="185567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304800"/>
            <a:ext cx="8610600" cy="58213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45225"/>
            <a:ext cx="2133600" cy="476250"/>
          </a:xfrm>
        </p:spPr>
        <p:txBody>
          <a:bodyPr wrap="square" numCol="1" anchorCtr="0" compatLnSpc="1">
            <a:prstTxWarp prst="textNoShape">
              <a:avLst/>
            </a:prstTxWarp>
          </a:bodyPr>
          <a:lstStyle>
            <a:lvl1pPr fontAlgn="base">
              <a:spcBef>
                <a:spcPct val="0"/>
              </a:spcBef>
              <a:spcAft>
                <a:spcPct val="0"/>
              </a:spcAft>
              <a:defRPr smtClean="0">
                <a:solidFill>
                  <a:srgbClr val="898989"/>
                </a:solidFill>
              </a:defRPr>
            </a:lvl1pPr>
          </a:lstStyle>
          <a:p>
            <a:fld id="{AF7E4243-628A-4AD4-8C2E-B9D56AE5D78C}" type="datetime1">
              <a:rPr lang="tr-TR" altLang="tr-TR"/>
              <a:pPr/>
              <a:t>14.11.2013</a:t>
            </a:fld>
            <a:endParaRPr lang="en-US" altLang="tr-TR"/>
          </a:p>
        </p:txBody>
      </p:sp>
      <p:sp>
        <p:nvSpPr>
          <p:cNvPr id="4" name="3 Altbilgi Yer Tutucusu"/>
          <p:cNvSpPr>
            <a:spLocks noGrp="1"/>
          </p:cNvSpPr>
          <p:nvPr>
            <p:ph type="ftr" sz="quarter" idx="11"/>
          </p:nvPr>
        </p:nvSpPr>
        <p:spPr>
          <a:xfrm>
            <a:off x="3124200" y="6245225"/>
            <a:ext cx="2895600" cy="476250"/>
          </a:xfrm>
        </p:spPr>
        <p:txBody>
          <a:bodyPr/>
          <a:lstStyle>
            <a:lvl1pPr>
              <a:defRPr/>
            </a:lvl1pPr>
          </a:lstStyle>
          <a:p>
            <a:endParaRPr lang="en-US" altLang="tr-TR"/>
          </a:p>
        </p:txBody>
      </p:sp>
      <p:sp>
        <p:nvSpPr>
          <p:cNvPr id="5" name="4 Slayt Numarası Yer Tutucusu"/>
          <p:cNvSpPr>
            <a:spLocks noGrp="1"/>
          </p:cNvSpPr>
          <p:nvPr>
            <p:ph type="sldNum" sz="quarter" idx="12"/>
          </p:nvPr>
        </p:nvSpPr>
        <p:spPr>
          <a:xfrm>
            <a:off x="6553200" y="6245225"/>
            <a:ext cx="21336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fld id="{71BD2534-75B7-4C1D-BCE4-763173B0577B}" type="slidenum">
              <a:rPr lang="en-US"/>
              <a:pPr>
                <a:defRPr/>
              </a:pPr>
              <a:t>‹#›</a:t>
            </a:fld>
            <a:endParaRPr lang="en-US"/>
          </a:p>
        </p:txBody>
      </p:sp>
    </p:spTree>
    <p:extLst>
      <p:ext uri="{BB962C8B-B14F-4D97-AF65-F5344CB8AC3E}">
        <p14:creationId xmlns="" xmlns:p14="http://schemas.microsoft.com/office/powerpoint/2010/main" val="187045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14.11.2013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14.11.2013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5362" name="Rectangle 2" descr="Beyaz mermer"/>
          <p:cNvSpPr>
            <a:spLocks noGrp="1" noChangeArrowheads="1"/>
          </p:cNvSpPr>
          <p:nvPr>
            <p:ph type="title"/>
          </p:nvPr>
        </p:nvSpPr>
        <p:spPr>
          <a:xfrm>
            <a:off x="457200" y="2141538"/>
            <a:ext cx="8153400" cy="1143000"/>
          </a:xfrm>
        </p:spPr>
        <p:txBody>
          <a:bodyPr/>
          <a:lstStyle/>
          <a:p>
            <a:pPr eaLnBrk="1" hangingPunct="1"/>
            <a:r>
              <a:rPr lang="tr-TR" sz="3600" b="1" smtClean="0">
                <a:solidFill>
                  <a:schemeClr val="bg1"/>
                </a:solidFill>
              </a:rPr>
              <a:t>Temel Kavramlar</a:t>
            </a:r>
          </a:p>
        </p:txBody>
      </p:sp>
      <p:sp>
        <p:nvSpPr>
          <p:cNvPr id="47107" name="Rectangle 3" descr="Gazete kağıdı"/>
          <p:cNvSpPr>
            <a:spLocks noGrp="1" noChangeArrowheads="1"/>
          </p:cNvSpPr>
          <p:nvPr>
            <p:ph idx="1"/>
          </p:nvPr>
        </p:nvSpPr>
        <p:spPr>
          <a:xfrm>
            <a:off x="468313" y="2924175"/>
            <a:ext cx="8229600" cy="1944688"/>
          </a:xfrm>
        </p:spPr>
        <p:txBody>
          <a:bodyPr/>
          <a:lstStyle/>
          <a:p>
            <a:pPr algn="just" eaLnBrk="1" hangingPunct="1">
              <a:defRPr/>
            </a:pPr>
            <a:endParaRPr lang="tr-TR" sz="2800" dirty="0" smtClean="0">
              <a:solidFill>
                <a:schemeClr val="bg1"/>
              </a:solidFill>
              <a:latin typeface="+mj-lt"/>
            </a:endParaRPr>
          </a:p>
          <a:p>
            <a:pPr marL="0" indent="0" algn="just" eaLnBrk="1" hangingPunct="1">
              <a:buFontTx/>
              <a:buNone/>
              <a:defRPr/>
            </a:pPr>
            <a:r>
              <a:rPr lang="tr-TR" sz="2800" dirty="0" smtClean="0">
                <a:solidFill>
                  <a:srgbClr val="FF99FF"/>
                </a:solidFill>
                <a:latin typeface="+mj-lt"/>
              </a:rPr>
              <a:t>Ölçme: </a:t>
            </a:r>
            <a:r>
              <a:rPr lang="tr-TR" sz="2800" dirty="0" smtClean="0">
                <a:solidFill>
                  <a:schemeClr val="bg1"/>
                </a:solidFill>
                <a:latin typeface="+mj-lt"/>
              </a:rPr>
              <a:t>Bireylerin davranışlarını gözleyip gözlem sonuçlarını sayılarla ya da sembollerle ifade etmedir. </a:t>
            </a:r>
          </a:p>
          <a:p>
            <a:pPr algn="just" eaLnBrk="1" hangingPunct="1">
              <a:defRPr/>
            </a:pPr>
            <a:endParaRPr lang="tr-TR" sz="2800" dirty="0" smtClean="0">
              <a:solidFill>
                <a:schemeClr val="bg1"/>
              </a:solidFill>
              <a:latin typeface="+mj-lt"/>
            </a:endParaRPr>
          </a:p>
        </p:txBody>
      </p:sp>
      <p:pic>
        <p:nvPicPr>
          <p:cNvPr id="15364" name="Picture 2" descr="G:\Serap Hoca Notlar\how-do-you-measure-success-290x283.jpg"/>
          <p:cNvPicPr>
            <a:picLocks noChangeAspect="1" noChangeArrowheads="1"/>
          </p:cNvPicPr>
          <p:nvPr/>
        </p:nvPicPr>
        <p:blipFill>
          <a:blip r:embed="rId3" cstate="print"/>
          <a:srcRect/>
          <a:stretch>
            <a:fillRect/>
          </a:stretch>
        </p:blipFill>
        <p:spPr bwMode="auto">
          <a:xfrm>
            <a:off x="6948488" y="476250"/>
            <a:ext cx="1876425" cy="183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Başlık 1"/>
          <p:cNvSpPr>
            <a:spLocks noGrp="1"/>
          </p:cNvSpPr>
          <p:nvPr>
            <p:ph type="title"/>
          </p:nvPr>
        </p:nvSpPr>
        <p:spPr>
          <a:xfrm>
            <a:off x="384175" y="414338"/>
            <a:ext cx="8435975" cy="1143000"/>
          </a:xfrm>
        </p:spPr>
        <p:txBody>
          <a:bodyPr/>
          <a:lstStyle/>
          <a:p>
            <a:pPr eaLnBrk="1" hangingPunct="1"/>
            <a:r>
              <a:rPr lang="tr-TR" sz="3600" b="1" smtClean="0">
                <a:solidFill>
                  <a:schemeClr val="bg1"/>
                </a:solidFill>
              </a:rPr>
              <a:t>Değerlendirmenin Basamakları</a:t>
            </a:r>
          </a:p>
        </p:txBody>
      </p:sp>
      <p:sp>
        <p:nvSpPr>
          <p:cNvPr id="3" name="İçerik Yer Tutucusu 2"/>
          <p:cNvSpPr>
            <a:spLocks noGrp="1"/>
          </p:cNvSpPr>
          <p:nvPr>
            <p:ph idx="1"/>
          </p:nvPr>
        </p:nvSpPr>
        <p:spPr>
          <a:xfrm>
            <a:off x="323850" y="1557338"/>
            <a:ext cx="8496300" cy="4967287"/>
          </a:xfrm>
        </p:spPr>
        <p:txBody>
          <a:bodyPr>
            <a:noAutofit/>
          </a:bodyPr>
          <a:lstStyle/>
          <a:p>
            <a:pPr marL="0" indent="0" algn="just" eaLnBrk="1" fontAlgn="auto" hangingPunct="1">
              <a:spcAft>
                <a:spcPts val="0"/>
              </a:spcAft>
              <a:buClr>
                <a:schemeClr val="accent3"/>
              </a:buClr>
              <a:buFontTx/>
              <a:buNone/>
              <a:defRPr/>
            </a:pPr>
            <a:r>
              <a:rPr lang="tr-TR" sz="2600" dirty="0" smtClean="0">
                <a:solidFill>
                  <a:srgbClr val="FF99FF"/>
                </a:solidFill>
                <a:latin typeface="+mj-lt"/>
              </a:rPr>
              <a:t>1.</a:t>
            </a:r>
            <a:r>
              <a:rPr lang="tr-TR" sz="2600" dirty="0" smtClean="0">
                <a:solidFill>
                  <a:schemeClr val="bg1"/>
                </a:solidFill>
                <a:latin typeface="+mj-lt"/>
              </a:rPr>
              <a:t>Değerlendirme sürecinin başlaması için öncelikle bir ölçme sonucuna ihtiyaç vardır. Ölçme işlemi ya da sonucu olmadan değerlendirmeden söz etmek mümkün değildir. Örneğin "Bilge sınavdan 70 puan aldı." ifadesi bir ölçme sonucunu göstermektedir.</a:t>
            </a:r>
          </a:p>
          <a:p>
            <a:pPr marL="0" indent="0" algn="just" eaLnBrk="1" fontAlgn="auto" hangingPunct="1">
              <a:spcAft>
                <a:spcPts val="0"/>
              </a:spcAft>
              <a:buClr>
                <a:schemeClr val="accent3"/>
              </a:buClr>
              <a:buFontTx/>
              <a:buNone/>
              <a:defRPr/>
            </a:pPr>
            <a:r>
              <a:rPr lang="tr-TR" sz="2600" dirty="0" smtClean="0">
                <a:solidFill>
                  <a:srgbClr val="FF99FF"/>
                </a:solidFill>
                <a:latin typeface="+mj-lt"/>
              </a:rPr>
              <a:t>2.</a:t>
            </a:r>
            <a:r>
              <a:rPr lang="tr-TR" sz="2600" dirty="0" smtClean="0">
                <a:solidFill>
                  <a:schemeClr val="bg1"/>
                </a:solidFill>
                <a:latin typeface="+mj-lt"/>
              </a:rPr>
              <a:t>Ölçme sonucunu değerlendirebilmek için, uygun bir ölçüt gerekmektedir. Örneğin "Sınavdan başarılı olmak için en az 50 puan almak gerekir." ifadesi bir ölçüttür.</a:t>
            </a:r>
          </a:p>
          <a:p>
            <a:pPr marL="0" indent="0" algn="just" eaLnBrk="1" fontAlgn="auto" hangingPunct="1">
              <a:spcAft>
                <a:spcPts val="0"/>
              </a:spcAft>
              <a:buClr>
                <a:schemeClr val="accent3"/>
              </a:buClr>
              <a:buFontTx/>
              <a:buNone/>
              <a:defRPr/>
            </a:pPr>
            <a:r>
              <a:rPr lang="tr-TR" sz="2600" dirty="0" smtClean="0">
                <a:solidFill>
                  <a:srgbClr val="FF99FF"/>
                </a:solidFill>
                <a:latin typeface="+mj-lt"/>
              </a:rPr>
              <a:t>3.</a:t>
            </a:r>
            <a:r>
              <a:rPr lang="tr-TR" sz="2600" dirty="0" smtClean="0">
                <a:solidFill>
                  <a:schemeClr val="bg1"/>
                </a:solidFill>
                <a:latin typeface="+mj-lt"/>
              </a:rPr>
              <a:t>Ölçme sonucu ölçüt ile karşılaştırılarak karara ulaşılır. Örneğin "Bilge 70 puan aldığı için başarılı oldu". "Başarılı olma" bir karar ifadesidir.</a:t>
            </a:r>
          </a:p>
          <a:p>
            <a:pPr marL="274320" indent="-274320" algn="just" eaLnBrk="1" fontAlgn="auto" hangingPunct="1">
              <a:spcAft>
                <a:spcPts val="0"/>
              </a:spcAft>
              <a:buClr>
                <a:schemeClr val="accent3"/>
              </a:buClr>
              <a:buFont typeface="Wingdings 2"/>
              <a:buChar char=""/>
              <a:defRPr/>
            </a:pPr>
            <a:endParaRPr lang="tr-TR" sz="2600" dirty="0">
              <a:solidFill>
                <a:schemeClr val="bg1"/>
              </a:solidFill>
              <a:latin typeface="+mj-lt"/>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tr-TR" dirty="0" smtClean="0"/>
              <a:t>Yetersiz sürücüler hangi sorunları yaşar?</a:t>
            </a:r>
            <a:endParaRPr lang="tr-TR" dirty="0"/>
          </a:p>
        </p:txBody>
      </p:sp>
      <p:sp>
        <p:nvSpPr>
          <p:cNvPr id="3" name="İçerik Yer Tutucusu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Autofit/>
          </a:bodyPr>
          <a:lstStyle/>
          <a:p>
            <a:pPr algn="just"/>
            <a:r>
              <a:rPr lang="nn-NO" sz="2400" dirty="0" smtClean="0"/>
              <a:t>zeka</a:t>
            </a:r>
            <a:r>
              <a:rPr lang="nn-NO" sz="2400" dirty="0"/>
              <a:t>, bellek, </a:t>
            </a:r>
            <a:r>
              <a:rPr lang="nn-NO" sz="2400" dirty="0" smtClean="0"/>
              <a:t>alg</a:t>
            </a:r>
            <a:r>
              <a:rPr lang="tr-TR" sz="2400" dirty="0" smtClean="0"/>
              <a:t>ı</a:t>
            </a:r>
            <a:r>
              <a:rPr lang="nn-NO" sz="2400" dirty="0" smtClean="0"/>
              <a:t>, </a:t>
            </a:r>
            <a:r>
              <a:rPr lang="nn-NO" sz="2400" dirty="0"/>
              <a:t>konsantrasyon, dikkat, </a:t>
            </a:r>
            <a:r>
              <a:rPr lang="nn-NO" sz="2400" dirty="0" smtClean="0"/>
              <a:t>refleks,</a:t>
            </a:r>
            <a:r>
              <a:rPr lang="nb-NO" sz="2400" dirty="0" smtClean="0"/>
              <a:t>fren </a:t>
            </a:r>
            <a:r>
              <a:rPr lang="nb-NO" sz="2400" dirty="0"/>
              <a:t>intikal süresi, strese </a:t>
            </a:r>
            <a:r>
              <a:rPr lang="nb-NO" sz="2400" dirty="0" smtClean="0"/>
              <a:t>dayan</a:t>
            </a:r>
            <a:r>
              <a:rPr lang="tr-TR" sz="2400" dirty="0" smtClean="0"/>
              <a:t>ı</a:t>
            </a:r>
            <a:r>
              <a:rPr lang="nb-NO" sz="2400" dirty="0" smtClean="0"/>
              <a:t>kl</a:t>
            </a:r>
            <a:r>
              <a:rPr lang="tr-TR" sz="2400" dirty="0" smtClean="0"/>
              <a:t>ı</a:t>
            </a:r>
            <a:r>
              <a:rPr lang="nb-NO" sz="2400" dirty="0" smtClean="0"/>
              <a:t>l</a:t>
            </a:r>
            <a:r>
              <a:rPr lang="tr-TR" sz="2400" dirty="0" smtClean="0"/>
              <a:t>ı</a:t>
            </a:r>
            <a:r>
              <a:rPr lang="nb-NO" sz="2400" dirty="0" smtClean="0"/>
              <a:t>k ve</a:t>
            </a:r>
            <a:r>
              <a:rPr lang="tr-TR" sz="2400" dirty="0" smtClean="0"/>
              <a:t> </a:t>
            </a:r>
            <a:r>
              <a:rPr lang="nn-NO" sz="2400" dirty="0" smtClean="0"/>
              <a:t>stres alt</a:t>
            </a:r>
            <a:r>
              <a:rPr lang="tr-TR" sz="2400" dirty="0" smtClean="0"/>
              <a:t>ı</a:t>
            </a:r>
            <a:r>
              <a:rPr lang="nn-NO" sz="2400" dirty="0" smtClean="0"/>
              <a:t>nda do</a:t>
            </a:r>
            <a:r>
              <a:rPr lang="tr-TR" sz="2400" dirty="0" smtClean="0"/>
              <a:t>ğ</a:t>
            </a:r>
            <a:r>
              <a:rPr lang="nn-NO" sz="2400" dirty="0" smtClean="0"/>
              <a:t>ru </a:t>
            </a:r>
            <a:r>
              <a:rPr lang="nn-NO" sz="2400" dirty="0"/>
              <a:t>karar verme, </a:t>
            </a:r>
            <a:r>
              <a:rPr lang="nn-NO" sz="2400" dirty="0" smtClean="0"/>
              <a:t>koordinasyon</a:t>
            </a:r>
            <a:r>
              <a:rPr lang="tr-TR" sz="2400" dirty="0" smtClean="0"/>
              <a:t> gibi </a:t>
            </a:r>
            <a:r>
              <a:rPr lang="tr-TR" sz="2400" dirty="0" err="1"/>
              <a:t>psiko</a:t>
            </a:r>
            <a:r>
              <a:rPr lang="tr-TR" sz="2400" dirty="0"/>
              <a:t>-motor ve zihinsel yeteneklerinde </a:t>
            </a:r>
            <a:r>
              <a:rPr lang="tr-TR" sz="2400" dirty="0" smtClean="0"/>
              <a:t>diğer </a:t>
            </a:r>
            <a:r>
              <a:rPr lang="tr-TR" sz="2400" dirty="0"/>
              <a:t>sürücülere göre sorun olan </a:t>
            </a:r>
            <a:r>
              <a:rPr lang="tr-TR" sz="2400" dirty="0" smtClean="0"/>
              <a:t>kişiler</a:t>
            </a:r>
            <a:r>
              <a:rPr lang="tr-TR" sz="2400" dirty="0"/>
              <a:t>, </a:t>
            </a:r>
            <a:endParaRPr lang="tr-TR" sz="2400" dirty="0" smtClean="0"/>
          </a:p>
          <a:p>
            <a:pPr algn="just"/>
            <a:r>
              <a:rPr lang="tr-TR" sz="2400" dirty="0" smtClean="0"/>
              <a:t>trafikte hızlarını ayarlamada </a:t>
            </a:r>
          </a:p>
          <a:p>
            <a:pPr algn="just"/>
            <a:r>
              <a:rPr lang="tr-TR" sz="2400" dirty="0" smtClean="0"/>
              <a:t>öndeki ve yandaki araçlarla mesafe ayarlamada,</a:t>
            </a:r>
          </a:p>
          <a:p>
            <a:pPr algn="just"/>
            <a:r>
              <a:rPr lang="tr-TR" sz="2400" dirty="0" smtClean="0"/>
              <a:t>virajlarda</a:t>
            </a:r>
            <a:r>
              <a:rPr lang="tr-TR" sz="2400" dirty="0"/>
              <a:t>, </a:t>
            </a:r>
            <a:r>
              <a:rPr lang="tr-TR" sz="2400" dirty="0" smtClean="0"/>
              <a:t>kavşaklarda dönerken hız </a:t>
            </a:r>
            <a:r>
              <a:rPr lang="tr-TR" sz="2400" dirty="0"/>
              <a:t>azaltmada sorun </a:t>
            </a:r>
            <a:r>
              <a:rPr lang="tr-TR" sz="2400" dirty="0" smtClean="0"/>
              <a:t>yaşarlar</a:t>
            </a:r>
            <a:r>
              <a:rPr lang="tr-TR" sz="2400" dirty="0"/>
              <a:t>, </a:t>
            </a:r>
            <a:r>
              <a:rPr lang="tr-TR" sz="2400" dirty="0" smtClean="0"/>
              <a:t>yanlış sinyal </a:t>
            </a:r>
            <a:r>
              <a:rPr lang="tr-TR" sz="2400" dirty="0"/>
              <a:t>verirler, </a:t>
            </a:r>
            <a:endParaRPr lang="tr-TR" sz="2400" dirty="0" smtClean="0"/>
          </a:p>
          <a:p>
            <a:pPr algn="just"/>
            <a:r>
              <a:rPr lang="tr-TR" sz="2400" dirty="0" smtClean="0"/>
              <a:t>trafik ışıklarında yanlış </a:t>
            </a:r>
            <a:r>
              <a:rPr lang="tr-TR" sz="2400" dirty="0"/>
              <a:t>ya </a:t>
            </a:r>
            <a:r>
              <a:rPr lang="tr-TR" sz="2400" dirty="0" smtClean="0"/>
              <a:t>da tehlikeli davranışlar </a:t>
            </a:r>
            <a:r>
              <a:rPr lang="tr-TR" sz="2400" dirty="0"/>
              <a:t>yaparlar</a:t>
            </a:r>
            <a:r>
              <a:rPr lang="tr-TR" sz="2400" dirty="0" smtClean="0"/>
              <a:t>,</a:t>
            </a:r>
          </a:p>
          <a:p>
            <a:pPr algn="just"/>
            <a:r>
              <a:rPr lang="tr-TR" sz="2400" dirty="0" smtClean="0"/>
              <a:t>yanlış şerit değiştirir ve yanlış şerit </a:t>
            </a:r>
            <a:r>
              <a:rPr lang="tr-TR" sz="2400" dirty="0"/>
              <a:t>seçerler, </a:t>
            </a:r>
            <a:endParaRPr lang="tr-TR" sz="2400" dirty="0" smtClean="0"/>
          </a:p>
          <a:p>
            <a:pPr algn="just"/>
            <a:r>
              <a:rPr lang="tr-TR" sz="2400" dirty="0" smtClean="0"/>
              <a:t>hatalı </a:t>
            </a:r>
            <a:r>
              <a:rPr lang="tr-TR" sz="2400" dirty="0"/>
              <a:t>sollama yapabilirler</a:t>
            </a:r>
          </a:p>
          <a:p>
            <a:pPr algn="just"/>
            <a:r>
              <a:rPr lang="tr-TR" sz="2400" dirty="0" smtClean="0"/>
              <a:t>(</a:t>
            </a:r>
            <a:r>
              <a:rPr lang="tr-TR" sz="2400" dirty="0" err="1" smtClean="0"/>
              <a:t>Bukasa</a:t>
            </a:r>
            <a:r>
              <a:rPr lang="tr-TR" sz="2400" dirty="0" smtClean="0"/>
              <a:t> ve ark., 2000)</a:t>
            </a:r>
            <a:endParaRPr lang="tr-TR" sz="2400" dirty="0"/>
          </a:p>
        </p:txBody>
      </p:sp>
    </p:spTree>
    <p:extLst>
      <p:ext uri="{BB962C8B-B14F-4D97-AF65-F5344CB8AC3E}">
        <p14:creationId xmlns="" xmlns:p14="http://schemas.microsoft.com/office/powerpoint/2010/main" val="41950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Araç </a:t>
            </a:r>
            <a:r>
              <a:rPr lang="tr-TR" dirty="0" smtClean="0"/>
              <a:t>kullanma</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sürücülük </a:t>
            </a:r>
            <a:r>
              <a:rPr lang="tr-TR" dirty="0"/>
              <a:t>becerileri</a:t>
            </a:r>
          </a:p>
          <a:p>
            <a:r>
              <a:rPr lang="tr-TR" dirty="0"/>
              <a:t>ve sürücülük </a:t>
            </a:r>
            <a:r>
              <a:rPr lang="tr-TR" dirty="0" smtClean="0"/>
              <a:t>tarzı </a:t>
            </a:r>
          </a:p>
          <a:p>
            <a:r>
              <a:rPr lang="tr-TR" dirty="0" smtClean="0"/>
              <a:t>olmak </a:t>
            </a:r>
            <a:r>
              <a:rPr lang="tr-TR" dirty="0"/>
              <a:t>üzere iki </a:t>
            </a:r>
            <a:r>
              <a:rPr lang="tr-TR" dirty="0" smtClean="0"/>
              <a:t>ayr</a:t>
            </a:r>
            <a:r>
              <a:rPr lang="tr-TR" dirty="0"/>
              <a:t>ı</a:t>
            </a:r>
            <a:r>
              <a:rPr lang="tr-TR" dirty="0" smtClean="0"/>
              <a:t> bölümden oluşur</a:t>
            </a:r>
            <a:endParaRPr lang="tr-TR" dirty="0"/>
          </a:p>
          <a:p>
            <a:pPr marL="0" indent="0" algn="just">
              <a:buNone/>
            </a:pPr>
            <a:r>
              <a:rPr lang="es-ES" sz="2000" b="1" u="sng" dirty="0" smtClean="0"/>
              <a:t>(</a:t>
            </a:r>
            <a:r>
              <a:rPr lang="es-ES" sz="2000" b="1" u="sng" dirty="0"/>
              <a:t>Elander ve </a:t>
            </a:r>
            <a:r>
              <a:rPr lang="es-ES" sz="2000" b="1" u="sng" dirty="0" smtClean="0"/>
              <a:t>French,</a:t>
            </a:r>
            <a:r>
              <a:rPr lang="fi-FI" sz="2000" b="1" u="sng" dirty="0" smtClean="0"/>
              <a:t>1993</a:t>
            </a:r>
            <a:r>
              <a:rPr lang="fi-FI" sz="2000" b="1" u="sng" dirty="0"/>
              <a:t>; Näätänen ve Summala, 1976).</a:t>
            </a:r>
            <a:endParaRPr lang="tr-TR" sz="2000" b="1" u="sng" dirty="0"/>
          </a:p>
        </p:txBody>
      </p:sp>
    </p:spTree>
    <p:extLst>
      <p:ext uri="{BB962C8B-B14F-4D97-AF65-F5344CB8AC3E}">
        <p14:creationId xmlns="" xmlns:p14="http://schemas.microsoft.com/office/powerpoint/2010/main" val="7134441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sürücülük </a:t>
            </a:r>
            <a:r>
              <a:rPr lang="tr-TR" dirty="0"/>
              <a:t>becerileri</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Sürücülük becerileri</a:t>
            </a:r>
            <a:r>
              <a:rPr lang="tr-TR" dirty="0"/>
              <a:t>, </a:t>
            </a:r>
            <a:endParaRPr lang="tr-TR" dirty="0" smtClean="0"/>
          </a:p>
          <a:p>
            <a:r>
              <a:rPr lang="tr-TR" dirty="0"/>
              <a:t>B</a:t>
            </a:r>
            <a:r>
              <a:rPr lang="tr-TR" dirty="0" smtClean="0"/>
              <a:t>ilgi işleme süreçleri</a:t>
            </a:r>
          </a:p>
          <a:p>
            <a:r>
              <a:rPr lang="tr-TR" dirty="0" smtClean="0"/>
              <a:t>Eğitim</a:t>
            </a:r>
          </a:p>
          <a:p>
            <a:r>
              <a:rPr lang="tr-TR" dirty="0" smtClean="0"/>
              <a:t>Pratikle gelişen </a:t>
            </a:r>
            <a:r>
              <a:rPr lang="tr-TR" dirty="0"/>
              <a:t>motor </a:t>
            </a:r>
            <a:r>
              <a:rPr lang="tr-TR" dirty="0" smtClean="0"/>
              <a:t>becerileri</a:t>
            </a:r>
          </a:p>
          <a:p>
            <a:pPr marL="0" indent="0">
              <a:buNone/>
            </a:pPr>
            <a:r>
              <a:rPr lang="tr-TR" dirty="0"/>
              <a:t> </a:t>
            </a:r>
            <a:r>
              <a:rPr lang="tr-TR" dirty="0" smtClean="0"/>
              <a:t>   (</a:t>
            </a:r>
            <a:r>
              <a:rPr lang="tr-TR" dirty="0" err="1" smtClean="0"/>
              <a:t>örn</a:t>
            </a:r>
            <a:r>
              <a:rPr lang="tr-TR" dirty="0"/>
              <a:t>. s</a:t>
            </a:r>
            <a:r>
              <a:rPr lang="tr-TR" dirty="0" smtClean="0"/>
              <a:t>ürücülük deneyimi</a:t>
            </a:r>
            <a:r>
              <a:rPr lang="tr-TR" dirty="0"/>
              <a:t>) içermektedir </a:t>
            </a:r>
            <a:endParaRPr lang="tr-TR" dirty="0" smtClean="0"/>
          </a:p>
          <a:p>
            <a:r>
              <a:rPr lang="tr-TR" dirty="0" smtClean="0"/>
              <a:t>(</a:t>
            </a:r>
            <a:r>
              <a:rPr lang="tr-TR" dirty="0" err="1"/>
              <a:t>Elander</a:t>
            </a:r>
            <a:r>
              <a:rPr lang="tr-TR" dirty="0"/>
              <a:t> ve </a:t>
            </a:r>
            <a:r>
              <a:rPr lang="tr-TR" dirty="0" smtClean="0"/>
              <a:t>French,1993</a:t>
            </a:r>
            <a:r>
              <a:rPr lang="tr-TR" dirty="0"/>
              <a:t>)</a:t>
            </a:r>
          </a:p>
        </p:txBody>
      </p:sp>
    </p:spTree>
    <p:extLst>
      <p:ext uri="{BB962C8B-B14F-4D97-AF65-F5344CB8AC3E}">
        <p14:creationId xmlns="" xmlns:p14="http://schemas.microsoft.com/office/powerpoint/2010/main" val="8212446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Araç kullanma</a:t>
            </a:r>
          </a:p>
        </p:txBody>
      </p:sp>
      <p:sp>
        <p:nvSpPr>
          <p:cNvPr id="3" name="İçerik Yer Tutucusu 2"/>
          <p:cNvSpPr>
            <a:spLocks noGrp="1"/>
          </p:cNvSpPr>
          <p:nvPr>
            <p:ph idx="1"/>
          </p:nvPr>
        </p:nvSpPr>
        <p:spPr/>
        <p:txBody>
          <a:bodyPr/>
          <a:lstStyle/>
          <a:p>
            <a:pPr marL="0" indent="0">
              <a:buNone/>
            </a:pPr>
            <a:r>
              <a:rPr lang="tr-TR" dirty="0"/>
              <a:t> </a:t>
            </a:r>
            <a:r>
              <a:rPr lang="tr-TR" dirty="0" smtClean="0"/>
              <a:t>   Hiyerarşik </a:t>
            </a:r>
            <a:r>
              <a:rPr lang="tr-TR" dirty="0"/>
              <a:t>olarak </a:t>
            </a:r>
            <a:r>
              <a:rPr lang="tr-TR" dirty="0" smtClean="0"/>
              <a:t>birkaç farklı </a:t>
            </a:r>
            <a:r>
              <a:rPr lang="tr-TR" dirty="0"/>
              <a:t>düzeyden </a:t>
            </a:r>
            <a:r>
              <a:rPr lang="tr-TR" dirty="0" smtClean="0"/>
              <a:t>oluşan </a:t>
            </a:r>
            <a:r>
              <a:rPr lang="tr-TR" dirty="0"/>
              <a:t>beceri </a:t>
            </a:r>
            <a:r>
              <a:rPr lang="tr-TR" dirty="0" smtClean="0"/>
              <a:t>işlemleri olarak tanımlanabilir </a:t>
            </a:r>
            <a:r>
              <a:rPr lang="tr-TR" dirty="0"/>
              <a:t>(</a:t>
            </a:r>
            <a:r>
              <a:rPr lang="tr-TR" dirty="0" err="1"/>
              <a:t>Summala</a:t>
            </a:r>
            <a:r>
              <a:rPr lang="tr-TR" dirty="0"/>
              <a:t>, 1996</a:t>
            </a:r>
            <a:r>
              <a:rPr lang="tr-TR" dirty="0" smtClean="0"/>
              <a:t>).</a:t>
            </a:r>
          </a:p>
          <a:p>
            <a:pPr marL="0" indent="0">
              <a:buNone/>
            </a:pPr>
            <a:r>
              <a:rPr lang="tr-TR" dirty="0" smtClean="0"/>
              <a:t>Aşağıdan yukarıya</a:t>
            </a:r>
          </a:p>
          <a:p>
            <a:pPr marL="0" indent="0">
              <a:buNone/>
            </a:pPr>
            <a:r>
              <a:rPr lang="tr-TR" dirty="0" smtClean="0"/>
              <a:t>Kontrol (kullanılmaya hazır-</a:t>
            </a:r>
            <a:r>
              <a:rPr lang="tr-TR" dirty="0" err="1" smtClean="0"/>
              <a:t>operasyonel</a:t>
            </a:r>
            <a:r>
              <a:rPr lang="tr-TR" dirty="0" smtClean="0"/>
              <a:t>)</a:t>
            </a:r>
          </a:p>
          <a:p>
            <a:pPr marL="0" indent="0">
              <a:buNone/>
            </a:pPr>
            <a:r>
              <a:rPr lang="tr-TR" dirty="0" smtClean="0"/>
              <a:t>Manevra (rehberlik-yol gösterme)</a:t>
            </a:r>
          </a:p>
          <a:p>
            <a:pPr marL="0" indent="0">
              <a:buNone/>
            </a:pPr>
            <a:r>
              <a:rPr lang="tr-TR" dirty="0" smtClean="0"/>
              <a:t>Planlama (kılavuzluk)</a:t>
            </a:r>
          </a:p>
          <a:p>
            <a:pPr marL="0" indent="0">
              <a:buNone/>
            </a:pPr>
            <a:r>
              <a:rPr lang="tr-TR" dirty="0" smtClean="0"/>
              <a:t>(</a:t>
            </a:r>
            <a:r>
              <a:rPr lang="tr-TR" dirty="0" err="1" smtClean="0"/>
              <a:t>Michon</a:t>
            </a:r>
            <a:r>
              <a:rPr lang="tr-TR" dirty="0" smtClean="0"/>
              <a:t>, 1985)</a:t>
            </a:r>
          </a:p>
          <a:p>
            <a:pPr marL="0" indent="0">
              <a:buNone/>
            </a:pPr>
            <a:endParaRPr lang="tr-TR" dirty="0"/>
          </a:p>
        </p:txBody>
      </p:sp>
    </p:spTree>
    <p:extLst>
      <p:ext uri="{BB962C8B-B14F-4D97-AF65-F5344CB8AC3E}">
        <p14:creationId xmlns="" xmlns:p14="http://schemas.microsoft.com/office/powerpoint/2010/main" val="10784248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Başlangıçta  tüm </a:t>
            </a:r>
            <a:r>
              <a:rPr lang="tr-TR" dirty="0"/>
              <a:t>bu </a:t>
            </a:r>
            <a:r>
              <a:rPr lang="tr-TR" dirty="0" smtClean="0"/>
              <a:t>işlemler </a:t>
            </a:r>
            <a:r>
              <a:rPr lang="tr-TR" dirty="0"/>
              <a:t>bilinçli bir kontrol </a:t>
            </a:r>
            <a:r>
              <a:rPr lang="tr-TR" dirty="0" smtClean="0"/>
              <a:t>gerektirmektedir; fakat </a:t>
            </a:r>
            <a:r>
              <a:rPr lang="tr-TR" dirty="0"/>
              <a:t>zamanla daha fazla pratik </a:t>
            </a:r>
            <a:r>
              <a:rPr lang="tr-TR" dirty="0" smtClean="0"/>
              <a:t>yapılması ve </a:t>
            </a:r>
            <a:r>
              <a:rPr lang="tr-TR" dirty="0"/>
              <a:t>sürücülük deneyiminin </a:t>
            </a:r>
            <a:r>
              <a:rPr lang="tr-TR" dirty="0" smtClean="0"/>
              <a:t>artmasıyla otomatik hale </a:t>
            </a:r>
            <a:r>
              <a:rPr lang="tr-TR" dirty="0"/>
              <a:t>gelmektedir. </a:t>
            </a:r>
            <a:r>
              <a:rPr lang="tr-TR" dirty="0" smtClean="0"/>
              <a:t>Öğrenmeye </a:t>
            </a:r>
            <a:r>
              <a:rPr lang="tr-TR" dirty="0"/>
              <a:t>ek olarak, </a:t>
            </a:r>
            <a:r>
              <a:rPr lang="tr-TR" dirty="0" smtClean="0"/>
              <a:t>araç kullanmayla ilişkili </a:t>
            </a:r>
            <a:r>
              <a:rPr lang="tr-TR" dirty="0"/>
              <a:t>becerilerin sürücünün </a:t>
            </a:r>
            <a:r>
              <a:rPr lang="tr-TR" dirty="0" smtClean="0"/>
              <a:t>genel bilgi işleme </a:t>
            </a:r>
            <a:r>
              <a:rPr lang="tr-TR" dirty="0"/>
              <a:t>becerilerinden de </a:t>
            </a:r>
            <a:r>
              <a:rPr lang="tr-TR" dirty="0" smtClean="0"/>
              <a:t>etkilendiği düşünülebilir</a:t>
            </a:r>
            <a:endParaRPr lang="tr-TR" dirty="0"/>
          </a:p>
          <a:p>
            <a:pPr algn="just"/>
            <a:r>
              <a:rPr lang="tr-TR" dirty="0"/>
              <a:t>(</a:t>
            </a:r>
            <a:r>
              <a:rPr lang="tr-TR" dirty="0" err="1"/>
              <a:t>Elander</a:t>
            </a:r>
            <a:r>
              <a:rPr lang="tr-TR" dirty="0"/>
              <a:t> ve French, 1993).</a:t>
            </a:r>
          </a:p>
        </p:txBody>
      </p:sp>
    </p:spTree>
    <p:extLst>
      <p:ext uri="{BB962C8B-B14F-4D97-AF65-F5344CB8AC3E}">
        <p14:creationId xmlns="" xmlns:p14="http://schemas.microsoft.com/office/powerpoint/2010/main" val="136917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836613"/>
            <a:ext cx="8507412" cy="5289550"/>
          </a:xfrm>
        </p:spPr>
        <p:txBody>
          <a:bodyPr>
            <a:noAutofit/>
          </a:bodyPr>
          <a:lstStyle/>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Tanımlardan ve örneklerden görüleceği gibi genellikle ölçme, sayı ya da semboller ile ifade edilirken, değerlendirme daha çok sözcüklerle ifade edilir. Çünkü kararlar sayısal verilere dayanılarak alınır. </a:t>
            </a: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Bu nedenle ölçme nesnel, değerlendirme ise özneldir. </a:t>
            </a: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Örneğin bir masanın yüksekliği ölçülmüş ve sonuç 120 cm bulunmuş olsun. Masanın yüksekliğinin ölçülmesi kişisel görüşlerden pek etkilenmez iken bu masanın uzun ya da kısa olduğunu ifade etmek kişisel yargılara dayanabilir. Örneğin kısa boylu insanlar bu masayı "yüksek", uzun boylu insanlar ise "alçak" olarak niteleyebilir.</a:t>
            </a:r>
          </a:p>
          <a:p>
            <a:pPr marL="274320" indent="-274320" algn="just" eaLnBrk="1" fontAlgn="auto" hangingPunct="1">
              <a:spcAft>
                <a:spcPts val="0"/>
              </a:spcAft>
              <a:buClr>
                <a:schemeClr val="accent3"/>
              </a:buClr>
              <a:buFont typeface="Wingdings 2"/>
              <a:buChar char=""/>
              <a:defRPr/>
            </a:pPr>
            <a:endParaRPr lang="tr-TR"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İçerik Yer Tutucusu 2"/>
          <p:cNvSpPr>
            <a:spLocks noGrp="1"/>
          </p:cNvSpPr>
          <p:nvPr>
            <p:ph idx="1"/>
          </p:nvPr>
        </p:nvSpPr>
        <p:spPr>
          <a:xfrm>
            <a:off x="395288" y="1981200"/>
            <a:ext cx="8134350" cy="3103563"/>
          </a:xfrm>
        </p:spPr>
        <p:txBody>
          <a:bodyPr/>
          <a:lstStyle/>
          <a:p>
            <a:pPr algn="just" eaLnBrk="1" hangingPunct="1"/>
            <a:r>
              <a:rPr lang="tr-TR" sz="2800" smtClean="0">
                <a:solidFill>
                  <a:schemeClr val="bg1"/>
                </a:solidFill>
              </a:rPr>
              <a:t>Ölçme sonuçları hatalı olursa değerlendirme de hatalı olacaktır. Başka bir ifade ile, değerlendirmede elde edilen kararın uygun olması öncelikle ölçme sonuçlarının hatasızlığına bağlıdır. </a:t>
            </a:r>
          </a:p>
          <a:p>
            <a:pPr algn="just" eaLnBrk="1" hangingPunct="1"/>
            <a:r>
              <a:rPr lang="tr-TR" sz="2800" smtClean="0">
                <a:solidFill>
                  <a:schemeClr val="bg1"/>
                </a:solidFill>
              </a:rPr>
              <a:t>Ölçüt, ölçme sonuçlarına uygun olmaz ise değerlendirme amacına ulaşamaz.</a:t>
            </a:r>
          </a:p>
          <a:p>
            <a:pPr algn="just" eaLnBrk="1" hangingPunct="1"/>
            <a:endParaRPr lang="tr-TR" sz="280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Başlık 1"/>
          <p:cNvSpPr>
            <a:spLocks noGrp="1"/>
          </p:cNvSpPr>
          <p:nvPr>
            <p:ph type="title"/>
          </p:nvPr>
        </p:nvSpPr>
        <p:spPr>
          <a:xfrm>
            <a:off x="398463" y="609600"/>
            <a:ext cx="8205787" cy="1143000"/>
          </a:xfrm>
        </p:spPr>
        <p:txBody>
          <a:bodyPr/>
          <a:lstStyle/>
          <a:p>
            <a:pPr eaLnBrk="1" hangingPunct="1"/>
            <a:r>
              <a:rPr lang="tr-TR" sz="3600" b="1" smtClean="0">
                <a:solidFill>
                  <a:schemeClr val="bg1"/>
                </a:solidFill>
              </a:rPr>
              <a:t>Değerlendirme Türleri (Ölçütüne Göre)</a:t>
            </a:r>
          </a:p>
        </p:txBody>
      </p:sp>
      <p:sp>
        <p:nvSpPr>
          <p:cNvPr id="3" name="İçerik Yer Tutucusu 2"/>
          <p:cNvSpPr>
            <a:spLocks noGrp="1"/>
          </p:cNvSpPr>
          <p:nvPr>
            <p:ph idx="1"/>
          </p:nvPr>
        </p:nvSpPr>
        <p:spPr>
          <a:xfrm>
            <a:off x="395288" y="1981200"/>
            <a:ext cx="8424862" cy="4114800"/>
          </a:xfrm>
        </p:spPr>
        <p:txBody>
          <a:bodyPr>
            <a:normAutofit/>
          </a:bodyPr>
          <a:lstStyle/>
          <a:p>
            <a:pPr marL="0" indent="0" algn="just" eaLnBrk="1" fontAlgn="auto" hangingPunct="1">
              <a:spcAft>
                <a:spcPts val="0"/>
              </a:spcAft>
              <a:buClr>
                <a:schemeClr val="accent3"/>
              </a:buClr>
              <a:buFontTx/>
              <a:buNone/>
              <a:defRPr/>
            </a:pPr>
            <a:r>
              <a:rPr lang="tr-TR" sz="2800" dirty="0" smtClean="0">
                <a:solidFill>
                  <a:schemeClr val="bg1"/>
                </a:solidFill>
                <a:latin typeface="+mj-lt"/>
              </a:rPr>
              <a:t>Sınavdan elde edilen puanlar tek başlarına bir anlam ifade etmez. Bu  puanı değerlendirmek ve bu değerlendirmeyi de belirli bir dayanak noktasına yani ölçüte göre yapmak gerekmektedir. Bu ölçütler; </a:t>
            </a:r>
            <a:endParaRPr lang="tr-TR" sz="2800" dirty="0">
              <a:solidFill>
                <a:schemeClr val="bg1"/>
              </a:solidFill>
              <a:latin typeface="+mj-lt"/>
            </a:endParaRPr>
          </a:p>
          <a:p>
            <a:pPr marL="2336800" indent="-368300" algn="just" eaLnBrk="1" fontAlgn="auto" hangingPunct="1">
              <a:spcAft>
                <a:spcPts val="0"/>
              </a:spcAft>
              <a:buClr>
                <a:schemeClr val="accent3"/>
              </a:buClr>
              <a:defRPr/>
            </a:pPr>
            <a:r>
              <a:rPr lang="tr-TR" sz="2800" dirty="0" smtClean="0">
                <a:solidFill>
                  <a:schemeClr val="bg1"/>
                </a:solidFill>
                <a:latin typeface="+mj-lt"/>
              </a:rPr>
              <a:t>norma dayalı (bağıl) </a:t>
            </a:r>
          </a:p>
          <a:p>
            <a:pPr marL="2336800" indent="-368300" eaLnBrk="1" fontAlgn="auto" hangingPunct="1">
              <a:spcAft>
                <a:spcPts val="0"/>
              </a:spcAft>
              <a:buClr>
                <a:schemeClr val="accent3"/>
              </a:buClr>
              <a:defRPr/>
            </a:pPr>
            <a:r>
              <a:rPr lang="tr-TR" sz="2800" dirty="0" smtClean="0">
                <a:solidFill>
                  <a:schemeClr val="bg1"/>
                </a:solidFill>
                <a:latin typeface="+mj-lt"/>
              </a:rPr>
              <a:t>ölçüte dayalı (mutlak) </a:t>
            </a:r>
          </a:p>
          <a:p>
            <a:pPr marL="0" indent="0" eaLnBrk="1" fontAlgn="auto" hangingPunct="1">
              <a:spcAft>
                <a:spcPts val="0"/>
              </a:spcAft>
              <a:buClr>
                <a:schemeClr val="accent3"/>
              </a:buClr>
              <a:buFont typeface="Wingdings 2"/>
              <a:buNone/>
              <a:defRPr/>
            </a:pPr>
            <a:r>
              <a:rPr lang="tr-TR" sz="2800" dirty="0" smtClean="0">
                <a:solidFill>
                  <a:schemeClr val="bg1"/>
                </a:solidFill>
                <a:latin typeface="+mj-lt"/>
              </a:rPr>
              <a:t>olmak üzere ikiye ayrılır.</a:t>
            </a:r>
            <a:endParaRPr lang="tr-TR"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6626" name="Rectangle 2" descr="Beyaz mermer"/>
          <p:cNvSpPr>
            <a:spLocks noGrp="1" noChangeArrowheads="1"/>
          </p:cNvSpPr>
          <p:nvPr>
            <p:ph type="title"/>
          </p:nvPr>
        </p:nvSpPr>
        <p:spPr>
          <a:xfrm>
            <a:off x="395288" y="585788"/>
            <a:ext cx="8153400" cy="1066800"/>
          </a:xfrm>
        </p:spPr>
        <p:txBody>
          <a:bodyPr/>
          <a:lstStyle/>
          <a:p>
            <a:pPr algn="l" eaLnBrk="1" hangingPunct="1"/>
            <a:r>
              <a:rPr lang="tr-TR" sz="3600" smtClean="0">
                <a:solidFill>
                  <a:srgbClr val="FF99FF"/>
                </a:solidFill>
              </a:rPr>
              <a:t>1) Mutlak Değerlendirme</a:t>
            </a:r>
          </a:p>
        </p:txBody>
      </p:sp>
      <p:sp>
        <p:nvSpPr>
          <p:cNvPr id="249859" name="Rectangle 3"/>
          <p:cNvSpPr>
            <a:spLocks noGrp="1" noChangeArrowheads="1"/>
          </p:cNvSpPr>
          <p:nvPr>
            <p:ph idx="1"/>
          </p:nvPr>
        </p:nvSpPr>
        <p:spPr>
          <a:xfrm>
            <a:off x="406400" y="1724025"/>
            <a:ext cx="8399463" cy="4800600"/>
          </a:xfrm>
        </p:spPr>
        <p:txBody>
          <a:bodyPr/>
          <a:lstStyle/>
          <a:p>
            <a:pPr algn="just" eaLnBrk="1" hangingPunct="1">
              <a:spcBef>
                <a:spcPts val="300"/>
              </a:spcBef>
              <a:spcAft>
                <a:spcPts val="300"/>
              </a:spcAft>
              <a:defRPr/>
            </a:pPr>
            <a:r>
              <a:rPr lang="tr-TR" sz="2800" dirty="0" smtClean="0">
                <a:solidFill>
                  <a:schemeClr val="bg1"/>
                </a:solidFill>
                <a:latin typeface="+mj-lt"/>
              </a:rPr>
              <a:t>Mutlak değerlendirmede ölçüt, dersin hedef davranışlarıdır. </a:t>
            </a:r>
          </a:p>
          <a:p>
            <a:pPr algn="just" eaLnBrk="1" hangingPunct="1">
              <a:spcBef>
                <a:spcPts val="300"/>
              </a:spcBef>
              <a:spcAft>
                <a:spcPts val="300"/>
              </a:spcAft>
              <a:defRPr/>
            </a:pPr>
            <a:r>
              <a:rPr lang="tr-TR" sz="2800" dirty="0" smtClean="0">
                <a:solidFill>
                  <a:schemeClr val="bg1"/>
                </a:solidFill>
                <a:latin typeface="+mj-lt"/>
              </a:rPr>
              <a:t>Hedef davranışlarından belirli oranına sahip olan öğrencilerin başarılı sayılacağı kabul edilir. </a:t>
            </a:r>
          </a:p>
          <a:p>
            <a:pPr algn="just" eaLnBrk="1" hangingPunct="1">
              <a:spcBef>
                <a:spcPts val="300"/>
              </a:spcBef>
              <a:spcAft>
                <a:spcPts val="300"/>
              </a:spcAft>
              <a:defRPr/>
            </a:pPr>
            <a:r>
              <a:rPr lang="tr-TR" sz="2800" i="1" dirty="0" smtClean="0">
                <a:solidFill>
                  <a:schemeClr val="bg1"/>
                </a:solidFill>
                <a:latin typeface="+mj-lt"/>
              </a:rPr>
              <a:t>Değerlendirmede kullanılan ölçüt, mutlak başarının bir göstergesi olduğunda, mutlak değerlendirme adını alır. </a:t>
            </a:r>
          </a:p>
          <a:p>
            <a:pPr algn="just" eaLnBrk="1" hangingPunct="1">
              <a:spcBef>
                <a:spcPts val="300"/>
              </a:spcBef>
              <a:spcAft>
                <a:spcPts val="300"/>
              </a:spcAft>
              <a:defRPr/>
            </a:pPr>
            <a:r>
              <a:rPr lang="tr-TR" sz="2800" dirty="0" smtClean="0">
                <a:solidFill>
                  <a:schemeClr val="bg1"/>
                </a:solidFill>
                <a:latin typeface="+mj-lt"/>
              </a:rPr>
              <a:t>Bir sınavdaki alınabilecek en yüksek puan mutlak değerlendirmenin bir ölçütü kabul edilebilir.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 calcmode="lin" valueType="num">
                                      <p:cBhvr additive="base">
                                        <p:cTn id="7" dur="500" fill="hold"/>
                                        <p:tgtEl>
                                          <p:spTgt spid="2498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9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9859">
                                            <p:txEl>
                                              <p:pRg st="1" end="1"/>
                                            </p:txEl>
                                          </p:spTgt>
                                        </p:tgtEl>
                                        <p:attrNameLst>
                                          <p:attrName>style.visibility</p:attrName>
                                        </p:attrNameLst>
                                      </p:cBhvr>
                                      <p:to>
                                        <p:strVal val="visible"/>
                                      </p:to>
                                    </p:set>
                                    <p:anim calcmode="lin" valueType="num">
                                      <p:cBhvr additive="base">
                                        <p:cTn id="13" dur="500" fill="hold"/>
                                        <p:tgtEl>
                                          <p:spTgt spid="2498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9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9859">
                                            <p:txEl>
                                              <p:pRg st="2" end="2"/>
                                            </p:txEl>
                                          </p:spTgt>
                                        </p:tgtEl>
                                        <p:attrNameLst>
                                          <p:attrName>style.visibility</p:attrName>
                                        </p:attrNameLst>
                                      </p:cBhvr>
                                      <p:to>
                                        <p:strVal val="visible"/>
                                      </p:to>
                                    </p:set>
                                    <p:anim calcmode="lin" valueType="num">
                                      <p:cBhvr additive="base">
                                        <p:cTn id="19" dur="500" fill="hold"/>
                                        <p:tgtEl>
                                          <p:spTgt spid="2498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9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9859">
                                            <p:txEl>
                                              <p:pRg st="3" end="3"/>
                                            </p:txEl>
                                          </p:spTgt>
                                        </p:tgtEl>
                                        <p:attrNameLst>
                                          <p:attrName>style.visibility</p:attrName>
                                        </p:attrNameLst>
                                      </p:cBhvr>
                                      <p:to>
                                        <p:strVal val="visible"/>
                                      </p:to>
                                    </p:set>
                                    <p:anim calcmode="lin" valueType="num">
                                      <p:cBhvr additive="base">
                                        <p:cTn id="25" dur="500" fill="hold"/>
                                        <p:tgtEl>
                                          <p:spTgt spid="2498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9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Mutlak ölçüt</a:t>
            </a:r>
            <a:endParaRPr lang="tr-TR" dirty="0"/>
          </a:p>
        </p:txBody>
      </p:sp>
      <p:sp>
        <p:nvSpPr>
          <p:cNvPr id="4" name="Rectangle 3"/>
          <p:cNvSpPr>
            <a:spLocks noGrp="1" noChangeArrowheads="1"/>
          </p:cNvSpPr>
          <p:nvPr>
            <p:ph idx="1"/>
          </p:nvPr>
        </p:nvSpPr>
        <p:spPr/>
        <p:txBody>
          <a:bodyPr/>
          <a:lstStyle/>
          <a:p>
            <a:r>
              <a:rPr lang="tr-TR" dirty="0" smtClean="0"/>
              <a:t>Ölçme </a:t>
            </a:r>
            <a:r>
              <a:rPr lang="tr-TR" b="1" dirty="0" smtClean="0"/>
              <a:t>yapılmadan önce</a:t>
            </a:r>
            <a:r>
              <a:rPr lang="tr-TR" dirty="0" smtClean="0"/>
              <a:t> herkes için </a:t>
            </a:r>
            <a:r>
              <a:rPr lang="tr-TR" b="1" dirty="0" smtClean="0"/>
              <a:t>eşit </a:t>
            </a:r>
            <a:r>
              <a:rPr lang="tr-TR" dirty="0" smtClean="0"/>
              <a:t>ve </a:t>
            </a:r>
            <a:r>
              <a:rPr lang="tr-TR" b="1" dirty="0" smtClean="0"/>
              <a:t>kesin </a:t>
            </a:r>
            <a:r>
              <a:rPr lang="tr-TR" dirty="0" smtClean="0"/>
              <a:t>olarak belirlenir.</a:t>
            </a:r>
          </a:p>
          <a:p>
            <a:pPr lvl="1"/>
            <a:r>
              <a:rPr lang="tr-TR" dirty="0" smtClean="0"/>
              <a:t>60 puan ve üzeri geçer.</a:t>
            </a:r>
          </a:p>
          <a:p>
            <a:pPr lvl="1"/>
            <a:r>
              <a:rPr lang="tr-TR" dirty="0" smtClean="0"/>
              <a:t>100 metreyi 16 saniye altında koşanlar kazanır.</a:t>
            </a:r>
          </a:p>
          <a:p>
            <a:pPr lvl="1"/>
            <a:r>
              <a:rPr lang="tr-TR" dirty="0" err="1" smtClean="0"/>
              <a:t>Akdemik</a:t>
            </a:r>
            <a:r>
              <a:rPr lang="tr-TR" dirty="0" smtClean="0"/>
              <a:t> ortalaması 2,5 ve üzerinde olanlar formasyona başvurabilir.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58051" name="Rectangle 3"/>
          <p:cNvSpPr>
            <a:spLocks noGrp="1" noChangeArrowheads="1"/>
          </p:cNvSpPr>
          <p:nvPr>
            <p:ph idx="1"/>
          </p:nvPr>
        </p:nvSpPr>
        <p:spPr>
          <a:xfrm>
            <a:off x="395288" y="1652588"/>
            <a:ext cx="8399462" cy="4800600"/>
          </a:xfrm>
        </p:spPr>
        <p:txBody>
          <a:bodyPr/>
          <a:lstStyle/>
          <a:p>
            <a:pPr algn="just" eaLnBrk="1" hangingPunct="1">
              <a:spcBef>
                <a:spcPts val="300"/>
              </a:spcBef>
              <a:spcAft>
                <a:spcPts val="300"/>
              </a:spcAft>
              <a:defRPr/>
            </a:pPr>
            <a:r>
              <a:rPr lang="tr-TR" sz="2800" dirty="0" smtClean="0">
                <a:solidFill>
                  <a:schemeClr val="bg1"/>
                </a:solidFill>
                <a:latin typeface="+mj-lt"/>
              </a:rPr>
              <a:t>Bağıl değerlendirmede ölçüt sınıfın ortalama başarı düzeyidir. </a:t>
            </a:r>
          </a:p>
          <a:p>
            <a:pPr algn="just" eaLnBrk="1" hangingPunct="1">
              <a:spcBef>
                <a:spcPts val="300"/>
              </a:spcBef>
              <a:spcAft>
                <a:spcPts val="300"/>
              </a:spcAft>
              <a:defRPr/>
            </a:pPr>
            <a:r>
              <a:rPr lang="tr-TR" sz="2800" dirty="0" smtClean="0">
                <a:solidFill>
                  <a:schemeClr val="bg1"/>
                </a:solidFill>
                <a:latin typeface="+mj-lt"/>
              </a:rPr>
              <a:t>Sınıfın ortalama başarısı üzerinde puan alan öğrenciler başarılı; altında puan alan öğrenciler ise başarısız sayılır. </a:t>
            </a:r>
          </a:p>
          <a:p>
            <a:pPr algn="just" eaLnBrk="1" hangingPunct="1">
              <a:spcBef>
                <a:spcPts val="300"/>
              </a:spcBef>
              <a:spcAft>
                <a:spcPts val="300"/>
              </a:spcAft>
              <a:defRPr/>
            </a:pPr>
            <a:r>
              <a:rPr lang="tr-TR" sz="2800" dirty="0" smtClean="0">
                <a:solidFill>
                  <a:schemeClr val="bg1"/>
                </a:solidFill>
                <a:latin typeface="+mj-lt"/>
              </a:rPr>
              <a:t>Bu nedenle öğrencileri birbirleri ile yarışma ortamına iterek başarı düzeyinin artırılmasına neden olabilir. </a:t>
            </a:r>
          </a:p>
          <a:p>
            <a:pPr algn="just" eaLnBrk="1" hangingPunct="1">
              <a:spcBef>
                <a:spcPts val="300"/>
              </a:spcBef>
              <a:spcAft>
                <a:spcPts val="300"/>
              </a:spcAft>
              <a:defRPr/>
            </a:pPr>
            <a:r>
              <a:rPr lang="tr-TR" sz="2800" dirty="0" smtClean="0">
                <a:solidFill>
                  <a:schemeClr val="bg1"/>
                </a:solidFill>
                <a:latin typeface="+mj-lt"/>
              </a:rPr>
              <a:t>Puan dağılımının aritmetik ortalaması ile standart kaymasının hesaplanması ile önce bir ölçüt geliştirilir; sonra da bu ölçüte göre puanlar nota çevrilir. </a:t>
            </a:r>
          </a:p>
        </p:txBody>
      </p:sp>
      <p:sp>
        <p:nvSpPr>
          <p:cNvPr id="30723" name="Rectangle 2" descr="Beyaz mermer"/>
          <p:cNvSpPr>
            <a:spLocks noGrp="1" noChangeArrowheads="1"/>
          </p:cNvSpPr>
          <p:nvPr>
            <p:ph type="title"/>
          </p:nvPr>
        </p:nvSpPr>
        <p:spPr>
          <a:xfrm>
            <a:off x="457200" y="561975"/>
            <a:ext cx="8153400" cy="1066800"/>
          </a:xfrm>
        </p:spPr>
        <p:txBody>
          <a:bodyPr/>
          <a:lstStyle/>
          <a:p>
            <a:pPr algn="l" eaLnBrk="1" hangingPunct="1"/>
            <a:r>
              <a:rPr lang="tr-TR" sz="3600" smtClean="0">
                <a:solidFill>
                  <a:srgbClr val="FF99FF"/>
                </a:solidFill>
              </a:rPr>
              <a:t>2. Bağıl Değerlendirme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anim calcmode="lin" valueType="num">
                                      <p:cBhvr additive="base">
                                        <p:cTn id="7" dur="500" fill="hold"/>
                                        <p:tgtEl>
                                          <p:spTgt spid="2580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8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8051">
                                            <p:txEl>
                                              <p:pRg st="1" end="1"/>
                                            </p:txEl>
                                          </p:spTgt>
                                        </p:tgtEl>
                                        <p:attrNameLst>
                                          <p:attrName>style.visibility</p:attrName>
                                        </p:attrNameLst>
                                      </p:cBhvr>
                                      <p:to>
                                        <p:strVal val="visible"/>
                                      </p:to>
                                    </p:set>
                                    <p:anim calcmode="lin" valueType="num">
                                      <p:cBhvr additive="base">
                                        <p:cTn id="13" dur="500" fill="hold"/>
                                        <p:tgtEl>
                                          <p:spTgt spid="2580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8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58051">
                                            <p:txEl>
                                              <p:pRg st="2" end="2"/>
                                            </p:txEl>
                                          </p:spTgt>
                                        </p:tgtEl>
                                        <p:attrNameLst>
                                          <p:attrName>style.visibility</p:attrName>
                                        </p:attrNameLst>
                                      </p:cBhvr>
                                      <p:to>
                                        <p:strVal val="visible"/>
                                      </p:to>
                                    </p:set>
                                    <p:anim calcmode="lin" valueType="num">
                                      <p:cBhvr additive="base">
                                        <p:cTn id="19" dur="500" fill="hold"/>
                                        <p:tgtEl>
                                          <p:spTgt spid="2580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8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58051">
                                            <p:txEl>
                                              <p:pRg st="3" end="3"/>
                                            </p:txEl>
                                          </p:spTgt>
                                        </p:tgtEl>
                                        <p:attrNameLst>
                                          <p:attrName>style.visibility</p:attrName>
                                        </p:attrNameLst>
                                      </p:cBhvr>
                                      <p:to>
                                        <p:strVal val="visible"/>
                                      </p:to>
                                    </p:set>
                                    <p:anim calcmode="lin" valueType="num">
                                      <p:cBhvr additive="base">
                                        <p:cTn id="25" dur="500" fill="hold"/>
                                        <p:tgtEl>
                                          <p:spTgt spid="2580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80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Bağıl ölçüt</a:t>
            </a:r>
            <a:endParaRPr lang="tr-TR" dirty="0"/>
          </a:p>
        </p:txBody>
      </p:sp>
      <p:sp>
        <p:nvSpPr>
          <p:cNvPr id="3" name="2 İçerik Yer Tutucusu"/>
          <p:cNvSpPr>
            <a:spLocks noGrp="1"/>
          </p:cNvSpPr>
          <p:nvPr>
            <p:ph idx="1"/>
          </p:nvPr>
        </p:nvSpPr>
        <p:spPr/>
        <p:txBody>
          <a:bodyPr/>
          <a:lstStyle/>
          <a:p>
            <a:r>
              <a:rPr lang="tr-TR" dirty="0" smtClean="0"/>
              <a:t>Ölçme </a:t>
            </a:r>
            <a:r>
              <a:rPr lang="tr-TR" b="1" dirty="0" smtClean="0"/>
              <a:t>yapıldıktan sonra</a:t>
            </a:r>
            <a:r>
              <a:rPr lang="tr-TR" dirty="0" smtClean="0"/>
              <a:t> ölçme sonuçlarından çıkarılan ölçüttür.</a:t>
            </a:r>
          </a:p>
          <a:p>
            <a:pPr lvl="1"/>
            <a:r>
              <a:rPr lang="tr-TR" dirty="0" smtClean="0"/>
              <a:t>Ortalamanın üstünde olanlar geçer, altında olanlar kalır.</a:t>
            </a:r>
          </a:p>
          <a:p>
            <a:pPr lvl="1"/>
            <a:r>
              <a:rPr lang="tr-TR" dirty="0" smtClean="0"/>
              <a:t>Formasyona akademik ortalaması en yüksek olan ilk 40 kişi girebilir.</a:t>
            </a:r>
          </a:p>
          <a:p>
            <a:pPr lvl="1"/>
            <a:r>
              <a:rPr lang="tr-TR" dirty="0" smtClean="0"/>
              <a:t>% 25’e girenlere indirim uygulanır.</a:t>
            </a:r>
          </a:p>
          <a:p>
            <a:pPr lvl="1"/>
            <a:endParaRPr lang="tr-TR"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95288" y="549275"/>
            <a:ext cx="8207375" cy="1143000"/>
          </a:xfrm>
        </p:spPr>
        <p:txBody>
          <a:bodyPr>
            <a:normAutofit fontScale="90000"/>
          </a:bodyPr>
          <a:lstStyle/>
          <a:p>
            <a:pPr eaLnBrk="1" hangingPunct="1"/>
            <a:r>
              <a:rPr lang="tr-TR" sz="3600" b="1" smtClean="0">
                <a:solidFill>
                  <a:schemeClr val="bg1"/>
                </a:solidFill>
              </a:rPr>
              <a:t>Yönelik Olduğu Amaca Göre Değerlendirme</a:t>
            </a:r>
          </a:p>
        </p:txBody>
      </p:sp>
      <p:sp>
        <p:nvSpPr>
          <p:cNvPr id="204803" name="Rectangle 3"/>
          <p:cNvSpPr>
            <a:spLocks noGrp="1" noChangeArrowheads="1"/>
          </p:cNvSpPr>
          <p:nvPr>
            <p:ph idx="1"/>
          </p:nvPr>
        </p:nvSpPr>
        <p:spPr>
          <a:xfrm>
            <a:off x="755650" y="1916113"/>
            <a:ext cx="7740650" cy="4114800"/>
          </a:xfrm>
        </p:spPr>
        <p:txBody>
          <a:bodyPr>
            <a:normAutofit fontScale="92500" lnSpcReduction="20000"/>
          </a:bodyPr>
          <a:lstStyle/>
          <a:p>
            <a:pPr marL="0" indent="0" algn="just" eaLnBrk="1" fontAlgn="auto" hangingPunct="1">
              <a:spcAft>
                <a:spcPts val="0"/>
              </a:spcAft>
              <a:buClr>
                <a:schemeClr val="accent3"/>
              </a:buClr>
              <a:buFontTx/>
              <a:buNone/>
              <a:defRPr/>
            </a:pPr>
            <a:r>
              <a:rPr lang="tr-TR" sz="2800" kern="100" dirty="0" smtClean="0">
                <a:solidFill>
                  <a:srgbClr val="FF99FF"/>
                </a:solidFill>
              </a:rPr>
              <a:t>1)</a:t>
            </a:r>
            <a:r>
              <a:rPr lang="tr-TR" sz="2800" kern="100" dirty="0" smtClean="0">
                <a:solidFill>
                  <a:schemeClr val="bg1"/>
                </a:solidFill>
              </a:rPr>
              <a:t>Programa girişte yapılan değerlendirme; </a:t>
            </a:r>
            <a:r>
              <a:rPr lang="tr-TR" sz="2800" kern="100" dirty="0" err="1" smtClean="0">
                <a:solidFill>
                  <a:schemeClr val="bg1"/>
                </a:solidFill>
              </a:rPr>
              <a:t>tanılayıcı</a:t>
            </a:r>
            <a:r>
              <a:rPr lang="tr-TR" sz="2800" kern="100" dirty="0" smtClean="0">
                <a:solidFill>
                  <a:schemeClr val="bg1"/>
                </a:solidFill>
              </a:rPr>
              <a:t> değerlendirme-tanıma ve yerleştirmeye yönelik değerlendirme (</a:t>
            </a:r>
            <a:r>
              <a:rPr lang="tr-TR" sz="2800" kern="100" dirty="0" err="1" smtClean="0">
                <a:solidFill>
                  <a:schemeClr val="bg1"/>
                </a:solidFill>
              </a:rPr>
              <a:t>diagnostic</a:t>
            </a:r>
            <a:r>
              <a:rPr lang="tr-TR" sz="2800" kern="100" dirty="0" smtClean="0">
                <a:solidFill>
                  <a:schemeClr val="bg1"/>
                </a:solidFill>
              </a:rPr>
              <a:t> </a:t>
            </a:r>
            <a:r>
              <a:rPr lang="tr-TR" sz="2800" kern="100" dirty="0" err="1" smtClean="0">
                <a:solidFill>
                  <a:schemeClr val="bg1"/>
                </a:solidFill>
              </a:rPr>
              <a:t>evaluation</a:t>
            </a:r>
            <a:r>
              <a:rPr lang="tr-TR" sz="2800" kern="100" dirty="0" smtClean="0">
                <a:solidFill>
                  <a:schemeClr val="bg1"/>
                </a:solidFill>
              </a:rPr>
              <a:t>),</a:t>
            </a:r>
          </a:p>
          <a:p>
            <a:pPr marL="0" indent="0" algn="just" eaLnBrk="1" fontAlgn="auto" hangingPunct="1">
              <a:spcAft>
                <a:spcPts val="0"/>
              </a:spcAft>
              <a:buClr>
                <a:schemeClr val="accent3"/>
              </a:buClr>
              <a:buFontTx/>
              <a:buNone/>
              <a:defRPr/>
            </a:pPr>
            <a:r>
              <a:rPr lang="tr-TR" sz="2800" kern="100" dirty="0" smtClean="0">
                <a:solidFill>
                  <a:srgbClr val="FF99FF"/>
                </a:solidFill>
              </a:rPr>
              <a:t>2)</a:t>
            </a:r>
            <a:r>
              <a:rPr lang="tr-TR" sz="2800" kern="100" dirty="0" smtClean="0">
                <a:solidFill>
                  <a:schemeClr val="bg1"/>
                </a:solidFill>
              </a:rPr>
              <a:t>Program sürecinde yapılan değerlendirme, biçimlendirici değerlendirme-biçimlendirme ve yetiştirmeye yönelik değerlendirme (</a:t>
            </a:r>
            <a:r>
              <a:rPr lang="tr-TR" sz="2800" kern="100" dirty="0" err="1" smtClean="0">
                <a:solidFill>
                  <a:schemeClr val="bg1"/>
                </a:solidFill>
              </a:rPr>
              <a:t>formative</a:t>
            </a:r>
            <a:r>
              <a:rPr lang="tr-TR" sz="2800" kern="100" dirty="0" smtClean="0">
                <a:solidFill>
                  <a:schemeClr val="bg1"/>
                </a:solidFill>
              </a:rPr>
              <a:t> </a:t>
            </a:r>
            <a:r>
              <a:rPr lang="tr-TR" sz="2800" kern="100" dirty="0" err="1" smtClean="0">
                <a:solidFill>
                  <a:schemeClr val="bg1"/>
                </a:solidFill>
              </a:rPr>
              <a:t>evaluation</a:t>
            </a:r>
            <a:r>
              <a:rPr lang="tr-TR" sz="2800" kern="100" dirty="0" smtClean="0">
                <a:solidFill>
                  <a:schemeClr val="bg1"/>
                </a:solidFill>
              </a:rPr>
              <a:t>),</a:t>
            </a:r>
          </a:p>
          <a:p>
            <a:pPr marL="0" indent="0" algn="just" eaLnBrk="1" fontAlgn="auto" hangingPunct="1">
              <a:spcAft>
                <a:spcPts val="0"/>
              </a:spcAft>
              <a:buClr>
                <a:schemeClr val="accent3"/>
              </a:buClr>
              <a:buFontTx/>
              <a:buNone/>
              <a:defRPr/>
            </a:pPr>
            <a:r>
              <a:rPr lang="tr-TR" sz="2800" kern="100" dirty="0" smtClean="0">
                <a:solidFill>
                  <a:srgbClr val="FF99FF"/>
                </a:solidFill>
              </a:rPr>
              <a:t>3)</a:t>
            </a:r>
            <a:r>
              <a:rPr lang="tr-TR" sz="2800" kern="100" dirty="0" smtClean="0">
                <a:solidFill>
                  <a:schemeClr val="bg1"/>
                </a:solidFill>
              </a:rPr>
              <a:t>Programın çıkışında yapılan değerlendirme, düzey belirleyici değerlendirme - durum muhasebesine yönelik değerlendirme (</a:t>
            </a:r>
            <a:r>
              <a:rPr lang="tr-TR" sz="2800" kern="100" dirty="0" err="1" smtClean="0">
                <a:solidFill>
                  <a:schemeClr val="bg1"/>
                </a:solidFill>
              </a:rPr>
              <a:t>summative</a:t>
            </a:r>
            <a:r>
              <a:rPr lang="tr-TR" sz="2800" kern="100" dirty="0" smtClean="0">
                <a:solidFill>
                  <a:schemeClr val="bg1"/>
                </a:solidFill>
              </a:rPr>
              <a:t> </a:t>
            </a:r>
            <a:r>
              <a:rPr lang="tr-TR" sz="2800" kern="100" dirty="0" err="1" smtClean="0">
                <a:solidFill>
                  <a:schemeClr val="bg1"/>
                </a:solidFill>
              </a:rPr>
              <a:t>evaluation</a:t>
            </a:r>
            <a:r>
              <a:rPr lang="tr-TR" sz="2800" kern="100" dirty="0" smtClean="0">
                <a:solidFill>
                  <a:schemeClr val="bg1"/>
                </a:solidFill>
              </a:rPr>
              <a:t>) den söz edilebilir.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50825" y="969963"/>
            <a:ext cx="8497888" cy="1143000"/>
          </a:xfrm>
        </p:spPr>
        <p:txBody>
          <a:bodyPr>
            <a:normAutofit fontScale="90000"/>
          </a:bodyPr>
          <a:lstStyle/>
          <a:p>
            <a:pPr eaLnBrk="1" hangingPunct="1"/>
            <a:r>
              <a:rPr lang="tr-TR" sz="3600" smtClean="0">
                <a:solidFill>
                  <a:srgbClr val="FF99FF"/>
                </a:solidFill>
              </a:rPr>
              <a:t>1. Tanılayıcı Değerlendirme </a:t>
            </a:r>
            <a:br>
              <a:rPr lang="tr-TR" sz="3600" smtClean="0">
                <a:solidFill>
                  <a:srgbClr val="FF99FF"/>
                </a:solidFill>
              </a:rPr>
            </a:br>
            <a:r>
              <a:rPr lang="tr-TR" sz="3600" smtClean="0">
                <a:solidFill>
                  <a:srgbClr val="FF99FF"/>
                </a:solidFill>
              </a:rPr>
              <a:t>(Diagnostic Evaluation)</a:t>
            </a:r>
          </a:p>
        </p:txBody>
      </p:sp>
      <p:sp>
        <p:nvSpPr>
          <p:cNvPr id="38915" name="Rectangle 3"/>
          <p:cNvSpPr>
            <a:spLocks noGrp="1" noChangeArrowheads="1"/>
          </p:cNvSpPr>
          <p:nvPr>
            <p:ph idx="1"/>
          </p:nvPr>
        </p:nvSpPr>
        <p:spPr>
          <a:xfrm>
            <a:off x="107950" y="2341563"/>
            <a:ext cx="8785225" cy="3608387"/>
          </a:xfrm>
        </p:spPr>
        <p:txBody>
          <a:bodyPr/>
          <a:lstStyle/>
          <a:p>
            <a:pPr algn="just" eaLnBrk="1" hangingPunct="1">
              <a:defRPr/>
            </a:pPr>
            <a:r>
              <a:rPr lang="tr-TR" sz="2800" dirty="0" err="1" smtClean="0">
                <a:solidFill>
                  <a:schemeClr val="bg1"/>
                </a:solidFill>
                <a:latin typeface="+mj-lt"/>
              </a:rPr>
              <a:t>Tanılayıcı</a:t>
            </a:r>
            <a:r>
              <a:rPr lang="tr-TR" sz="2800" dirty="0" smtClean="0">
                <a:solidFill>
                  <a:schemeClr val="bg1"/>
                </a:solidFill>
                <a:latin typeface="+mj-lt"/>
              </a:rPr>
              <a:t> değerlendirme de amaç öğrenciyi mevcut bilişsel </a:t>
            </a:r>
            <a:r>
              <a:rPr lang="tr-TR" sz="2800" dirty="0" err="1" smtClean="0">
                <a:solidFill>
                  <a:schemeClr val="bg1"/>
                </a:solidFill>
                <a:latin typeface="+mj-lt"/>
              </a:rPr>
              <a:t>duyuşsal</a:t>
            </a:r>
            <a:r>
              <a:rPr lang="tr-TR" sz="2800" dirty="0" smtClean="0">
                <a:solidFill>
                  <a:schemeClr val="bg1"/>
                </a:solidFill>
                <a:latin typeface="+mj-lt"/>
              </a:rPr>
              <a:t> ve </a:t>
            </a:r>
            <a:r>
              <a:rPr lang="tr-TR" sz="2800" dirty="0" err="1" smtClean="0">
                <a:solidFill>
                  <a:schemeClr val="bg1"/>
                </a:solidFill>
                <a:latin typeface="+mj-lt"/>
              </a:rPr>
              <a:t>devinişsel</a:t>
            </a:r>
            <a:r>
              <a:rPr lang="tr-TR" sz="2800" dirty="0" smtClean="0">
                <a:solidFill>
                  <a:schemeClr val="bg1"/>
                </a:solidFill>
                <a:latin typeface="+mj-lt"/>
              </a:rPr>
              <a:t> davranışları yönünden tanımak ve </a:t>
            </a:r>
          </a:p>
          <a:p>
            <a:pPr algn="just" eaLnBrk="1" hangingPunct="1">
              <a:defRPr/>
            </a:pPr>
            <a:r>
              <a:rPr lang="tr-TR" sz="2800" dirty="0" smtClean="0">
                <a:solidFill>
                  <a:schemeClr val="bg1"/>
                </a:solidFill>
                <a:latin typeface="+mj-lt"/>
              </a:rPr>
              <a:t>Bu özelliklerine uygun düşecek programa yerleştirmektir. </a:t>
            </a:r>
          </a:p>
          <a:p>
            <a:pPr algn="just" eaLnBrk="1" hangingPunct="1">
              <a:defRPr/>
            </a:pPr>
            <a:r>
              <a:rPr lang="tr-TR" sz="2800" dirty="0" err="1" smtClean="0">
                <a:solidFill>
                  <a:schemeClr val="bg1"/>
                </a:solidFill>
                <a:latin typeface="+mj-lt"/>
              </a:rPr>
              <a:t>Tanılayıcı</a:t>
            </a:r>
            <a:r>
              <a:rPr lang="tr-TR" sz="2800" dirty="0" smtClean="0">
                <a:solidFill>
                  <a:schemeClr val="bg1"/>
                </a:solidFill>
                <a:latin typeface="+mj-lt"/>
              </a:rPr>
              <a:t> değerlendirmede kullanılan ölçme araçları standartlaştırılmış başarı  ve yetenek testleri, seçme ve yerleştirme amaçlı testler ve muafiyet testleridir.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16386" name="Başlık 1"/>
          <p:cNvSpPr>
            <a:spLocks noGrp="1"/>
          </p:cNvSpPr>
          <p:nvPr>
            <p:ph type="title"/>
          </p:nvPr>
        </p:nvSpPr>
        <p:spPr>
          <a:xfrm>
            <a:off x="395288" y="404813"/>
            <a:ext cx="8291512" cy="1587500"/>
          </a:xfrm>
        </p:spPr>
        <p:txBody>
          <a:bodyPr/>
          <a:lstStyle/>
          <a:p>
            <a:pPr eaLnBrk="1" hangingPunct="1"/>
            <a:r>
              <a:rPr lang="tr-TR" sz="3600" b="1" smtClean="0">
                <a:solidFill>
                  <a:schemeClr val="bg1"/>
                </a:solidFill>
              </a:rPr>
              <a:t>Ölçme işleminin aşamaları </a:t>
            </a:r>
          </a:p>
        </p:txBody>
      </p:sp>
      <p:sp>
        <p:nvSpPr>
          <p:cNvPr id="3" name="İçerik Yer Tutucusu 2"/>
          <p:cNvSpPr>
            <a:spLocks noGrp="1"/>
          </p:cNvSpPr>
          <p:nvPr>
            <p:ph idx="1"/>
          </p:nvPr>
        </p:nvSpPr>
        <p:spPr>
          <a:xfrm>
            <a:off x="539750" y="1344613"/>
            <a:ext cx="8147050" cy="4824412"/>
          </a:xfrm>
        </p:spPr>
        <p:txBody>
          <a:bodyPr>
            <a:normAutofit/>
          </a:bodyPr>
          <a:lstStyle/>
          <a:p>
            <a:pPr marL="0" indent="0" algn="just" eaLnBrk="1" fontAlgn="auto" hangingPunct="1">
              <a:spcAft>
                <a:spcPts val="0"/>
              </a:spcAft>
              <a:buClr>
                <a:schemeClr val="accent3"/>
              </a:buClr>
              <a:buFont typeface="Wingdings 2"/>
              <a:buNone/>
              <a:defRPr/>
            </a:pPr>
            <a:endParaRPr lang="tr-TR" sz="2800" dirty="0" smtClean="0">
              <a:solidFill>
                <a:schemeClr val="bg1"/>
              </a:solidFill>
              <a:latin typeface="+mj-lt"/>
            </a:endParaRP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1.Ölçülecek </a:t>
            </a:r>
            <a:r>
              <a:rPr lang="tr-TR" sz="2800" dirty="0">
                <a:solidFill>
                  <a:schemeClr val="bg1"/>
                </a:solidFill>
                <a:latin typeface="+mj-lt"/>
              </a:rPr>
              <a:t>özellikler </a:t>
            </a:r>
            <a:r>
              <a:rPr lang="tr-TR" sz="2800" dirty="0">
                <a:solidFill>
                  <a:srgbClr val="FF0000"/>
                </a:solidFill>
                <a:latin typeface="+mj-lt"/>
              </a:rPr>
              <a:t>(nitelik) </a:t>
            </a:r>
            <a:r>
              <a:rPr lang="tr-TR" sz="2800" dirty="0">
                <a:solidFill>
                  <a:schemeClr val="bg1"/>
                </a:solidFill>
                <a:latin typeface="+mj-lt"/>
              </a:rPr>
              <a:t>tanımlanır: Masanın boyu, Özge'nin zekâsı, Mars'ın dünyaya uzaklığı, 6-A şubesinin matematik dersine karşı tutumu</a:t>
            </a:r>
            <a:r>
              <a:rPr lang="tr-TR" sz="2800" dirty="0" smtClean="0">
                <a:solidFill>
                  <a:schemeClr val="bg1"/>
                </a:solidFill>
                <a:latin typeface="+mj-lt"/>
              </a:rPr>
              <a:t>...</a:t>
            </a: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2.Ölçülecek </a:t>
            </a:r>
            <a:r>
              <a:rPr lang="tr-TR" sz="2800" dirty="0" smtClean="0">
                <a:solidFill>
                  <a:srgbClr val="FF0000"/>
                </a:solidFill>
                <a:latin typeface="+mj-lt"/>
              </a:rPr>
              <a:t>niteliğe uygun araç seçim</a:t>
            </a:r>
            <a:r>
              <a:rPr lang="tr-TR" sz="2800" dirty="0" smtClean="0">
                <a:solidFill>
                  <a:schemeClr val="bg1"/>
                </a:solidFill>
                <a:latin typeface="+mj-lt"/>
              </a:rPr>
              <a:t>i ya da hazırlanması: Cetvel, zekâ testi, tutum ölçeği...</a:t>
            </a: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latin typeface="+mj-lt"/>
              </a:rPr>
              <a:t>3.Ölçülecek nitelik ve aracın eşleştirilerek, </a:t>
            </a:r>
            <a:r>
              <a:rPr lang="tr-TR" sz="2800" dirty="0" smtClean="0">
                <a:solidFill>
                  <a:srgbClr val="FF0000"/>
                </a:solidFill>
                <a:latin typeface="+mj-lt"/>
              </a:rPr>
              <a:t>sayı ya da başka bir sembolle ifade edilmesi:</a:t>
            </a:r>
          </a:p>
          <a:p>
            <a:pPr marL="0" indent="0" algn="just" eaLnBrk="1" fontAlgn="auto" hangingPunct="1">
              <a:spcAft>
                <a:spcPts val="0"/>
              </a:spcAft>
              <a:buClr>
                <a:schemeClr val="accent3"/>
              </a:buClr>
              <a:buFontTx/>
              <a:buNone/>
              <a:defRPr/>
            </a:pPr>
            <a:r>
              <a:rPr lang="tr-TR" sz="2800" dirty="0" smtClean="0">
                <a:solidFill>
                  <a:schemeClr val="bg1"/>
                </a:solidFill>
                <a:latin typeface="+mj-lt"/>
              </a:rPr>
              <a:t>		      Sınıfın sıcaklığı 25 °C.</a:t>
            </a:r>
          </a:p>
          <a:p>
            <a:pPr marL="0" indent="0" algn="just" eaLnBrk="1" fontAlgn="auto" hangingPunct="1">
              <a:spcAft>
                <a:spcPts val="0"/>
              </a:spcAft>
              <a:buClr>
                <a:schemeClr val="accent3"/>
              </a:buClr>
              <a:buFontTx/>
              <a:buNone/>
              <a:defRPr/>
            </a:pPr>
            <a:r>
              <a:rPr lang="tr-TR" sz="2800" dirty="0" smtClean="0">
                <a:solidFill>
                  <a:schemeClr val="bg1"/>
                </a:solidFill>
                <a:latin typeface="+mj-lt"/>
              </a:rPr>
              <a:t>		Ahmet sınavdan 54 puan aldı.</a:t>
            </a:r>
          </a:p>
          <a:p>
            <a:pPr marL="274320" indent="-274320" algn="just" eaLnBrk="1" fontAlgn="auto" hangingPunct="1">
              <a:spcAft>
                <a:spcPts val="0"/>
              </a:spcAft>
              <a:buClr>
                <a:schemeClr val="accent3"/>
              </a:buClr>
              <a:buFont typeface="Wingdings 2"/>
              <a:buChar char=""/>
              <a:defRPr/>
            </a:pPr>
            <a:endParaRPr lang="tr-TR"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19113" y="476250"/>
            <a:ext cx="8229600" cy="1152525"/>
          </a:xfrm>
        </p:spPr>
        <p:txBody>
          <a:bodyPr>
            <a:normAutofit fontScale="90000"/>
          </a:bodyPr>
          <a:lstStyle/>
          <a:p>
            <a:pPr eaLnBrk="1" hangingPunct="1"/>
            <a:r>
              <a:rPr lang="tr-TR" sz="3600" smtClean="0">
                <a:solidFill>
                  <a:srgbClr val="FF99FF"/>
                </a:solidFill>
              </a:rPr>
              <a:t>2. Biçimlendirici Değerlendirme </a:t>
            </a:r>
            <a:br>
              <a:rPr lang="tr-TR" sz="3600" smtClean="0">
                <a:solidFill>
                  <a:srgbClr val="FF99FF"/>
                </a:solidFill>
              </a:rPr>
            </a:br>
            <a:r>
              <a:rPr lang="tr-TR" sz="3600" smtClean="0">
                <a:solidFill>
                  <a:srgbClr val="FF99FF"/>
                </a:solidFill>
              </a:rPr>
              <a:t>(Formatif Evaluation)</a:t>
            </a:r>
          </a:p>
        </p:txBody>
      </p:sp>
      <p:sp>
        <p:nvSpPr>
          <p:cNvPr id="206851" name="Rectangle 3"/>
          <p:cNvSpPr>
            <a:spLocks noGrp="1" noChangeArrowheads="1"/>
          </p:cNvSpPr>
          <p:nvPr>
            <p:ph idx="1"/>
          </p:nvPr>
        </p:nvSpPr>
        <p:spPr>
          <a:xfrm>
            <a:off x="107950" y="1700213"/>
            <a:ext cx="8785225" cy="4752975"/>
          </a:xfrm>
        </p:spPr>
        <p:txBody>
          <a:bodyPr>
            <a:noAutofit/>
          </a:bodyPr>
          <a:lstStyle/>
          <a:p>
            <a:pPr marL="274320" indent="-274320" algn="just" eaLnBrk="1" fontAlgn="auto" hangingPunct="1">
              <a:lnSpc>
                <a:spcPct val="80000"/>
              </a:lnSpc>
              <a:spcAft>
                <a:spcPts val="0"/>
              </a:spcAft>
              <a:buClr>
                <a:schemeClr val="accent3"/>
              </a:buClr>
              <a:buFont typeface="Wingdings 2"/>
              <a:buChar char=""/>
              <a:defRPr/>
            </a:pPr>
            <a:r>
              <a:rPr lang="tr-TR" sz="2800" dirty="0" smtClean="0">
                <a:solidFill>
                  <a:schemeClr val="bg1"/>
                </a:solidFill>
                <a:latin typeface="+mj-lt"/>
              </a:rPr>
              <a:t>Bu değerlendirme türünde, öğretim süreci devam ederken, her bir ünitedeki öğrenme eksikliklerinin ve güçlüklerinin belirlenmesi ve bunların giderilmesi için gerekli düzeltmeleri yapmak için yapılan değerlendirmeye biçimlendirici değerlendirme denilmektedir. </a:t>
            </a:r>
          </a:p>
          <a:p>
            <a:pPr marL="274320" indent="-274320" algn="just" eaLnBrk="1" fontAlgn="auto" hangingPunct="1">
              <a:lnSpc>
                <a:spcPct val="80000"/>
              </a:lnSpc>
              <a:spcAft>
                <a:spcPts val="0"/>
              </a:spcAft>
              <a:buClr>
                <a:schemeClr val="accent3"/>
              </a:buClr>
              <a:buFont typeface="Wingdings 2"/>
              <a:buChar char=""/>
              <a:defRPr/>
            </a:pPr>
            <a:r>
              <a:rPr lang="tr-TR" sz="2800" dirty="0" smtClean="0">
                <a:solidFill>
                  <a:schemeClr val="bg1"/>
                </a:solidFill>
                <a:latin typeface="+mj-lt"/>
              </a:rPr>
              <a:t>Öğrencilerin bir programa girdikten sonra süreç içinde sürekli değerlendirilmeleri önemli görülmektedir.</a:t>
            </a:r>
          </a:p>
          <a:p>
            <a:pPr marL="274320" indent="-274320" algn="just" eaLnBrk="1" fontAlgn="auto" hangingPunct="1">
              <a:lnSpc>
                <a:spcPct val="80000"/>
              </a:lnSpc>
              <a:spcAft>
                <a:spcPts val="0"/>
              </a:spcAft>
              <a:buClr>
                <a:schemeClr val="accent3"/>
              </a:buClr>
              <a:buFont typeface="Wingdings 2"/>
              <a:buChar char=""/>
              <a:defRPr/>
            </a:pPr>
            <a:r>
              <a:rPr lang="tr-TR" sz="2800" dirty="0" smtClean="0">
                <a:solidFill>
                  <a:schemeClr val="bg1"/>
                </a:solidFill>
                <a:latin typeface="+mj-lt"/>
              </a:rPr>
              <a:t>Bu değerlendirme Programa sürekli dönüt sağlamakta ve iyileştirici önlemlerin alınması için de bir kontrol sistemi oluşturmaktadır.</a:t>
            </a:r>
          </a:p>
          <a:p>
            <a:pPr marL="274320" indent="-274320" algn="just" eaLnBrk="1" fontAlgn="auto" hangingPunct="1">
              <a:lnSpc>
                <a:spcPct val="80000"/>
              </a:lnSpc>
              <a:spcAft>
                <a:spcPts val="0"/>
              </a:spcAft>
              <a:buClr>
                <a:schemeClr val="accent3"/>
              </a:buClr>
              <a:buFont typeface="Wingdings 2"/>
              <a:buChar char=""/>
              <a:defRPr/>
            </a:pPr>
            <a:r>
              <a:rPr lang="tr-TR" sz="2800" dirty="0" smtClean="0">
                <a:solidFill>
                  <a:schemeClr val="bg1"/>
                </a:solidFill>
                <a:latin typeface="+mj-lt"/>
              </a:rPr>
              <a:t> Bu değerlendirme türünde izleme testleri, kısa sınavlar (</a:t>
            </a:r>
            <a:r>
              <a:rPr lang="tr-TR" sz="2800" dirty="0" err="1" smtClean="0">
                <a:solidFill>
                  <a:schemeClr val="bg1"/>
                </a:solidFill>
                <a:latin typeface="+mj-lt"/>
              </a:rPr>
              <a:t>quiz</a:t>
            </a:r>
            <a:r>
              <a:rPr lang="tr-TR" sz="2800" dirty="0" smtClean="0">
                <a:solidFill>
                  <a:schemeClr val="bg1"/>
                </a:solidFill>
                <a:latin typeface="+mj-lt"/>
              </a:rPr>
              <a:t>) ve ara sınavlardan yararlanılmaktadır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04813"/>
            <a:ext cx="8229600" cy="1150937"/>
          </a:xfrm>
        </p:spPr>
        <p:txBody>
          <a:bodyPr>
            <a:normAutofit fontScale="90000"/>
          </a:bodyPr>
          <a:lstStyle/>
          <a:p>
            <a:pPr eaLnBrk="1" hangingPunct="1"/>
            <a:r>
              <a:rPr lang="tr-TR" sz="3600" smtClean="0">
                <a:solidFill>
                  <a:srgbClr val="FF99FF"/>
                </a:solidFill>
              </a:rPr>
              <a:t>3. Düzey Belirleyici Değerlendirme </a:t>
            </a:r>
            <a:br>
              <a:rPr lang="tr-TR" sz="3600" smtClean="0">
                <a:solidFill>
                  <a:srgbClr val="FF99FF"/>
                </a:solidFill>
              </a:rPr>
            </a:br>
            <a:r>
              <a:rPr lang="tr-TR" sz="3600" smtClean="0">
                <a:solidFill>
                  <a:srgbClr val="FF99FF"/>
                </a:solidFill>
              </a:rPr>
              <a:t>(Summative Evaluation)</a:t>
            </a:r>
          </a:p>
        </p:txBody>
      </p:sp>
      <p:sp>
        <p:nvSpPr>
          <p:cNvPr id="207875" name="Rectangle 3"/>
          <p:cNvSpPr>
            <a:spLocks noGrp="1" noChangeArrowheads="1"/>
          </p:cNvSpPr>
          <p:nvPr>
            <p:ph idx="1"/>
          </p:nvPr>
        </p:nvSpPr>
        <p:spPr>
          <a:xfrm>
            <a:off x="312738" y="1555750"/>
            <a:ext cx="8507412" cy="4924425"/>
          </a:xfrm>
        </p:spPr>
        <p:txBody>
          <a:bodyPr>
            <a:noAutofit/>
          </a:bodyPr>
          <a:lstStyle/>
          <a:p>
            <a:pPr marL="274320" indent="-274320" algn="just" eaLnBrk="1" fontAlgn="auto" hangingPunct="1">
              <a:lnSpc>
                <a:spcPct val="90000"/>
              </a:lnSpc>
              <a:spcAft>
                <a:spcPts val="0"/>
              </a:spcAft>
              <a:buClr>
                <a:schemeClr val="accent3"/>
              </a:buClr>
              <a:buFont typeface="Wingdings 2"/>
              <a:buChar char=""/>
              <a:defRPr/>
            </a:pPr>
            <a:r>
              <a:rPr lang="tr-TR" sz="2500" dirty="0" smtClean="0">
                <a:solidFill>
                  <a:schemeClr val="bg1"/>
                </a:solidFill>
                <a:latin typeface="+mj-lt"/>
              </a:rPr>
              <a:t>Bu değerlendirme türünde, öğrencinin yetişme düzeyi ile programın yetiştirme gücü hakkında bir değer biçmeye esas teşkil edecek verilerin elde edilmesi ve kullanılması söz konusudur. </a:t>
            </a:r>
          </a:p>
          <a:p>
            <a:pPr marL="274320" indent="-274320" algn="just" eaLnBrk="1" fontAlgn="auto" hangingPunct="1">
              <a:lnSpc>
                <a:spcPct val="90000"/>
              </a:lnSpc>
              <a:spcAft>
                <a:spcPts val="0"/>
              </a:spcAft>
              <a:buClr>
                <a:schemeClr val="accent3"/>
              </a:buClr>
              <a:buFont typeface="Wingdings 2"/>
              <a:buChar char=""/>
              <a:defRPr/>
            </a:pPr>
            <a:r>
              <a:rPr lang="tr-TR" sz="2500" dirty="0" smtClean="0">
                <a:solidFill>
                  <a:schemeClr val="accent2">
                    <a:lumMod val="60000"/>
                    <a:lumOff val="40000"/>
                  </a:schemeClr>
                </a:solidFill>
                <a:latin typeface="+mj-lt"/>
              </a:rPr>
              <a:t>Program sonunda öğrencilerin kazanılmış bilişsel davranış, </a:t>
            </a:r>
            <a:r>
              <a:rPr lang="tr-TR" sz="2500" dirty="0" err="1" smtClean="0">
                <a:solidFill>
                  <a:schemeClr val="accent2">
                    <a:lumMod val="60000"/>
                    <a:lumOff val="40000"/>
                  </a:schemeClr>
                </a:solidFill>
                <a:latin typeface="+mj-lt"/>
              </a:rPr>
              <a:t>duyuşsal</a:t>
            </a:r>
            <a:r>
              <a:rPr lang="tr-TR" sz="2500" dirty="0" smtClean="0">
                <a:solidFill>
                  <a:schemeClr val="accent2">
                    <a:lumMod val="60000"/>
                    <a:lumOff val="40000"/>
                  </a:schemeClr>
                </a:solidFill>
                <a:latin typeface="+mj-lt"/>
              </a:rPr>
              <a:t> özellik ve </a:t>
            </a:r>
            <a:r>
              <a:rPr lang="tr-TR" sz="2500" dirty="0" err="1" smtClean="0">
                <a:solidFill>
                  <a:schemeClr val="accent2">
                    <a:lumMod val="60000"/>
                    <a:lumOff val="40000"/>
                  </a:schemeClr>
                </a:solidFill>
                <a:latin typeface="+mj-lt"/>
              </a:rPr>
              <a:t>devinişsel</a:t>
            </a:r>
            <a:r>
              <a:rPr lang="tr-TR" sz="2500" dirty="0" smtClean="0">
                <a:solidFill>
                  <a:schemeClr val="accent2">
                    <a:lumMod val="60000"/>
                    <a:lumOff val="40000"/>
                  </a:schemeClr>
                </a:solidFill>
                <a:latin typeface="+mj-lt"/>
              </a:rPr>
              <a:t> becerilerini ölçmeye yarayan değerlendirme türüdür. </a:t>
            </a:r>
          </a:p>
          <a:p>
            <a:pPr marL="274320" indent="-274320" algn="just" eaLnBrk="1" fontAlgn="auto" hangingPunct="1">
              <a:lnSpc>
                <a:spcPct val="90000"/>
              </a:lnSpc>
              <a:spcAft>
                <a:spcPts val="0"/>
              </a:spcAft>
              <a:buClr>
                <a:schemeClr val="accent3"/>
              </a:buClr>
              <a:buFont typeface="Wingdings 2"/>
              <a:buChar char=""/>
              <a:defRPr/>
            </a:pPr>
            <a:r>
              <a:rPr lang="tr-TR" sz="2500" dirty="0" smtClean="0">
                <a:solidFill>
                  <a:schemeClr val="bg1"/>
                </a:solidFill>
                <a:latin typeface="+mj-lt"/>
              </a:rPr>
              <a:t>Bu değerlendirme ile eğitim programının öğrencilere istenilen davranışları kazandırma açısından programın yeterli olup olmadığı hakkında bir yargıya varılması olası görülmektedir. </a:t>
            </a:r>
          </a:p>
          <a:p>
            <a:pPr marL="274320" indent="-274320" algn="just" eaLnBrk="1" fontAlgn="auto" hangingPunct="1">
              <a:lnSpc>
                <a:spcPct val="90000"/>
              </a:lnSpc>
              <a:spcAft>
                <a:spcPts val="0"/>
              </a:spcAft>
              <a:buClr>
                <a:schemeClr val="accent3"/>
              </a:buClr>
              <a:buFont typeface="Wingdings 2"/>
              <a:buChar char=""/>
              <a:defRPr/>
            </a:pPr>
            <a:r>
              <a:rPr lang="tr-TR" sz="2500" dirty="0" smtClean="0">
                <a:solidFill>
                  <a:schemeClr val="bg1"/>
                </a:solidFill>
                <a:latin typeface="+mj-lt"/>
              </a:rPr>
              <a:t>Bu değerlendirme daha çok başarı testleri ya da yeterlilik testleri ile yapılmaktadır. Böylece öğrenciye kazandırılmak istenen tüm özellikler test edilmeye çalışılmaktadır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43487"/>
            <a:ext cx="9144000" cy="6986528"/>
          </a:xfrm>
          <a:prstGeom prst="rect">
            <a:avLst/>
          </a:prstGeom>
          <a:solidFill>
            <a:schemeClr val="tx1"/>
          </a:solidFill>
          <a:ln>
            <a:noFill/>
          </a:ln>
          <a:effectLst/>
          <a:extLst/>
        </p:spPr>
        <p:txBody>
          <a:bodyPr wrap="square">
            <a:spAutoFit/>
          </a:bodyPr>
          <a:lstStyle>
            <a:lvl1pPr marL="457200" indent="-457200" eaLnBrk="0" hangingPunct="0">
              <a:defRPr sz="2400" b="1">
                <a:solidFill>
                  <a:schemeClr val="tx1"/>
                </a:solidFill>
                <a:latin typeface="Times New Roman" pitchFamily="18" charset="0"/>
              </a:defRPr>
            </a:lvl1pPr>
            <a:lvl2pPr marL="914400" indent="-457200" eaLnBrk="0" hangingPunct="0">
              <a:defRPr sz="2400" b="1">
                <a:solidFill>
                  <a:schemeClr val="tx1"/>
                </a:solidFill>
                <a:latin typeface="Times New Roman" pitchFamily="18" charset="0"/>
              </a:defRPr>
            </a:lvl2pPr>
            <a:lvl3pPr marL="1371600" indent="-457200" eaLnBrk="0" hangingPunct="0">
              <a:defRPr sz="2400" b="1">
                <a:solidFill>
                  <a:schemeClr val="tx1"/>
                </a:solidFill>
                <a:latin typeface="Times New Roman" pitchFamily="18" charset="0"/>
              </a:defRPr>
            </a:lvl3pPr>
            <a:lvl4pPr marL="1828800" indent="-457200" eaLnBrk="0" hangingPunct="0">
              <a:defRPr sz="2400" b="1">
                <a:solidFill>
                  <a:schemeClr val="tx1"/>
                </a:solidFill>
                <a:latin typeface="Times New Roman" pitchFamily="18" charset="0"/>
              </a:defRPr>
            </a:lvl4pPr>
            <a:lvl5pPr marL="2286000" indent="-457200" eaLnBrk="0" hangingPunct="0">
              <a:defRPr sz="2400" b="1">
                <a:solidFill>
                  <a:schemeClr val="tx1"/>
                </a:solidFill>
                <a:latin typeface="Times New Roman" pitchFamily="18" charset="0"/>
              </a:defRPr>
            </a:lvl5pPr>
            <a:lvl6pPr marL="2743200" indent="-457200" eaLnBrk="0" fontAlgn="base" hangingPunct="0">
              <a:spcBef>
                <a:spcPct val="0"/>
              </a:spcBef>
              <a:spcAft>
                <a:spcPct val="0"/>
              </a:spcAft>
              <a:defRPr sz="2400" b="1">
                <a:solidFill>
                  <a:schemeClr val="tx1"/>
                </a:solidFill>
                <a:latin typeface="Times New Roman" pitchFamily="18" charset="0"/>
              </a:defRPr>
            </a:lvl6pPr>
            <a:lvl7pPr marL="3200400" indent="-457200" eaLnBrk="0" fontAlgn="base" hangingPunct="0">
              <a:spcBef>
                <a:spcPct val="0"/>
              </a:spcBef>
              <a:spcAft>
                <a:spcPct val="0"/>
              </a:spcAft>
              <a:defRPr sz="2400" b="1">
                <a:solidFill>
                  <a:schemeClr val="tx1"/>
                </a:solidFill>
                <a:latin typeface="Times New Roman" pitchFamily="18" charset="0"/>
              </a:defRPr>
            </a:lvl7pPr>
            <a:lvl8pPr marL="3657600" indent="-457200" eaLnBrk="0" fontAlgn="base" hangingPunct="0">
              <a:spcBef>
                <a:spcPct val="0"/>
              </a:spcBef>
              <a:spcAft>
                <a:spcPct val="0"/>
              </a:spcAft>
              <a:defRPr sz="2400" b="1">
                <a:solidFill>
                  <a:schemeClr val="tx1"/>
                </a:solidFill>
                <a:latin typeface="Times New Roman" pitchFamily="18" charset="0"/>
              </a:defRPr>
            </a:lvl8pPr>
            <a:lvl9pPr marL="4114800" indent="-4572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tr-TR" altLang="tr-TR" dirty="0"/>
              <a:t>	</a:t>
            </a:r>
            <a:r>
              <a:rPr lang="tr-TR" altLang="tr-TR" dirty="0">
                <a:solidFill>
                  <a:srgbClr val="92D050"/>
                </a:solidFill>
              </a:rPr>
              <a:t>Ölçme yöntemlerinin kalitesini artırmak amacıyla dikkate alınacak genel ilkeler şunlardır </a:t>
            </a:r>
            <a:r>
              <a:rPr lang="tr-TR" altLang="tr-TR" dirty="0" smtClean="0">
                <a:solidFill>
                  <a:srgbClr val="92D050"/>
                </a:solidFill>
              </a:rPr>
              <a:t>:</a:t>
            </a:r>
          </a:p>
          <a:p>
            <a:pPr algn="ctr" eaLnBrk="1" hangingPunct="1">
              <a:spcBef>
                <a:spcPct val="50000"/>
              </a:spcBef>
            </a:pPr>
            <a:r>
              <a:rPr lang="tr-TR" altLang="tr-TR" sz="2000" dirty="0" smtClean="0">
                <a:solidFill>
                  <a:schemeClr val="bg1"/>
                </a:solidFill>
              </a:rPr>
              <a:t>Ölçme</a:t>
            </a:r>
            <a:r>
              <a:rPr lang="tr-TR" altLang="tr-TR" sz="2000" dirty="0">
                <a:solidFill>
                  <a:schemeClr val="bg1"/>
                </a:solidFill>
              </a:rPr>
              <a:t>, amaçlı olmalıdır.</a:t>
            </a:r>
          </a:p>
          <a:p>
            <a:pPr lvl="1" eaLnBrk="1" hangingPunct="1">
              <a:spcBef>
                <a:spcPct val="50000"/>
              </a:spcBef>
              <a:buFontTx/>
              <a:buAutoNum type="arabicPeriod"/>
            </a:pPr>
            <a:r>
              <a:rPr lang="tr-TR" altLang="tr-TR" sz="2000" dirty="0">
                <a:solidFill>
                  <a:schemeClr val="bg1"/>
                </a:solidFill>
              </a:rPr>
              <a:t>Ölçmede bilginin hatırlanmasından çok </a:t>
            </a:r>
            <a:r>
              <a:rPr lang="tr-TR" altLang="tr-TR" sz="2000" dirty="0">
                <a:solidFill>
                  <a:srgbClr val="FF0000"/>
                </a:solidFill>
              </a:rPr>
              <a:t>uygulanması ve kullanılması </a:t>
            </a:r>
            <a:r>
              <a:rPr lang="tr-TR" altLang="tr-TR" sz="2000" dirty="0">
                <a:solidFill>
                  <a:schemeClr val="bg1"/>
                </a:solidFill>
              </a:rPr>
              <a:t>üzerinde durulmalıdır.</a:t>
            </a:r>
          </a:p>
          <a:p>
            <a:pPr lvl="1" eaLnBrk="1" hangingPunct="1">
              <a:spcBef>
                <a:spcPct val="50000"/>
              </a:spcBef>
              <a:buFontTx/>
              <a:buAutoNum type="arabicPeriod"/>
            </a:pPr>
            <a:r>
              <a:rPr lang="tr-TR" altLang="tr-TR" sz="2000" dirty="0">
                <a:solidFill>
                  <a:schemeClr val="bg1"/>
                </a:solidFill>
              </a:rPr>
              <a:t>Ölçme, öğrenci öğrenme sonuçlarının yanı </a:t>
            </a:r>
            <a:r>
              <a:rPr lang="tr-TR" altLang="tr-TR" sz="2000" dirty="0">
                <a:solidFill>
                  <a:srgbClr val="FF0000"/>
                </a:solidFill>
              </a:rPr>
              <a:t>sıra öğrenme sürecine de önem vermelidir.</a:t>
            </a:r>
          </a:p>
          <a:p>
            <a:pPr lvl="1" eaLnBrk="1" hangingPunct="1">
              <a:spcBef>
                <a:spcPct val="50000"/>
              </a:spcBef>
              <a:buFontTx/>
              <a:buAutoNum type="arabicPeriod"/>
            </a:pPr>
            <a:r>
              <a:rPr lang="tr-TR" altLang="tr-TR" sz="2000" dirty="0">
                <a:solidFill>
                  <a:schemeClr val="bg1"/>
                </a:solidFill>
              </a:rPr>
              <a:t>Ölçme, yeterlilik, yetenek veya becerilere yönelik ölçüt veya standartlara dayanmalıdır.</a:t>
            </a:r>
          </a:p>
          <a:p>
            <a:pPr lvl="1" eaLnBrk="1" hangingPunct="1">
              <a:spcBef>
                <a:spcPct val="50000"/>
              </a:spcBef>
              <a:buFontTx/>
              <a:buAutoNum type="arabicPeriod"/>
            </a:pPr>
            <a:r>
              <a:rPr lang="tr-TR" altLang="tr-TR" sz="2000" dirty="0">
                <a:solidFill>
                  <a:schemeClr val="bg1"/>
                </a:solidFill>
              </a:rPr>
              <a:t>Ölçme araştırma ve öğrencinin gelişimini teşvik eden bir ortamda yapılmalıdır.</a:t>
            </a:r>
          </a:p>
          <a:p>
            <a:pPr lvl="1" eaLnBrk="1" hangingPunct="1">
              <a:spcBef>
                <a:spcPct val="50000"/>
              </a:spcBef>
              <a:buFontTx/>
              <a:buAutoNum type="arabicPeriod"/>
            </a:pPr>
            <a:r>
              <a:rPr lang="tr-TR" altLang="tr-TR" sz="2000" dirty="0">
                <a:solidFill>
                  <a:schemeClr val="bg1"/>
                </a:solidFill>
              </a:rPr>
              <a:t>Ölçme, </a:t>
            </a:r>
            <a:r>
              <a:rPr lang="tr-TR" altLang="tr-TR" sz="2000" dirty="0">
                <a:solidFill>
                  <a:srgbClr val="FF0000"/>
                </a:solidFill>
              </a:rPr>
              <a:t>bütün öğrencilerin sürece aktif olarak katılmasını sağlamalıdır</a:t>
            </a:r>
            <a:r>
              <a:rPr lang="tr-TR" altLang="tr-TR" sz="2000" dirty="0">
                <a:solidFill>
                  <a:schemeClr val="bg1"/>
                </a:solidFill>
              </a:rPr>
              <a:t>.</a:t>
            </a:r>
          </a:p>
          <a:p>
            <a:pPr lvl="1" eaLnBrk="1" hangingPunct="1">
              <a:spcBef>
                <a:spcPct val="50000"/>
              </a:spcBef>
              <a:buFontTx/>
              <a:buAutoNum type="arabicPeriod"/>
            </a:pPr>
            <a:r>
              <a:rPr lang="tr-TR" altLang="tr-TR" sz="2000" dirty="0">
                <a:solidFill>
                  <a:schemeClr val="bg1"/>
                </a:solidFill>
              </a:rPr>
              <a:t>Ölçme </a:t>
            </a:r>
            <a:r>
              <a:rPr lang="tr-TR" altLang="tr-TR" sz="2000" dirty="0">
                <a:solidFill>
                  <a:srgbClr val="FF0000"/>
                </a:solidFill>
              </a:rPr>
              <a:t>sonuçlara yönelik olmalıdır</a:t>
            </a:r>
            <a:r>
              <a:rPr lang="tr-TR" altLang="tr-TR" sz="2000" dirty="0">
                <a:solidFill>
                  <a:schemeClr val="bg1"/>
                </a:solidFill>
              </a:rPr>
              <a:t>.</a:t>
            </a:r>
          </a:p>
          <a:p>
            <a:pPr lvl="1" eaLnBrk="1" hangingPunct="1">
              <a:spcBef>
                <a:spcPct val="50000"/>
              </a:spcBef>
              <a:buFontTx/>
              <a:buAutoNum type="arabicPeriod"/>
            </a:pPr>
            <a:r>
              <a:rPr lang="tr-TR" altLang="tr-TR" sz="2000" dirty="0">
                <a:solidFill>
                  <a:schemeClr val="bg1"/>
                </a:solidFill>
              </a:rPr>
              <a:t>Ölçme, </a:t>
            </a:r>
            <a:r>
              <a:rPr lang="tr-TR" altLang="tr-TR" sz="2000" dirty="0">
                <a:solidFill>
                  <a:srgbClr val="FF0000"/>
                </a:solidFill>
              </a:rPr>
              <a:t>bireysel performansa </a:t>
            </a:r>
            <a:r>
              <a:rPr lang="tr-TR" altLang="tr-TR" sz="2000" dirty="0">
                <a:solidFill>
                  <a:schemeClr val="bg1"/>
                </a:solidFill>
              </a:rPr>
              <a:t>olduğu </a:t>
            </a:r>
            <a:r>
              <a:rPr lang="tr-TR" altLang="tr-TR" sz="2000" dirty="0">
                <a:solidFill>
                  <a:srgbClr val="FF0000"/>
                </a:solidFill>
              </a:rPr>
              <a:t>gibi grup performansına </a:t>
            </a:r>
            <a:r>
              <a:rPr lang="tr-TR" altLang="tr-TR" sz="2000" dirty="0">
                <a:solidFill>
                  <a:schemeClr val="bg1"/>
                </a:solidFill>
              </a:rPr>
              <a:t>da imkân sağlamalıdır.</a:t>
            </a:r>
          </a:p>
          <a:p>
            <a:pPr lvl="1" eaLnBrk="1" hangingPunct="1">
              <a:spcBef>
                <a:spcPct val="50000"/>
              </a:spcBef>
              <a:buFontTx/>
              <a:buAutoNum type="arabicPeriod"/>
            </a:pPr>
            <a:r>
              <a:rPr lang="tr-TR" altLang="tr-TR" sz="2000" dirty="0">
                <a:solidFill>
                  <a:srgbClr val="FFC000"/>
                </a:solidFill>
              </a:rPr>
              <a:t>Ölçme, ekonomik olmalıdır.</a:t>
            </a:r>
          </a:p>
          <a:p>
            <a:pPr lvl="1" eaLnBrk="1" hangingPunct="1">
              <a:spcBef>
                <a:spcPct val="50000"/>
              </a:spcBef>
            </a:pPr>
            <a:endParaRPr lang="tr-TR" altLang="tr-TR" sz="2000" dirty="0"/>
          </a:p>
        </p:txBody>
      </p:sp>
    </p:spTree>
    <p:extLst>
      <p:ext uri="{BB962C8B-B14F-4D97-AF65-F5344CB8AC3E}">
        <p14:creationId xmlns="" xmlns:p14="http://schemas.microsoft.com/office/powerpoint/2010/main" val="2009153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p:cTn id="7" dur="500" fill="hold"/>
                                        <p:tgtEl>
                                          <p:spTgt spid="40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 calcmode="lin" valueType="num">
                                      <p:cBhvr>
                                        <p:cTn id="13" dur="500" fill="hold"/>
                                        <p:tgtEl>
                                          <p:spTgt spid="409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09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098">
                                            <p:txEl>
                                              <p:pRg st="2" end="2"/>
                                            </p:txEl>
                                          </p:spTgt>
                                        </p:tgtEl>
                                        <p:attrNameLst>
                                          <p:attrName>style.visibility</p:attrName>
                                        </p:attrNameLst>
                                      </p:cBhvr>
                                      <p:to>
                                        <p:strVal val="visible"/>
                                      </p:to>
                                    </p:set>
                                    <p:anim calcmode="lin" valueType="num">
                                      <p:cBhvr>
                                        <p:cTn id="19" dur="500" fill="hold"/>
                                        <p:tgtEl>
                                          <p:spTgt spid="409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09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098">
                                            <p:txEl>
                                              <p:pRg st="3" end="3"/>
                                            </p:txEl>
                                          </p:spTgt>
                                        </p:tgtEl>
                                        <p:attrNameLst>
                                          <p:attrName>style.visibility</p:attrName>
                                        </p:attrNameLst>
                                      </p:cBhvr>
                                      <p:to>
                                        <p:strVal val="visible"/>
                                      </p:to>
                                    </p:set>
                                    <p:anim calcmode="lin" valueType="num">
                                      <p:cBhvr>
                                        <p:cTn id="25" dur="500" fill="hold"/>
                                        <p:tgtEl>
                                          <p:spTgt spid="4098">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09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098">
                                            <p:txEl>
                                              <p:pRg st="4" end="4"/>
                                            </p:txEl>
                                          </p:spTgt>
                                        </p:tgtEl>
                                        <p:attrNameLst>
                                          <p:attrName>style.visibility</p:attrName>
                                        </p:attrNameLst>
                                      </p:cBhvr>
                                      <p:to>
                                        <p:strVal val="visible"/>
                                      </p:to>
                                    </p:set>
                                    <p:anim calcmode="lin" valueType="num">
                                      <p:cBhvr>
                                        <p:cTn id="31" dur="500" fill="hold"/>
                                        <p:tgtEl>
                                          <p:spTgt spid="4098">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098">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098">
                                            <p:txEl>
                                              <p:pRg st="5" end="5"/>
                                            </p:txEl>
                                          </p:spTgt>
                                        </p:tgtEl>
                                        <p:attrNameLst>
                                          <p:attrName>style.visibility</p:attrName>
                                        </p:attrNameLst>
                                      </p:cBhvr>
                                      <p:to>
                                        <p:strVal val="visible"/>
                                      </p:to>
                                    </p:set>
                                    <p:anim calcmode="lin" valueType="num">
                                      <p:cBhvr>
                                        <p:cTn id="37" dur="500" fill="hold"/>
                                        <p:tgtEl>
                                          <p:spTgt spid="4098">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098">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098">
                                            <p:txEl>
                                              <p:pRg st="6" end="6"/>
                                            </p:txEl>
                                          </p:spTgt>
                                        </p:tgtEl>
                                        <p:attrNameLst>
                                          <p:attrName>style.visibility</p:attrName>
                                        </p:attrNameLst>
                                      </p:cBhvr>
                                      <p:to>
                                        <p:strVal val="visible"/>
                                      </p:to>
                                    </p:set>
                                    <p:anim calcmode="lin" valueType="num">
                                      <p:cBhvr>
                                        <p:cTn id="43" dur="500" fill="hold"/>
                                        <p:tgtEl>
                                          <p:spTgt spid="4098">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098">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098">
                                            <p:txEl>
                                              <p:pRg st="7" end="7"/>
                                            </p:txEl>
                                          </p:spTgt>
                                        </p:tgtEl>
                                        <p:attrNameLst>
                                          <p:attrName>style.visibility</p:attrName>
                                        </p:attrNameLst>
                                      </p:cBhvr>
                                      <p:to>
                                        <p:strVal val="visible"/>
                                      </p:to>
                                    </p:set>
                                    <p:anim calcmode="lin" valueType="num">
                                      <p:cBhvr>
                                        <p:cTn id="49" dur="500" fill="hold"/>
                                        <p:tgtEl>
                                          <p:spTgt spid="4098">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098">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098">
                                            <p:txEl>
                                              <p:pRg st="8" end="8"/>
                                            </p:txEl>
                                          </p:spTgt>
                                        </p:tgtEl>
                                        <p:attrNameLst>
                                          <p:attrName>style.visibility</p:attrName>
                                        </p:attrNameLst>
                                      </p:cBhvr>
                                      <p:to>
                                        <p:strVal val="visible"/>
                                      </p:to>
                                    </p:set>
                                    <p:anim calcmode="lin" valueType="num">
                                      <p:cBhvr>
                                        <p:cTn id="55" dur="500" fill="hold"/>
                                        <p:tgtEl>
                                          <p:spTgt spid="4098">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098">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098">
                                            <p:txEl>
                                              <p:pRg st="9" end="9"/>
                                            </p:txEl>
                                          </p:spTgt>
                                        </p:tgtEl>
                                        <p:attrNameLst>
                                          <p:attrName>style.visibility</p:attrName>
                                        </p:attrNameLst>
                                      </p:cBhvr>
                                      <p:to>
                                        <p:strVal val="visible"/>
                                      </p:to>
                                    </p:set>
                                    <p:anim calcmode="lin" valueType="num">
                                      <p:cBhvr>
                                        <p:cTn id="61" dur="500" fill="hold"/>
                                        <p:tgtEl>
                                          <p:spTgt spid="4098">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4098">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Ölçmenin Amaçları Nelerdir ? </a:t>
            </a:r>
          </a:p>
        </p:txBody>
      </p:sp>
      <p:sp>
        <p:nvSpPr>
          <p:cNvPr id="5124" name="Text Box 4"/>
          <p:cNvSpPr txBox="1">
            <a:spLocks noChangeArrowheads="1"/>
          </p:cNvSpPr>
          <p:nvPr/>
        </p:nvSpPr>
        <p:spPr bwMode="auto">
          <a:xfrm>
            <a:off x="-13373" y="1484784"/>
            <a:ext cx="9144000" cy="5632311"/>
          </a:xfrm>
          <a:prstGeom prst="rect">
            <a:avLst/>
          </a:prstGeom>
          <a:solidFill>
            <a:schemeClr val="tx1"/>
          </a:solidFill>
          <a:ln>
            <a:noFill/>
          </a:ln>
          <a:effectLs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dirty="0">
              <a:solidFill>
                <a:schemeClr val="accent2"/>
              </a:solidFill>
            </a:endParaRPr>
          </a:p>
          <a:p>
            <a:pPr eaLnBrk="1" hangingPunct="1">
              <a:spcBef>
                <a:spcPct val="50000"/>
              </a:spcBef>
            </a:pPr>
            <a:r>
              <a:rPr lang="tr-TR" altLang="tr-TR" dirty="0">
                <a:solidFill>
                  <a:schemeClr val="accent2"/>
                </a:solidFill>
              </a:rPr>
              <a:t>	</a:t>
            </a:r>
            <a:r>
              <a:rPr lang="tr-TR" altLang="tr-TR" dirty="0">
                <a:solidFill>
                  <a:schemeClr val="bg1"/>
                </a:solidFill>
              </a:rPr>
              <a:t>Ölçme sürecinin plânlanmasında en çok göz ardı edilen, ölçmenin yapılış amacının açık olarak tanımlanmamasıdır. Bir başka deyişle, ölçme sonuçlarıyla ne yapmayı plânlıyorsunuz ?</a:t>
            </a:r>
          </a:p>
          <a:p>
            <a:pPr eaLnBrk="1" hangingPunct="1">
              <a:spcBef>
                <a:spcPct val="50000"/>
              </a:spcBef>
            </a:pPr>
            <a:r>
              <a:rPr lang="tr-TR" altLang="tr-TR" dirty="0">
                <a:solidFill>
                  <a:schemeClr val="accent2"/>
                </a:solidFill>
              </a:rPr>
              <a:t>	</a:t>
            </a:r>
            <a:r>
              <a:rPr lang="tr-TR" altLang="tr-TR" dirty="0">
                <a:solidFill>
                  <a:srgbClr val="006600"/>
                </a:solidFill>
              </a:rPr>
              <a:t>Öğretmen olarak, ölçme sonuçlarını en azından iki önemli amaç için kullanacağınızı umuyoruz. </a:t>
            </a:r>
          </a:p>
          <a:p>
            <a:pPr eaLnBrk="1" hangingPunct="1">
              <a:spcBef>
                <a:spcPct val="50000"/>
              </a:spcBef>
            </a:pPr>
            <a:r>
              <a:rPr lang="tr-TR" altLang="tr-TR" dirty="0">
                <a:solidFill>
                  <a:schemeClr val="accent2"/>
                </a:solidFill>
              </a:rPr>
              <a:t>	</a:t>
            </a:r>
            <a:r>
              <a:rPr lang="tr-TR" altLang="tr-TR" dirty="0">
                <a:solidFill>
                  <a:srgbClr val="FFC000"/>
                </a:solidFill>
              </a:rPr>
              <a:t>Birincisi,</a:t>
            </a:r>
            <a:r>
              <a:rPr lang="tr-TR" altLang="tr-TR" dirty="0">
                <a:solidFill>
                  <a:schemeClr val="bg1"/>
                </a:solidFill>
              </a:rPr>
              <a:t> öğrencilerimizin ulaştığı bilgi ve beceri düzeyini belirlemek,</a:t>
            </a:r>
          </a:p>
          <a:p>
            <a:pPr eaLnBrk="1" hangingPunct="1">
              <a:spcBef>
                <a:spcPct val="50000"/>
              </a:spcBef>
            </a:pPr>
            <a:r>
              <a:rPr lang="tr-TR" altLang="tr-TR" dirty="0">
                <a:solidFill>
                  <a:schemeClr val="accent2"/>
                </a:solidFill>
              </a:rPr>
              <a:t>	</a:t>
            </a:r>
            <a:r>
              <a:rPr lang="tr-TR" altLang="tr-TR" dirty="0">
                <a:solidFill>
                  <a:srgbClr val="FFC000"/>
                </a:solidFill>
              </a:rPr>
              <a:t>İkincisi,</a:t>
            </a:r>
            <a:r>
              <a:rPr lang="tr-TR" altLang="tr-TR" dirty="0">
                <a:solidFill>
                  <a:srgbClr val="006600"/>
                </a:solidFill>
              </a:rPr>
              <a:t> </a:t>
            </a:r>
            <a:r>
              <a:rPr lang="tr-TR" altLang="tr-TR" dirty="0">
                <a:solidFill>
                  <a:schemeClr val="bg1"/>
                </a:solidFill>
              </a:rPr>
              <a:t>öğrencilerin bu bilgi ve becerilere nasıl ulaştıklarını veya eğer ulaşamamışlarsa bunun sebeplerini tespit etmektir</a:t>
            </a:r>
            <a:r>
              <a:rPr lang="tr-TR" altLang="tr-TR" dirty="0">
                <a:solidFill>
                  <a:srgbClr val="006600"/>
                </a:solidFill>
              </a:rPr>
              <a:t>.</a:t>
            </a:r>
          </a:p>
          <a:p>
            <a:pPr eaLnBrk="1" hangingPunct="1">
              <a:spcBef>
                <a:spcPct val="50000"/>
              </a:spcBef>
            </a:pPr>
            <a:endParaRPr lang="tr-TR" altLang="tr-TR" dirty="0">
              <a:solidFill>
                <a:srgbClr val="006600"/>
              </a:solidFill>
            </a:endParaRPr>
          </a:p>
          <a:p>
            <a:pPr eaLnBrk="1" hangingPunct="1">
              <a:spcBef>
                <a:spcPct val="50000"/>
              </a:spcBef>
            </a:pPr>
            <a:endParaRPr lang="tr-TR" altLang="tr-TR" dirty="0">
              <a:solidFill>
                <a:srgbClr val="006600"/>
              </a:solidFill>
            </a:endParaRPr>
          </a:p>
        </p:txBody>
      </p:sp>
    </p:spTree>
    <p:extLst>
      <p:ext uri="{BB962C8B-B14F-4D97-AF65-F5344CB8AC3E}">
        <p14:creationId xmlns="" xmlns:p14="http://schemas.microsoft.com/office/powerpoint/2010/main" val="94781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p:cTn id="7" dur="500" fill="hold"/>
                                        <p:tgtEl>
                                          <p:spTgt spid="51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4">
                                            <p:txEl>
                                              <p:pRg st="1" end="1"/>
                                            </p:txEl>
                                          </p:spTgt>
                                        </p:tgtEl>
                                        <p:attrNameLst>
                                          <p:attrName>style.visibility</p:attrName>
                                        </p:attrNameLst>
                                      </p:cBhvr>
                                      <p:to>
                                        <p:strVal val="visible"/>
                                      </p:to>
                                    </p:set>
                                    <p:anim calcmode="lin" valueType="num">
                                      <p:cBhvr>
                                        <p:cTn id="13" dur="500" fill="hold"/>
                                        <p:tgtEl>
                                          <p:spTgt spid="512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4">
                                            <p:txEl>
                                              <p:pRg st="2" end="2"/>
                                            </p:txEl>
                                          </p:spTgt>
                                        </p:tgtEl>
                                        <p:attrNameLst>
                                          <p:attrName>style.visibility</p:attrName>
                                        </p:attrNameLst>
                                      </p:cBhvr>
                                      <p:to>
                                        <p:strVal val="visible"/>
                                      </p:to>
                                    </p:set>
                                    <p:anim calcmode="lin" valueType="num">
                                      <p:cBhvr>
                                        <p:cTn id="19" dur="500" fill="hold"/>
                                        <p:tgtEl>
                                          <p:spTgt spid="512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4">
                                            <p:txEl>
                                              <p:pRg st="3" end="3"/>
                                            </p:txEl>
                                          </p:spTgt>
                                        </p:tgtEl>
                                        <p:attrNameLst>
                                          <p:attrName>style.visibility</p:attrName>
                                        </p:attrNameLst>
                                      </p:cBhvr>
                                      <p:to>
                                        <p:strVal val="visible"/>
                                      </p:to>
                                    </p:set>
                                    <p:anim calcmode="lin" valueType="num">
                                      <p:cBhvr>
                                        <p:cTn id="25" dur="5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124">
                                            <p:txEl>
                                              <p:pRg st="4" end="4"/>
                                            </p:txEl>
                                          </p:spTgt>
                                        </p:tgtEl>
                                        <p:attrNameLst>
                                          <p:attrName>style.visibility</p:attrName>
                                        </p:attrNameLst>
                                      </p:cBhvr>
                                      <p:to>
                                        <p:strVal val="visible"/>
                                      </p:to>
                                    </p:set>
                                    <p:anim calcmode="lin" valueType="num">
                                      <p:cBhvr>
                                        <p:cTn id="31" dur="5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12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2589"/>
            <a:ext cx="9144000" cy="1752600"/>
          </a:xfrm>
          <a:solidFill>
            <a:schemeClr val="tx1"/>
          </a:solidFill>
        </p:spPr>
        <p:txBody>
          <a:bodyPr/>
          <a:lstStyle/>
          <a:p>
            <a:pPr eaLnBrk="1" hangingPunct="1"/>
            <a:r>
              <a:rPr lang="tr-TR" altLang="tr-TR" b="1" smtClean="0">
                <a:solidFill>
                  <a:srgbClr val="FF0000"/>
                </a:solidFill>
              </a:rPr>
              <a:t>1. Öğrenciler açısından önemi</a:t>
            </a:r>
          </a:p>
        </p:txBody>
      </p:sp>
      <p:sp>
        <p:nvSpPr>
          <p:cNvPr id="6147" name="Text Box 3"/>
          <p:cNvSpPr txBox="1">
            <a:spLocks noChangeArrowheads="1"/>
          </p:cNvSpPr>
          <p:nvPr/>
        </p:nvSpPr>
        <p:spPr bwMode="auto">
          <a:xfrm>
            <a:off x="0" y="1757129"/>
            <a:ext cx="9144000" cy="5632311"/>
          </a:xfrm>
          <a:prstGeom prst="rect">
            <a:avLst/>
          </a:prstGeom>
          <a:solidFill>
            <a:schemeClr val="tx1"/>
          </a:solidFill>
          <a:ln>
            <a:noFill/>
          </a:ln>
          <a:effectLs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dirty="0"/>
          </a:p>
          <a:p>
            <a:pPr eaLnBrk="1" hangingPunct="1">
              <a:spcBef>
                <a:spcPct val="50000"/>
              </a:spcBef>
            </a:pPr>
            <a:r>
              <a:rPr lang="tr-TR" altLang="tr-TR" dirty="0"/>
              <a:t>	</a:t>
            </a:r>
            <a:r>
              <a:rPr lang="tr-TR" altLang="tr-TR" dirty="0">
                <a:solidFill>
                  <a:schemeClr val="bg1"/>
                </a:solidFill>
              </a:rPr>
              <a:t>Ölçmenin başlıca amaçlarından biri öğrenmeyi ve beceri gelişimini teşvik etmektir.</a:t>
            </a:r>
          </a:p>
          <a:p>
            <a:pPr eaLnBrk="1" hangingPunct="1">
              <a:spcBef>
                <a:spcPct val="50000"/>
              </a:spcBef>
            </a:pPr>
            <a:r>
              <a:rPr lang="tr-TR" altLang="tr-TR" dirty="0">
                <a:solidFill>
                  <a:schemeClr val="bg1"/>
                </a:solidFill>
              </a:rPr>
              <a:t>	Ölçme, öğrenci öğrenmesini motive eder ve bireysel öğrenci ilerlemesine yönelik bir ölçüt oluşturur.</a:t>
            </a:r>
          </a:p>
          <a:p>
            <a:pPr eaLnBrk="1" hangingPunct="1">
              <a:spcBef>
                <a:spcPct val="50000"/>
              </a:spcBef>
            </a:pPr>
            <a:r>
              <a:rPr lang="tr-TR" altLang="tr-TR" dirty="0">
                <a:solidFill>
                  <a:schemeClr val="bg1"/>
                </a:solidFill>
              </a:rPr>
              <a:t>	Başarıyı artırmanın en önemli yollarından biri de öğrencilere kendilerinden ne beklendiğini mümkün olduğunca açık bir dille anlatmaktır.</a:t>
            </a:r>
          </a:p>
          <a:p>
            <a:pPr eaLnBrk="1" hangingPunct="1">
              <a:spcBef>
                <a:spcPct val="50000"/>
              </a:spcBef>
            </a:pPr>
            <a:r>
              <a:rPr lang="tr-TR" altLang="tr-TR" dirty="0">
                <a:solidFill>
                  <a:schemeClr val="bg1"/>
                </a:solidFill>
              </a:rPr>
              <a:t>	Bu tür belirgin beklentiler ( performans ölçütleri ) iyi ölçmelerin özünü oluşturur.</a:t>
            </a:r>
          </a:p>
          <a:p>
            <a:pPr eaLnBrk="1" hangingPunct="1">
              <a:spcBef>
                <a:spcPct val="50000"/>
              </a:spcBef>
            </a:pPr>
            <a:endParaRPr lang="tr-TR" altLang="tr-TR" dirty="0"/>
          </a:p>
          <a:p>
            <a:pPr eaLnBrk="1" hangingPunct="1">
              <a:spcBef>
                <a:spcPct val="50000"/>
              </a:spcBef>
            </a:pPr>
            <a:endParaRPr lang="tr-TR" altLang="tr-TR" dirty="0"/>
          </a:p>
        </p:txBody>
      </p:sp>
    </p:spTree>
    <p:extLst>
      <p:ext uri="{BB962C8B-B14F-4D97-AF65-F5344CB8AC3E}">
        <p14:creationId xmlns="" xmlns:p14="http://schemas.microsoft.com/office/powerpoint/2010/main" val="1277696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p:cTn id="7" dur="500" fill="hold"/>
                                        <p:tgtEl>
                                          <p:spTgt spid="61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p:cTn id="31"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2. Öğretmenler açısından önemi</a:t>
            </a:r>
          </a:p>
        </p:txBody>
      </p:sp>
      <p:sp>
        <p:nvSpPr>
          <p:cNvPr id="7171" name="Text Box 3"/>
          <p:cNvSpPr txBox="1">
            <a:spLocks noChangeArrowheads="1"/>
          </p:cNvSpPr>
          <p:nvPr/>
        </p:nvSpPr>
        <p:spPr bwMode="auto">
          <a:xfrm>
            <a:off x="0" y="1737799"/>
            <a:ext cx="9144000" cy="5262979"/>
          </a:xfrm>
          <a:prstGeom prst="rect">
            <a:avLst/>
          </a:prstGeom>
          <a:solidFill>
            <a:schemeClr val="tx1"/>
          </a:solidFill>
          <a:ln>
            <a:noFill/>
          </a:ln>
          <a:effectLs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dirty="0"/>
          </a:p>
          <a:p>
            <a:pPr eaLnBrk="1" hangingPunct="1">
              <a:spcBef>
                <a:spcPct val="50000"/>
              </a:spcBef>
            </a:pPr>
            <a:r>
              <a:rPr lang="tr-TR" altLang="tr-TR" dirty="0"/>
              <a:t>	</a:t>
            </a:r>
            <a:r>
              <a:rPr lang="tr-TR" altLang="tr-TR" dirty="0">
                <a:solidFill>
                  <a:schemeClr val="bg1"/>
                </a:solidFill>
              </a:rPr>
              <a:t>Ölçme, öğretmenlere verdikleri eğitimin iyi ve kötü yönlerinin belirlenmesi konusunda önemli bilgiler verir.</a:t>
            </a:r>
          </a:p>
          <a:p>
            <a:pPr eaLnBrk="1" hangingPunct="1">
              <a:spcBef>
                <a:spcPct val="50000"/>
              </a:spcBef>
            </a:pPr>
            <a:r>
              <a:rPr lang="tr-TR" altLang="tr-TR" dirty="0">
                <a:solidFill>
                  <a:schemeClr val="bg1"/>
                </a:solidFill>
              </a:rPr>
              <a:t>	Hangi öğretim yöntemleri, araçları, stratejileri öğrenme üzerinde etkili oldu ?</a:t>
            </a:r>
          </a:p>
          <a:p>
            <a:pPr eaLnBrk="1" hangingPunct="1">
              <a:spcBef>
                <a:spcPct val="50000"/>
              </a:spcBef>
            </a:pPr>
            <a:r>
              <a:rPr lang="tr-TR" altLang="tr-TR" dirty="0">
                <a:solidFill>
                  <a:schemeClr val="bg1"/>
                </a:solidFill>
              </a:rPr>
              <a:t>	Ölçme aynı zamanda öğrenci hakkında da önemli bilgiler verir.</a:t>
            </a:r>
          </a:p>
          <a:p>
            <a:pPr eaLnBrk="1" hangingPunct="1">
              <a:spcBef>
                <a:spcPct val="50000"/>
              </a:spcBef>
            </a:pPr>
            <a:r>
              <a:rPr lang="tr-TR" altLang="tr-TR" dirty="0">
                <a:solidFill>
                  <a:schemeClr val="bg1"/>
                </a:solidFill>
              </a:rPr>
              <a:t>	Hangi öğrenciler istenilen bilgi ve becerilere ulaşmıştır ?</a:t>
            </a:r>
          </a:p>
          <a:p>
            <a:pPr eaLnBrk="1" hangingPunct="1">
              <a:spcBef>
                <a:spcPct val="50000"/>
              </a:spcBef>
            </a:pPr>
            <a:r>
              <a:rPr lang="tr-TR" altLang="tr-TR" dirty="0">
                <a:solidFill>
                  <a:schemeClr val="bg1"/>
                </a:solidFill>
              </a:rPr>
              <a:t>	Öğrencilerin öğrenmede güçlük çektikleri bilgi ve beceriler nelerdir ?</a:t>
            </a:r>
          </a:p>
          <a:p>
            <a:pPr eaLnBrk="1" hangingPunct="1">
              <a:spcBef>
                <a:spcPct val="50000"/>
              </a:spcBef>
            </a:pPr>
            <a:endParaRPr lang="tr-TR" altLang="tr-TR" dirty="0">
              <a:solidFill>
                <a:schemeClr val="bg1"/>
              </a:solidFill>
            </a:endParaRPr>
          </a:p>
        </p:txBody>
      </p:sp>
    </p:spTree>
    <p:extLst>
      <p:ext uri="{BB962C8B-B14F-4D97-AF65-F5344CB8AC3E}">
        <p14:creationId xmlns="" xmlns:p14="http://schemas.microsoft.com/office/powerpoint/2010/main" val="2899059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500" fill="hold"/>
                                        <p:tgtEl>
                                          <p:spTgt spid="717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p:cTn id="31"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p:cTn id="37"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717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3. Yöneticiler Açısından Önemi</a:t>
            </a:r>
          </a:p>
        </p:txBody>
      </p:sp>
      <p:sp>
        <p:nvSpPr>
          <p:cNvPr id="8195" name="Text Box 3"/>
          <p:cNvSpPr txBox="1">
            <a:spLocks noChangeArrowheads="1"/>
          </p:cNvSpPr>
          <p:nvPr/>
        </p:nvSpPr>
        <p:spPr bwMode="auto">
          <a:xfrm>
            <a:off x="0" y="1752600"/>
            <a:ext cx="9144000" cy="5632311"/>
          </a:xfrm>
          <a:prstGeom prst="rect">
            <a:avLst/>
          </a:prstGeom>
          <a:solidFill>
            <a:schemeClr val="tx1"/>
          </a:solidFill>
          <a:ln>
            <a:noFill/>
          </a:ln>
          <a:effectLs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dirty="0"/>
          </a:p>
          <a:p>
            <a:pPr eaLnBrk="1" hangingPunct="1">
              <a:spcBef>
                <a:spcPct val="50000"/>
              </a:spcBef>
            </a:pPr>
            <a:endParaRPr lang="tr-TR" altLang="tr-TR" dirty="0"/>
          </a:p>
          <a:p>
            <a:pPr eaLnBrk="1" hangingPunct="1">
              <a:spcBef>
                <a:spcPct val="50000"/>
              </a:spcBef>
            </a:pPr>
            <a:r>
              <a:rPr lang="tr-TR" altLang="tr-TR" dirty="0"/>
              <a:t>	</a:t>
            </a:r>
            <a:r>
              <a:rPr lang="tr-TR" altLang="tr-TR" dirty="0">
                <a:solidFill>
                  <a:srgbClr val="006600"/>
                </a:solidFill>
              </a:rPr>
              <a:t>Yöneticiler için ölçme sonuçları, karar verme açısından önemli bilgiler verir. </a:t>
            </a:r>
          </a:p>
          <a:p>
            <a:pPr eaLnBrk="1" hangingPunct="1">
              <a:spcBef>
                <a:spcPct val="50000"/>
              </a:spcBef>
            </a:pPr>
            <a:r>
              <a:rPr lang="tr-TR" altLang="tr-TR" dirty="0"/>
              <a:t>	</a:t>
            </a:r>
            <a:r>
              <a:rPr lang="tr-TR" altLang="tr-TR" dirty="0">
                <a:solidFill>
                  <a:schemeClr val="bg1"/>
                </a:solidFill>
              </a:rPr>
              <a:t>Kaynak tahsisi, fizikî kapasite, personel gelişimi ve araç-gereçlere yönelik kararlar ölçme sonuçlarına bağlı olarak verilir</a:t>
            </a:r>
            <a:r>
              <a:rPr lang="tr-TR" altLang="tr-TR" dirty="0">
                <a:solidFill>
                  <a:schemeClr val="accent2"/>
                </a:solidFill>
              </a:rPr>
              <a:t>.</a:t>
            </a:r>
          </a:p>
          <a:p>
            <a:pPr eaLnBrk="1" hangingPunct="1">
              <a:spcBef>
                <a:spcPct val="50000"/>
              </a:spcBef>
            </a:pPr>
            <a:endParaRPr lang="tr-TR" altLang="tr-TR" dirty="0">
              <a:solidFill>
                <a:schemeClr val="accent2"/>
              </a:solidFill>
            </a:endParaRPr>
          </a:p>
          <a:p>
            <a:pPr eaLnBrk="1" hangingPunct="1">
              <a:spcBef>
                <a:spcPct val="50000"/>
              </a:spcBef>
            </a:pPr>
            <a:endParaRPr lang="tr-TR" altLang="tr-TR" dirty="0">
              <a:solidFill>
                <a:schemeClr val="accent2"/>
              </a:solidFill>
            </a:endParaRPr>
          </a:p>
          <a:p>
            <a:pPr eaLnBrk="1" hangingPunct="1">
              <a:spcBef>
                <a:spcPct val="50000"/>
              </a:spcBef>
            </a:pPr>
            <a:endParaRPr lang="tr-TR" altLang="tr-TR" dirty="0"/>
          </a:p>
          <a:p>
            <a:pPr eaLnBrk="1" hangingPunct="1">
              <a:spcBef>
                <a:spcPct val="50000"/>
              </a:spcBef>
            </a:pPr>
            <a:endParaRPr lang="tr-TR" altLang="tr-TR" dirty="0"/>
          </a:p>
          <a:p>
            <a:pPr eaLnBrk="1" hangingPunct="1">
              <a:spcBef>
                <a:spcPct val="50000"/>
              </a:spcBef>
            </a:pPr>
            <a:endParaRPr lang="tr-TR" altLang="tr-TR" dirty="0"/>
          </a:p>
        </p:txBody>
      </p:sp>
    </p:spTree>
    <p:extLst>
      <p:ext uri="{BB962C8B-B14F-4D97-AF65-F5344CB8AC3E}">
        <p14:creationId xmlns="" xmlns:p14="http://schemas.microsoft.com/office/powerpoint/2010/main" val="471471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p:cTn id="7" dur="500" fill="hold"/>
                                        <p:tgtEl>
                                          <p:spTgt spid="81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p:cTn id="13"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p:cTn id="19"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819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4. İşverenler açısından önemi</a:t>
            </a:r>
          </a:p>
        </p:txBody>
      </p:sp>
      <p:sp>
        <p:nvSpPr>
          <p:cNvPr id="9219" name="Text Box 3"/>
          <p:cNvSpPr txBox="1">
            <a:spLocks noChangeArrowheads="1"/>
          </p:cNvSpPr>
          <p:nvPr/>
        </p:nvSpPr>
        <p:spPr bwMode="auto">
          <a:xfrm>
            <a:off x="0" y="1752600"/>
            <a:ext cx="9144000" cy="53863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dirty="0"/>
          </a:p>
          <a:p>
            <a:pPr eaLnBrk="1" hangingPunct="1">
              <a:spcBef>
                <a:spcPct val="50000"/>
              </a:spcBef>
            </a:pPr>
            <a:r>
              <a:rPr lang="tr-TR" altLang="tr-TR" dirty="0"/>
              <a:t>	İşverenler, eğitim sisteminde önemli rol oynamaktadır. 	</a:t>
            </a:r>
          </a:p>
          <a:p>
            <a:pPr eaLnBrk="1" hangingPunct="1">
              <a:spcBef>
                <a:spcPct val="50000"/>
              </a:spcBef>
            </a:pPr>
            <a:r>
              <a:rPr lang="tr-TR" altLang="tr-TR" dirty="0"/>
              <a:t>	Ölçme bir yerde öğrencilerin ulaşması gereken standartları ölçer.</a:t>
            </a:r>
          </a:p>
          <a:p>
            <a:pPr eaLnBrk="1" hangingPunct="1">
              <a:spcBef>
                <a:spcPct val="50000"/>
              </a:spcBef>
            </a:pPr>
            <a:r>
              <a:rPr lang="tr-TR" altLang="tr-TR" dirty="0"/>
              <a:t>	</a:t>
            </a:r>
            <a:r>
              <a:rPr lang="tr-TR" altLang="tr-TR" dirty="0">
                <a:solidFill>
                  <a:srgbClr val="006600"/>
                </a:solidFill>
              </a:rPr>
              <a:t>Bu standartlar, iş dünyası, endüstri ve işgücüyle bağlantılı olarak geliştirilmektedir.</a:t>
            </a:r>
          </a:p>
          <a:p>
            <a:pPr eaLnBrk="1" hangingPunct="1">
              <a:spcBef>
                <a:spcPct val="50000"/>
              </a:spcBef>
            </a:pPr>
            <a:r>
              <a:rPr lang="tr-TR" altLang="tr-TR" dirty="0"/>
              <a:t>	</a:t>
            </a:r>
            <a:r>
              <a:rPr lang="tr-TR" altLang="tr-TR" dirty="0">
                <a:solidFill>
                  <a:schemeClr val="accent2"/>
                </a:solidFill>
              </a:rPr>
              <a:t>Ölçme sonuçları işverenlere öğrencilerin, istedikleri becerilere sahip olup olmadıklarını gösterir.</a:t>
            </a:r>
          </a:p>
          <a:p>
            <a:pPr eaLnBrk="1" hangingPunct="1">
              <a:spcBef>
                <a:spcPct val="50000"/>
              </a:spcBef>
            </a:pPr>
            <a:endParaRPr lang="tr-TR" altLang="tr-TR" dirty="0">
              <a:solidFill>
                <a:schemeClr val="accent2"/>
              </a:solidFill>
            </a:endParaRPr>
          </a:p>
          <a:p>
            <a:pPr eaLnBrk="1" hangingPunct="1">
              <a:spcBef>
                <a:spcPct val="50000"/>
              </a:spcBef>
            </a:pPr>
            <a:endParaRPr lang="tr-TR" altLang="tr-TR" dirty="0">
              <a:solidFill>
                <a:schemeClr val="accent2"/>
              </a:solidFill>
            </a:endParaRPr>
          </a:p>
          <a:p>
            <a:pPr eaLnBrk="1" hangingPunct="1">
              <a:spcBef>
                <a:spcPct val="50000"/>
              </a:spcBef>
            </a:pPr>
            <a:endParaRPr lang="tr-TR" altLang="tr-TR" dirty="0"/>
          </a:p>
        </p:txBody>
      </p:sp>
    </p:spTree>
    <p:extLst>
      <p:ext uri="{BB962C8B-B14F-4D97-AF65-F5344CB8AC3E}">
        <p14:creationId xmlns="" xmlns:p14="http://schemas.microsoft.com/office/powerpoint/2010/main" val="1839746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p:cTn id="7" dur="500" fill="hold"/>
                                        <p:tgtEl>
                                          <p:spTgt spid="92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p:cTn id="31"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Ölçmede Hata</a:t>
            </a:r>
          </a:p>
        </p:txBody>
      </p:sp>
      <p:sp>
        <p:nvSpPr>
          <p:cNvPr id="117763" name="Rectangle 3"/>
          <p:cNvSpPr>
            <a:spLocks noGrp="1" noChangeArrowheads="1"/>
          </p:cNvSpPr>
          <p:nvPr>
            <p:ph type="body" idx="1"/>
          </p:nvPr>
        </p:nvSpPr>
        <p:spPr>
          <a:solidFill>
            <a:srgbClr val="FFFFCC"/>
          </a:solidFill>
        </p:spPr>
        <p:txBody>
          <a:bodyPr/>
          <a:lstStyle/>
          <a:p>
            <a:r>
              <a:rPr kumimoji="0" lang="tr-TR" altLang="tr-TR" b="1" smtClean="0">
                <a:solidFill>
                  <a:srgbClr val="800000"/>
                </a:solidFill>
                <a:latin typeface="Arial Narrow" pitchFamily="34" charset="0"/>
              </a:rPr>
              <a:t>Hata</a:t>
            </a:r>
            <a:r>
              <a:rPr kumimoji="0" lang="tr-TR" altLang="tr-TR" smtClean="0">
                <a:solidFill>
                  <a:srgbClr val="800000"/>
                </a:solidFill>
                <a:latin typeface="Arial Narrow" pitchFamily="34" charset="0"/>
              </a:rPr>
              <a:t>:</a:t>
            </a:r>
            <a:r>
              <a:rPr kumimoji="0" lang="tr-TR" altLang="tr-TR" smtClean="0">
                <a:latin typeface="Arial Narrow" pitchFamily="34" charset="0"/>
              </a:rPr>
              <a:t> </a:t>
            </a:r>
            <a:r>
              <a:rPr kumimoji="0" lang="tr-TR" altLang="tr-TR" smtClean="0">
                <a:solidFill>
                  <a:srgbClr val="0000FF"/>
                </a:solidFill>
                <a:latin typeface="Arial Narrow" pitchFamily="34" charset="0"/>
              </a:rPr>
              <a:t>Ölçme sonuçlarına istenmeyen değişkenlerin karışmasıdır. Hataların bir kısmı kontrol dışında ölçme sonuçlarına karışabilir. Bu nedenle çok iyi sanılan ölçme araçlarıyla yapılan ölçmelerde bile bir miktar hata vardır. </a:t>
            </a:r>
            <a:endParaRPr kumimoji="0" lang="tr-TR" altLang="tr-TR" smtClean="0">
              <a:latin typeface="Arial Narrow" pitchFamily="34" charset="0"/>
            </a:endParaRPr>
          </a:p>
        </p:txBody>
      </p:sp>
    </p:spTree>
    <p:extLst>
      <p:ext uri="{BB962C8B-B14F-4D97-AF65-F5344CB8AC3E}">
        <p14:creationId xmlns="" xmlns:p14="http://schemas.microsoft.com/office/powerpoint/2010/main" val="3667187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Hata Kaynakları</a:t>
            </a:r>
          </a:p>
        </p:txBody>
      </p:sp>
      <p:sp>
        <p:nvSpPr>
          <p:cNvPr id="119811" name="Rectangle 3"/>
          <p:cNvSpPr>
            <a:spLocks noGrp="1" noChangeArrowheads="1"/>
          </p:cNvSpPr>
          <p:nvPr>
            <p:ph type="body" idx="1"/>
          </p:nvPr>
        </p:nvSpPr>
        <p:spPr>
          <a:solidFill>
            <a:srgbClr val="FFFFCC"/>
          </a:solidFill>
        </p:spPr>
        <p:txBody>
          <a:bodyPr/>
          <a:lstStyle/>
          <a:p>
            <a:pPr>
              <a:buFont typeface="Monotype Sorts" pitchFamily="2" charset="2"/>
              <a:buNone/>
            </a:pPr>
            <a:r>
              <a:rPr kumimoji="0" lang="tr-TR" altLang="tr-TR" smtClean="0">
                <a:solidFill>
                  <a:srgbClr val="0000FF"/>
                </a:solidFill>
                <a:latin typeface="Arial Narrow" pitchFamily="34" charset="0"/>
              </a:rPr>
              <a:t>Bu hatalar,</a:t>
            </a:r>
            <a:endParaRPr kumimoji="0" lang="tr-TR" altLang="tr-TR" smtClean="0">
              <a:latin typeface="Arial Narrow" pitchFamily="34" charset="0"/>
            </a:endParaRPr>
          </a:p>
          <a:p>
            <a:pPr algn="just">
              <a:spcBef>
                <a:spcPts val="200"/>
              </a:spcBef>
              <a:spcAft>
                <a:spcPts val="200"/>
              </a:spcAft>
            </a:pPr>
            <a:r>
              <a:rPr kumimoji="0" lang="tr-TR" altLang="tr-TR" smtClean="0">
                <a:solidFill>
                  <a:srgbClr val="0000FF"/>
                </a:solidFill>
                <a:latin typeface="Arial Narrow" pitchFamily="34" charset="0"/>
              </a:rPr>
              <a:t>ölçme araçları (terazi, cetvel, metre, test gibi),</a:t>
            </a:r>
          </a:p>
          <a:p>
            <a:pPr algn="just">
              <a:spcBef>
                <a:spcPts val="200"/>
              </a:spcBef>
              <a:spcAft>
                <a:spcPts val="200"/>
              </a:spcAft>
            </a:pPr>
            <a:r>
              <a:rPr kumimoji="0" lang="tr-TR" altLang="tr-TR" smtClean="0">
                <a:solidFill>
                  <a:srgbClr val="0000FF"/>
                </a:solidFill>
                <a:latin typeface="Arial Narrow" pitchFamily="34" charset="0"/>
              </a:rPr>
              <a:t>ölçme yöntemi (yazılı, sözlü, kısa cevaplı...),</a:t>
            </a:r>
          </a:p>
          <a:p>
            <a:pPr algn="just">
              <a:spcBef>
                <a:spcPts val="200"/>
              </a:spcBef>
              <a:spcAft>
                <a:spcPts val="200"/>
              </a:spcAft>
            </a:pPr>
            <a:r>
              <a:rPr kumimoji="0" lang="tr-TR" altLang="tr-TR" smtClean="0">
                <a:solidFill>
                  <a:srgbClr val="0000FF"/>
                </a:solidFill>
                <a:latin typeface="Arial Narrow" pitchFamily="34" charset="0"/>
              </a:rPr>
              <a:t>ölçme işlemini yapan kişi,</a:t>
            </a:r>
          </a:p>
          <a:p>
            <a:pPr algn="just">
              <a:spcBef>
                <a:spcPts val="200"/>
              </a:spcBef>
              <a:spcAft>
                <a:spcPts val="200"/>
              </a:spcAft>
            </a:pPr>
            <a:r>
              <a:rPr kumimoji="0" lang="tr-TR" altLang="tr-TR" smtClean="0">
                <a:solidFill>
                  <a:srgbClr val="0000FF"/>
                </a:solidFill>
                <a:latin typeface="Arial Narrow" pitchFamily="34" charset="0"/>
              </a:rPr>
              <a:t>ölçmenin yapıldığı ortam,</a:t>
            </a:r>
          </a:p>
          <a:p>
            <a:pPr algn="just">
              <a:spcBef>
                <a:spcPts val="200"/>
              </a:spcBef>
              <a:spcAft>
                <a:spcPts val="200"/>
              </a:spcAft>
            </a:pPr>
            <a:r>
              <a:rPr kumimoji="0" lang="tr-TR" altLang="tr-TR" smtClean="0">
                <a:solidFill>
                  <a:srgbClr val="0000FF"/>
                </a:solidFill>
                <a:latin typeface="Arial Narrow" pitchFamily="34" charset="0"/>
              </a:rPr>
              <a:t>bireyin kişisel özelliklerinden kaynaklanabilir.</a:t>
            </a:r>
            <a:endParaRPr kumimoji="0" lang="tr-TR" altLang="tr-TR" smtClean="0">
              <a:latin typeface="Arial Narrow" pitchFamily="34" charset="0"/>
            </a:endParaRPr>
          </a:p>
          <a:p>
            <a:pPr algn="just">
              <a:spcBef>
                <a:spcPts val="100"/>
              </a:spcBef>
              <a:spcAft>
                <a:spcPts val="100"/>
              </a:spcAft>
              <a:buFont typeface="Monotype Sorts" pitchFamily="2" charset="2"/>
              <a:buNone/>
            </a:pPr>
            <a:endParaRPr lang="tr-TR" altLang="tr-TR" smtClean="0"/>
          </a:p>
        </p:txBody>
      </p:sp>
    </p:spTree>
    <p:extLst>
      <p:ext uri="{BB962C8B-B14F-4D97-AF65-F5344CB8AC3E}">
        <p14:creationId xmlns="" xmlns:p14="http://schemas.microsoft.com/office/powerpoint/2010/main" val="2188641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additive="base">
                                        <p:cTn id="13" dur="500" fill="hold"/>
                                        <p:tgtEl>
                                          <p:spTgt spid="1198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9811">
                                            <p:txEl>
                                              <p:pRg st="2" end="2"/>
                                            </p:txEl>
                                          </p:spTgt>
                                        </p:tgtEl>
                                        <p:attrNameLst>
                                          <p:attrName>style.visibility</p:attrName>
                                        </p:attrNameLst>
                                      </p:cBhvr>
                                      <p:to>
                                        <p:strVal val="visible"/>
                                      </p:to>
                                    </p:set>
                                    <p:anim calcmode="lin" valueType="num">
                                      <p:cBhvr additive="base">
                                        <p:cTn id="19"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9811">
                                            <p:txEl>
                                              <p:pRg st="3" end="3"/>
                                            </p:txEl>
                                          </p:spTgt>
                                        </p:tgtEl>
                                        <p:attrNameLst>
                                          <p:attrName>style.visibility</p:attrName>
                                        </p:attrNameLst>
                                      </p:cBhvr>
                                      <p:to>
                                        <p:strVal val="visible"/>
                                      </p:to>
                                    </p:set>
                                    <p:anim calcmode="lin" valueType="num">
                                      <p:cBhvr additive="base">
                                        <p:cTn id="25"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9811">
                                            <p:txEl>
                                              <p:pRg st="4" end="4"/>
                                            </p:txEl>
                                          </p:spTgt>
                                        </p:tgtEl>
                                        <p:attrNameLst>
                                          <p:attrName>style.visibility</p:attrName>
                                        </p:attrNameLst>
                                      </p:cBhvr>
                                      <p:to>
                                        <p:strVal val="visible"/>
                                      </p:to>
                                    </p:set>
                                    <p:anim calcmode="lin" valueType="num">
                                      <p:cBhvr additive="base">
                                        <p:cTn id="31" dur="500" fill="hold"/>
                                        <p:tgtEl>
                                          <p:spTgt spid="1198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9811">
                                            <p:txEl>
                                              <p:pRg st="5" end="5"/>
                                            </p:txEl>
                                          </p:spTgt>
                                        </p:tgtEl>
                                        <p:attrNameLst>
                                          <p:attrName>style.visibility</p:attrName>
                                        </p:attrNameLst>
                                      </p:cBhvr>
                                      <p:to>
                                        <p:strVal val="visible"/>
                                      </p:to>
                                    </p:set>
                                    <p:anim calcmode="lin" valueType="num">
                                      <p:cBhvr additive="base">
                                        <p:cTn id="37" dur="500" fill="hold"/>
                                        <p:tgtEl>
                                          <p:spTgt spid="11981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98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17410" name="Başlık 1"/>
          <p:cNvSpPr>
            <a:spLocks noGrp="1"/>
          </p:cNvSpPr>
          <p:nvPr>
            <p:ph type="title"/>
          </p:nvPr>
        </p:nvSpPr>
        <p:spPr>
          <a:xfrm>
            <a:off x="685800" y="1114425"/>
            <a:ext cx="7772400" cy="1143000"/>
          </a:xfrm>
        </p:spPr>
        <p:txBody>
          <a:bodyPr/>
          <a:lstStyle/>
          <a:p>
            <a:pPr eaLnBrk="1" hangingPunct="1"/>
            <a:r>
              <a:rPr lang="tr-TR" sz="3600" b="1" smtClean="0">
                <a:solidFill>
                  <a:schemeClr val="bg1"/>
                </a:solidFill>
              </a:rPr>
              <a:t>Ölçme Kuralı</a:t>
            </a:r>
          </a:p>
        </p:txBody>
      </p:sp>
      <p:sp>
        <p:nvSpPr>
          <p:cNvPr id="20483" name="İçerik Yer Tutucusu 2"/>
          <p:cNvSpPr>
            <a:spLocks noGrp="1"/>
          </p:cNvSpPr>
          <p:nvPr>
            <p:ph idx="1"/>
          </p:nvPr>
        </p:nvSpPr>
        <p:spPr>
          <a:xfrm>
            <a:off x="685800" y="2486025"/>
            <a:ext cx="7772400" cy="2959100"/>
          </a:xfrm>
        </p:spPr>
        <p:txBody>
          <a:bodyPr/>
          <a:lstStyle/>
          <a:p>
            <a:pPr algn="just" eaLnBrk="1" hangingPunct="1">
              <a:defRPr/>
            </a:pPr>
            <a:r>
              <a:rPr lang="tr-TR" sz="2800" dirty="0" smtClean="0">
                <a:solidFill>
                  <a:schemeClr val="bg1"/>
                </a:solidFill>
                <a:latin typeface="+mj-lt"/>
              </a:rPr>
              <a:t>Ölçme kuralı ölçülen özellik ile sayıların eşleşme yollarıdır. </a:t>
            </a:r>
          </a:p>
          <a:p>
            <a:pPr algn="just" eaLnBrk="1" hangingPunct="1">
              <a:defRPr/>
            </a:pPr>
            <a:r>
              <a:rPr lang="tr-TR" sz="2800" dirty="0" smtClean="0">
                <a:solidFill>
                  <a:schemeClr val="bg1"/>
                </a:solidFill>
                <a:latin typeface="+mj-lt"/>
              </a:rPr>
              <a:t>Örneğin, hangi özelliğin hangi sayıyla ifade edileceği bir ölçme kuralıdır. </a:t>
            </a:r>
          </a:p>
          <a:p>
            <a:pPr algn="just" eaLnBrk="1" hangingPunct="1">
              <a:defRPr/>
            </a:pPr>
            <a:r>
              <a:rPr lang="tr-TR" sz="2800" dirty="0" smtClean="0">
                <a:solidFill>
                  <a:schemeClr val="bg1"/>
                </a:solidFill>
                <a:latin typeface="+mj-lt"/>
              </a:rPr>
              <a:t>Bir  sınavda her sorunun 1 puan olması bir ölçme kuralıdır.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Hata Türleri</a:t>
            </a:r>
          </a:p>
        </p:txBody>
      </p:sp>
      <p:sp>
        <p:nvSpPr>
          <p:cNvPr id="130051" name="Rectangle 3"/>
          <p:cNvSpPr>
            <a:spLocks noGrp="1" noChangeArrowheads="1"/>
          </p:cNvSpPr>
          <p:nvPr>
            <p:ph type="body" idx="1"/>
          </p:nvPr>
        </p:nvSpPr>
        <p:spPr>
          <a:solidFill>
            <a:srgbClr val="FFFFCC"/>
          </a:solidFill>
        </p:spPr>
        <p:txBody>
          <a:bodyPr/>
          <a:lstStyle/>
          <a:p>
            <a:pPr algn="just">
              <a:lnSpc>
                <a:spcPct val="110000"/>
              </a:lnSpc>
              <a:spcBef>
                <a:spcPts val="100"/>
              </a:spcBef>
              <a:spcAft>
                <a:spcPts val="100"/>
              </a:spcAft>
              <a:buFont typeface="Monotype Sorts" pitchFamily="2" charset="2"/>
              <a:buNone/>
            </a:pPr>
            <a:r>
              <a:rPr kumimoji="0" lang="tr-TR" altLang="tr-TR" smtClean="0">
                <a:solidFill>
                  <a:srgbClr val="800000"/>
                </a:solidFill>
                <a:latin typeface="Arial Narrow" pitchFamily="34" charset="0"/>
              </a:rPr>
              <a:t>1) Sabit hata,</a:t>
            </a:r>
          </a:p>
          <a:p>
            <a:pPr algn="just">
              <a:lnSpc>
                <a:spcPct val="110000"/>
              </a:lnSpc>
              <a:spcBef>
                <a:spcPts val="100"/>
              </a:spcBef>
              <a:spcAft>
                <a:spcPts val="100"/>
              </a:spcAft>
              <a:buFont typeface="Monotype Sorts" pitchFamily="2" charset="2"/>
              <a:buNone/>
            </a:pPr>
            <a:r>
              <a:rPr kumimoji="0" lang="tr-TR" altLang="tr-TR" smtClean="0">
                <a:solidFill>
                  <a:srgbClr val="800000"/>
                </a:solidFill>
                <a:latin typeface="Arial Narrow" pitchFamily="34" charset="0"/>
              </a:rPr>
              <a:t>2) Sistematik hata,</a:t>
            </a:r>
          </a:p>
          <a:p>
            <a:pPr>
              <a:lnSpc>
                <a:spcPct val="110000"/>
              </a:lnSpc>
              <a:buFont typeface="Monotype Sorts" pitchFamily="2" charset="2"/>
              <a:buNone/>
            </a:pPr>
            <a:r>
              <a:rPr kumimoji="0" lang="tr-TR" altLang="tr-TR" smtClean="0">
                <a:solidFill>
                  <a:srgbClr val="800000"/>
                </a:solidFill>
                <a:latin typeface="Arial Narrow" pitchFamily="34" charset="0"/>
              </a:rPr>
              <a:t>3) Tesadüfi hata.</a:t>
            </a:r>
          </a:p>
        </p:txBody>
      </p:sp>
    </p:spTree>
    <p:extLst>
      <p:ext uri="{BB962C8B-B14F-4D97-AF65-F5344CB8AC3E}">
        <p14:creationId xmlns="" xmlns:p14="http://schemas.microsoft.com/office/powerpoint/2010/main" val="2116213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0051">
                                            <p:txEl>
                                              <p:pRg st="1" end="1"/>
                                            </p:txEl>
                                          </p:spTgt>
                                        </p:tgtEl>
                                        <p:attrNameLst>
                                          <p:attrName>style.visibility</p:attrName>
                                        </p:attrNameLst>
                                      </p:cBhvr>
                                      <p:to>
                                        <p:strVal val="visible"/>
                                      </p:to>
                                    </p:set>
                                    <p:anim calcmode="lin" valueType="num">
                                      <p:cBhvr additive="base">
                                        <p:cTn id="13" dur="500" fill="hold"/>
                                        <p:tgtEl>
                                          <p:spTgt spid="1300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0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0051">
                                            <p:txEl>
                                              <p:pRg st="2" end="2"/>
                                            </p:txEl>
                                          </p:spTgt>
                                        </p:tgtEl>
                                        <p:attrNameLst>
                                          <p:attrName>style.visibility</p:attrName>
                                        </p:attrNameLst>
                                      </p:cBhvr>
                                      <p:to>
                                        <p:strVal val="visible"/>
                                      </p:to>
                                    </p:set>
                                    <p:anim calcmode="lin" valueType="num">
                                      <p:cBhvr additive="base">
                                        <p:cTn id="19" dur="500" fill="hold"/>
                                        <p:tgtEl>
                                          <p:spTgt spid="1300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0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6632"/>
            <a:ext cx="8496944" cy="1143000"/>
          </a:xfrm>
        </p:spPr>
        <p:txBody>
          <a:bodyPr/>
          <a:lstStyle/>
          <a:p>
            <a:r>
              <a:rPr lang="tr-TR" b="1" dirty="0" smtClean="0"/>
              <a:t>SABİT HATA</a:t>
            </a:r>
            <a:endParaRPr lang="tr-TR" dirty="0"/>
          </a:p>
        </p:txBody>
      </p:sp>
      <p:sp>
        <p:nvSpPr>
          <p:cNvPr id="3" name="2 İçerik Yer Tutucusu"/>
          <p:cNvSpPr>
            <a:spLocks noGrp="1"/>
          </p:cNvSpPr>
          <p:nvPr>
            <p:ph idx="1"/>
          </p:nvPr>
        </p:nvSpPr>
        <p:spPr>
          <a:xfrm>
            <a:off x="323528" y="980728"/>
            <a:ext cx="8568952" cy="5400600"/>
          </a:xfrm>
          <a:solidFill>
            <a:schemeClr val="accent3">
              <a:lumMod val="75000"/>
            </a:schemeClr>
          </a:solidFill>
        </p:spPr>
        <p:txBody>
          <a:bodyPr>
            <a:normAutofit fontScale="85000" lnSpcReduction="20000"/>
          </a:bodyPr>
          <a:lstStyle/>
          <a:p>
            <a:pPr algn="just">
              <a:buNone/>
            </a:pPr>
            <a:r>
              <a:rPr lang="tr-TR" b="1" dirty="0" smtClean="0"/>
              <a:t>    </a:t>
            </a:r>
            <a:r>
              <a:rPr lang="tr-TR" dirty="0" smtClean="0">
                <a:solidFill>
                  <a:schemeClr val="accent5">
                    <a:lumMod val="60000"/>
                    <a:lumOff val="40000"/>
                  </a:schemeClr>
                </a:solidFill>
              </a:rPr>
              <a:t>Bir ölçmeden diğerine miktarı değişmeyen hatalardır.</a:t>
            </a:r>
            <a:r>
              <a:rPr lang="tr-TR" dirty="0" smtClean="0"/>
              <a:t> Sabit hatada ölçülen özelliğin miktarı ne olursa olsun hata miktarı değişmemektedir. Sabit hata daha çok ölçmenin </a:t>
            </a:r>
            <a:r>
              <a:rPr lang="tr-TR" i="1" dirty="0" smtClean="0"/>
              <a:t>GÜVENİRLİĞİ</a:t>
            </a:r>
            <a:r>
              <a:rPr lang="tr-TR" dirty="0" smtClean="0"/>
              <a:t> ile ilgilidir.</a:t>
            </a:r>
          </a:p>
          <a:p>
            <a:pPr algn="just"/>
            <a:r>
              <a:rPr lang="tr-TR" dirty="0" smtClean="0"/>
              <a:t>Sınav aracı, yanlış cevap anahtarı, soruların sınavda yoklanacak hedef davranışları uygun örneklendirmemesi durumunda ortaya çıkar.</a:t>
            </a:r>
          </a:p>
          <a:p>
            <a:pPr algn="just"/>
            <a:r>
              <a:rPr lang="tr-TR" dirty="0" smtClean="0"/>
              <a:t>    </a:t>
            </a:r>
            <a:r>
              <a:rPr lang="tr-TR" dirty="0" smtClean="0">
                <a:solidFill>
                  <a:srgbClr val="FF0000"/>
                </a:solidFill>
              </a:rPr>
              <a:t>ÖRN:</a:t>
            </a:r>
            <a:r>
              <a:rPr lang="tr-TR" dirty="0" smtClean="0"/>
              <a:t>  Bakkalın terazisinin her ölçtüğü ağırlığı 50 gram fazla göstermesi…</a:t>
            </a:r>
          </a:p>
          <a:p>
            <a:pPr algn="just"/>
            <a:r>
              <a:rPr lang="tr-TR" dirty="0" smtClean="0"/>
              <a:t>  * Öğretmenin okuduğu her yazılı kağıdına 10 puan fazla vermesi…</a:t>
            </a:r>
          </a:p>
          <a:p>
            <a:pPr algn="just"/>
            <a:r>
              <a:rPr lang="tr-TR" dirty="0" smtClean="0"/>
              <a:t>  * Bir termometrenin ölçtüğü her sıcaklığı 2 °C fazla göstermesi…</a:t>
            </a:r>
          </a:p>
          <a:p>
            <a:pPr algn="just"/>
            <a:r>
              <a:rPr lang="tr-TR" dirty="0" smtClean="0"/>
              <a:t>  * Bir metrenin ölçtüğü her uzunluğu 3 cm eksik ölçmesi.</a:t>
            </a:r>
          </a:p>
          <a:p>
            <a:pPr algn="just"/>
            <a:endParaRPr lang="tr-TR" dirty="0" smtClean="0"/>
          </a:p>
          <a:p>
            <a:pPr algn="just"/>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SİSTEMATİK (YANLI) HATA</a:t>
            </a:r>
            <a:endParaRPr lang="tr-TR" dirty="0"/>
          </a:p>
        </p:txBody>
      </p:sp>
      <p:sp>
        <p:nvSpPr>
          <p:cNvPr id="3" name="2 İçerik Yer Tutucusu"/>
          <p:cNvSpPr>
            <a:spLocks noGrp="1"/>
          </p:cNvSpPr>
          <p:nvPr>
            <p:ph idx="1"/>
          </p:nvPr>
        </p:nvSpPr>
        <p:spPr>
          <a:xfrm>
            <a:off x="467544" y="1196752"/>
            <a:ext cx="8136904" cy="5328592"/>
          </a:xfrm>
          <a:solidFill>
            <a:schemeClr val="tx1"/>
          </a:solidFill>
        </p:spPr>
        <p:txBody>
          <a:bodyPr>
            <a:normAutofit fontScale="70000" lnSpcReduction="20000"/>
          </a:bodyPr>
          <a:lstStyle/>
          <a:p>
            <a:pPr algn="just"/>
            <a:r>
              <a:rPr lang="tr-TR" dirty="0" smtClean="0"/>
              <a:t>Ölçülen büyüklüğe, ölçmeye ve ölçme koşullarına göre miktarı </a:t>
            </a:r>
            <a:r>
              <a:rPr lang="tr-TR" dirty="0" smtClean="0">
                <a:solidFill>
                  <a:schemeClr val="bg1"/>
                </a:solidFill>
              </a:rPr>
              <a:t>farklılık gösteren hatalardır. Sistematik hatada hata miktarı ölçümden ölçüme belli bir oranda artar yada azalır. </a:t>
            </a:r>
          </a:p>
          <a:p>
            <a:pPr algn="just"/>
            <a:r>
              <a:rPr lang="tr-TR" dirty="0" smtClean="0">
                <a:solidFill>
                  <a:schemeClr val="bg1"/>
                </a:solidFill>
              </a:rPr>
              <a:t>Sistematik hata ölçmeyi yapanın yanlılığından da kaynaklanır. Ölçülen büyüklüğe, ölçmeciye ve ölçülen koşullara göre miktarı değişen bu hatalar puanlayıcının sübjektif davrandığı hatalardır. Sistematik hata ölçmenin </a:t>
            </a:r>
            <a:r>
              <a:rPr lang="tr-TR" i="1" dirty="0" smtClean="0">
                <a:solidFill>
                  <a:schemeClr val="bg1"/>
                </a:solidFill>
              </a:rPr>
              <a:t>GEÇERLİLİĞİ</a:t>
            </a:r>
            <a:r>
              <a:rPr lang="tr-TR" dirty="0" smtClean="0">
                <a:solidFill>
                  <a:schemeClr val="bg1"/>
                </a:solidFill>
              </a:rPr>
              <a:t> ile ilgilidir.</a:t>
            </a:r>
          </a:p>
          <a:p>
            <a:pPr algn="just"/>
            <a:r>
              <a:rPr lang="tr-TR" dirty="0" smtClean="0">
                <a:solidFill>
                  <a:schemeClr val="bg1"/>
                </a:solidFill>
              </a:rPr>
              <a:t>Bir testin sistematik hatalardan arınıklığının artması testin GEÇERLİLİĞİNİ arttırır </a:t>
            </a:r>
          </a:p>
          <a:p>
            <a:pPr algn="just"/>
            <a:r>
              <a:rPr lang="tr-TR" b="1" dirty="0" smtClean="0">
                <a:solidFill>
                  <a:srgbClr val="FF0000"/>
                </a:solidFill>
              </a:rPr>
              <a:t>ÖRNEKLER: </a:t>
            </a:r>
            <a:r>
              <a:rPr lang="tr-TR" dirty="0" smtClean="0">
                <a:solidFill>
                  <a:schemeClr val="bg1"/>
                </a:solidFill>
              </a:rPr>
              <a:t>* Bir öğretmenin öğrencilerin cinsiyetlerine göre fazla puan vermesi, (Kız  </a:t>
            </a:r>
            <a:r>
              <a:rPr lang="tr-TR" dirty="0" err="1" smtClean="0">
                <a:solidFill>
                  <a:schemeClr val="bg1"/>
                </a:solidFill>
              </a:rPr>
              <a:t>öğr</a:t>
            </a:r>
            <a:r>
              <a:rPr lang="tr-TR" dirty="0" smtClean="0">
                <a:solidFill>
                  <a:schemeClr val="bg1"/>
                </a:solidFill>
              </a:rPr>
              <a:t>. 10 puan fazla verilmesi)</a:t>
            </a:r>
          </a:p>
          <a:p>
            <a:pPr algn="just"/>
            <a:r>
              <a:rPr lang="tr-TR" dirty="0" smtClean="0">
                <a:solidFill>
                  <a:schemeClr val="bg1"/>
                </a:solidFill>
              </a:rPr>
              <a:t>*Yazılı sınavlarda yazı güzelliğine, ifade düzgünlüğüne, tertip ve düzene fazla puan verilmesi.</a:t>
            </a:r>
          </a:p>
          <a:p>
            <a:pPr algn="just"/>
            <a:r>
              <a:rPr lang="tr-TR" dirty="0" smtClean="0">
                <a:solidFill>
                  <a:schemeClr val="bg1"/>
                </a:solidFill>
              </a:rPr>
              <a:t>* Öğretmenin 50 puan alan kağıda 10, 60 puan kağıda 15, 70 puan alan kağıda 20 puan fazla vermesi…</a:t>
            </a:r>
          </a:p>
          <a:p>
            <a:pPr algn="just"/>
            <a:r>
              <a:rPr lang="tr-TR" dirty="0" smtClean="0">
                <a:solidFill>
                  <a:schemeClr val="bg1"/>
                </a:solidFill>
              </a:rPr>
              <a:t>* Terazinin 1 kg.lık bir kütleyi, 50 gram fazla; 2 kg.lık kütleyi 100 gram fazla, 3 kg.lık kütleyi 150 gram fazla göstermesi…</a:t>
            </a:r>
          </a:p>
          <a:p>
            <a:endParaRPr lang="tr-TR"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RASTGELE (TESADÜFİ) HATA:</a:t>
            </a:r>
            <a:endParaRPr lang="tr-TR" dirty="0"/>
          </a:p>
        </p:txBody>
      </p:sp>
      <p:sp>
        <p:nvSpPr>
          <p:cNvPr id="3" name="2 İçerik Yer Tutucusu"/>
          <p:cNvSpPr>
            <a:spLocks noGrp="1"/>
          </p:cNvSpPr>
          <p:nvPr>
            <p:ph idx="1"/>
          </p:nvPr>
        </p:nvSpPr>
        <p:spPr>
          <a:xfrm>
            <a:off x="467544" y="1700808"/>
            <a:ext cx="8229600" cy="4525963"/>
          </a:xfrm>
          <a:solidFill>
            <a:schemeClr val="tx1"/>
          </a:solidFill>
        </p:spPr>
        <p:txBody>
          <a:bodyPr>
            <a:normAutofit fontScale="70000" lnSpcReduction="20000"/>
          </a:bodyPr>
          <a:lstStyle/>
          <a:p>
            <a:pPr algn="just"/>
            <a:r>
              <a:rPr lang="tr-TR" b="1" dirty="0" smtClean="0">
                <a:solidFill>
                  <a:schemeClr val="bg1"/>
                </a:solidFill>
              </a:rPr>
              <a:t> </a:t>
            </a:r>
            <a:r>
              <a:rPr lang="tr-TR" dirty="0" smtClean="0">
                <a:solidFill>
                  <a:schemeClr val="bg1"/>
                </a:solidFill>
              </a:rPr>
              <a:t>Hatanın miktarı ve yönü ölçülen özelliğin miktarından bağımsız olarak ve düzensizce artıp azalabilmektedir. Hatanın kaynağı bilinmez. Daha çok ölçmenin “güvenirliği” ile ilgilidir. Bu tür hatalar ölçme sonuçlarına gelişi güzel katılır.</a:t>
            </a:r>
          </a:p>
          <a:p>
            <a:pPr algn="just">
              <a:buNone/>
            </a:pPr>
            <a:endParaRPr lang="tr-TR" dirty="0" smtClean="0">
              <a:solidFill>
                <a:schemeClr val="bg1"/>
              </a:solidFill>
            </a:endParaRPr>
          </a:p>
          <a:p>
            <a:pPr algn="just"/>
            <a:r>
              <a:rPr lang="tr-TR" b="1" dirty="0" smtClean="0">
                <a:solidFill>
                  <a:srgbClr val="FF0000"/>
                </a:solidFill>
              </a:rPr>
              <a:t>ÖRNEKLER: </a:t>
            </a:r>
            <a:r>
              <a:rPr lang="tr-TR" dirty="0" smtClean="0">
                <a:solidFill>
                  <a:srgbClr val="FF0000"/>
                </a:solidFill>
              </a:rPr>
              <a:t> </a:t>
            </a:r>
            <a:r>
              <a:rPr lang="tr-TR" dirty="0" smtClean="0">
                <a:solidFill>
                  <a:schemeClr val="bg1"/>
                </a:solidFill>
              </a:rPr>
              <a:t>Dikkatsizce puanlanan, okunan veya doğru okunduğu halde yanlış kaydedilen notlar .</a:t>
            </a:r>
          </a:p>
          <a:p>
            <a:pPr algn="just"/>
            <a:r>
              <a:rPr lang="tr-TR" dirty="0" smtClean="0">
                <a:solidFill>
                  <a:schemeClr val="bg1"/>
                </a:solidFill>
              </a:rPr>
              <a:t>* Öğrencinin sınav günü hasta olması, sınav salonunun soğuk olması, şans başarısı, kopya çeken öğrencinin aldığı puan.</a:t>
            </a:r>
          </a:p>
          <a:p>
            <a:pPr algn="just"/>
            <a:r>
              <a:rPr lang="tr-TR" dirty="0" smtClean="0">
                <a:solidFill>
                  <a:schemeClr val="bg1"/>
                </a:solidFill>
              </a:rPr>
              <a:t>* Terazinin bir ölçtüğü kütleyi 50 gram fazla gösterirken, bir başka kütleyi 120 gram eksik, bir diğerini 250 gram fazla göstermesi</a:t>
            </a:r>
          </a:p>
          <a:p>
            <a:pPr algn="just"/>
            <a:r>
              <a:rPr lang="tr-TR" dirty="0" smtClean="0">
                <a:solidFill>
                  <a:schemeClr val="bg1"/>
                </a:solidFill>
              </a:rPr>
              <a:t>* Öğretmenin bir kağıda 5 puan fazla verirken, bir başka kağıda 10 puan fazla vermesi.</a:t>
            </a:r>
          </a:p>
          <a:p>
            <a:pPr algn="just"/>
            <a:endParaRPr lang="tr-TR"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kumimoji="0" lang="tr-TR" altLang="tr-TR" smtClean="0">
                <a:solidFill>
                  <a:srgbClr val="800000"/>
                </a:solidFill>
                <a:latin typeface="Arial Narrow" pitchFamily="34" charset="0"/>
              </a:rPr>
              <a:t>Güvenirlik</a:t>
            </a:r>
            <a:endParaRPr lang="tr-TR" altLang="tr-TR" smtClean="0">
              <a:solidFill>
                <a:srgbClr val="0000CC"/>
              </a:solidFill>
            </a:endParaRPr>
          </a:p>
        </p:txBody>
      </p:sp>
      <p:sp>
        <p:nvSpPr>
          <p:cNvPr id="156675" name="Rectangle 3"/>
          <p:cNvSpPr>
            <a:spLocks noGrp="1" noChangeArrowheads="1"/>
          </p:cNvSpPr>
          <p:nvPr>
            <p:ph type="body" idx="1"/>
          </p:nvPr>
        </p:nvSpPr>
        <p:spPr>
          <a:xfrm>
            <a:off x="406400" y="1524000"/>
            <a:ext cx="8178800" cy="4953000"/>
          </a:xfrm>
          <a:solidFill>
            <a:srgbClr val="FFFFCC"/>
          </a:solidFill>
        </p:spPr>
        <p:txBody>
          <a:bodyPr/>
          <a:lstStyle/>
          <a:p>
            <a:pPr algn="just"/>
            <a:r>
              <a:rPr kumimoji="0" lang="tr-TR" altLang="tr-TR" dirty="0" smtClean="0">
                <a:solidFill>
                  <a:srgbClr val="0000FF"/>
                </a:solidFill>
                <a:latin typeface="Arial Narrow" pitchFamily="34" charset="0"/>
              </a:rPr>
              <a:t>Bir ölçme aracının</a:t>
            </a:r>
            <a:r>
              <a:rPr kumimoji="0" lang="tr-TR" altLang="tr-TR" dirty="0" smtClean="0">
                <a:latin typeface="Arial Narrow" pitchFamily="34" charset="0"/>
              </a:rPr>
              <a:t> </a:t>
            </a:r>
            <a:r>
              <a:rPr kumimoji="0" lang="tr-TR" altLang="tr-TR" i="1" dirty="0" smtClean="0">
                <a:solidFill>
                  <a:srgbClr val="800000"/>
                </a:solidFill>
                <a:latin typeface="Arial Narrow" pitchFamily="34" charset="0"/>
              </a:rPr>
              <a:t>güvenirliği,</a:t>
            </a:r>
            <a:r>
              <a:rPr kumimoji="0" lang="tr-TR" altLang="tr-TR" dirty="0" smtClean="0">
                <a:latin typeface="Arial Narrow" pitchFamily="34" charset="0"/>
              </a:rPr>
              <a:t> </a:t>
            </a:r>
            <a:r>
              <a:rPr kumimoji="0" lang="tr-TR" altLang="tr-TR" dirty="0" smtClean="0">
                <a:solidFill>
                  <a:srgbClr val="0000FF"/>
                </a:solidFill>
                <a:latin typeface="Arial Narrow" pitchFamily="34" charset="0"/>
              </a:rPr>
              <a:t>aracın, ölçmek istediği değişkeni ne derece duyarlıkla ölçtüğü, ya da </a:t>
            </a:r>
            <a:r>
              <a:rPr kumimoji="0" lang="tr-TR" altLang="tr-TR" dirty="0" smtClean="0">
                <a:solidFill>
                  <a:srgbClr val="FF0000"/>
                </a:solidFill>
                <a:latin typeface="Arial Narrow" pitchFamily="34" charset="0"/>
              </a:rPr>
              <a:t>ölçme sonuçlarının hatalardan arınıklık derecesidir. </a:t>
            </a:r>
          </a:p>
        </p:txBody>
      </p:sp>
    </p:spTree>
    <p:extLst>
      <p:ext uri="{BB962C8B-B14F-4D97-AF65-F5344CB8AC3E}">
        <p14:creationId xmlns="" xmlns:p14="http://schemas.microsoft.com/office/powerpoint/2010/main" val="104009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additive="base">
                                        <p:cTn id="7" dur="500" fill="hold"/>
                                        <p:tgtEl>
                                          <p:spTgt spid="15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66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Güvenirlik Artırma Yolları</a:t>
            </a:r>
          </a:p>
        </p:txBody>
      </p:sp>
      <p:sp>
        <p:nvSpPr>
          <p:cNvPr id="149507" name="Rectangle 3"/>
          <p:cNvSpPr>
            <a:spLocks noGrp="1" noChangeArrowheads="1"/>
          </p:cNvSpPr>
          <p:nvPr>
            <p:ph type="body" idx="1"/>
          </p:nvPr>
        </p:nvSpPr>
        <p:spPr>
          <a:solidFill>
            <a:srgbClr val="FFFFCC"/>
          </a:solidFill>
        </p:spPr>
        <p:txBody>
          <a:bodyPr>
            <a:normAutofit lnSpcReduction="10000"/>
          </a:bodyPr>
          <a:lstStyle/>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1) </a:t>
            </a:r>
            <a:r>
              <a:rPr kumimoji="0" lang="tr-TR" altLang="tr-TR" smtClean="0">
                <a:solidFill>
                  <a:srgbClr val="0000FF"/>
                </a:solidFill>
                <a:latin typeface="Arial Narrow" pitchFamily="34" charset="0"/>
              </a:rPr>
              <a:t>Güvenirliği artırmada </a:t>
            </a:r>
            <a:r>
              <a:rPr kumimoji="0" lang="tr-TR" altLang="tr-TR" u="sng" smtClean="0">
                <a:solidFill>
                  <a:srgbClr val="0000FF"/>
                </a:solidFill>
                <a:latin typeface="Arial Narrow" pitchFamily="34" charset="0"/>
              </a:rPr>
              <a:t>en etkili yol</a:t>
            </a:r>
            <a:r>
              <a:rPr kumimoji="0" lang="tr-TR" altLang="tr-TR" smtClean="0">
                <a:solidFill>
                  <a:srgbClr val="0000FF"/>
                </a:solidFill>
                <a:latin typeface="Arial Narrow" pitchFamily="34" charset="0"/>
              </a:rPr>
              <a:t>, soru sayısını artırmaktır. Böylece birimin değeri küçülerek duyarlılık artar. </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2)</a:t>
            </a:r>
            <a:r>
              <a:rPr kumimoji="0" lang="tr-TR" altLang="tr-TR" smtClean="0">
                <a:solidFill>
                  <a:srgbClr val="0000FF"/>
                </a:solidFill>
                <a:latin typeface="Arial Narrow" pitchFamily="34" charset="0"/>
              </a:rPr>
              <a:t> Öğrencilerin sınava güdülenmesi,</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3)</a:t>
            </a:r>
            <a:r>
              <a:rPr kumimoji="0" lang="tr-TR" altLang="tr-TR" smtClean="0">
                <a:solidFill>
                  <a:srgbClr val="0000FF"/>
                </a:solidFill>
                <a:latin typeface="Arial Narrow" pitchFamily="34" charset="0"/>
              </a:rPr>
              <a:t> Ölçme aracını oluşturan soruların açık ve anlaşılır yazılması,</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4)</a:t>
            </a:r>
            <a:r>
              <a:rPr kumimoji="0" lang="tr-TR" altLang="tr-TR" smtClean="0">
                <a:solidFill>
                  <a:srgbClr val="0000FF"/>
                </a:solidFill>
                <a:latin typeface="Arial Narrow" pitchFamily="34" charset="0"/>
              </a:rPr>
              <a:t> Soruların uygun büyüklükte puntoyla yazılması, </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5)</a:t>
            </a:r>
            <a:r>
              <a:rPr kumimoji="0" lang="tr-TR" altLang="tr-TR" smtClean="0">
                <a:solidFill>
                  <a:srgbClr val="0000FF"/>
                </a:solidFill>
                <a:latin typeface="Arial Narrow" pitchFamily="34" charset="0"/>
              </a:rPr>
              <a:t> Soruların test formu içerisine düzgün yerleştirilmesi, </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6)</a:t>
            </a:r>
            <a:r>
              <a:rPr kumimoji="0" lang="tr-TR" altLang="tr-TR" smtClean="0">
                <a:solidFill>
                  <a:srgbClr val="0000FF"/>
                </a:solidFill>
                <a:latin typeface="Arial Narrow" pitchFamily="34" charset="0"/>
              </a:rPr>
              <a:t> Baskı hatalarının olmaması, okunaklı olması vb.</a:t>
            </a:r>
            <a:r>
              <a:rPr kumimoji="0" lang="tr-TR" altLang="tr-TR" smtClean="0">
                <a:latin typeface="Arial Narrow" pitchFamily="34" charset="0"/>
              </a:rPr>
              <a:t> </a:t>
            </a:r>
            <a:endParaRPr kumimoji="0" lang="tr-TR" altLang="tr-TR" smtClean="0">
              <a:solidFill>
                <a:srgbClr val="800000"/>
              </a:solidFill>
              <a:latin typeface="Arial Narrow" pitchFamily="34" charset="0"/>
            </a:endParaRPr>
          </a:p>
        </p:txBody>
      </p:sp>
    </p:spTree>
    <p:extLst>
      <p:ext uri="{BB962C8B-B14F-4D97-AF65-F5344CB8AC3E}">
        <p14:creationId xmlns="" xmlns:p14="http://schemas.microsoft.com/office/powerpoint/2010/main" val="39301091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9507">
                                            <p:txEl>
                                              <p:pRg st="3" end="3"/>
                                            </p:txEl>
                                          </p:spTgt>
                                        </p:tgtEl>
                                        <p:attrNameLst>
                                          <p:attrName>style.visibility</p:attrName>
                                        </p:attrNameLst>
                                      </p:cBhvr>
                                      <p:to>
                                        <p:strVal val="visible"/>
                                      </p:to>
                                    </p:set>
                                    <p:anim calcmode="lin" valueType="num">
                                      <p:cBhvr additive="base">
                                        <p:cTn id="25" dur="500" fill="hold"/>
                                        <p:tgtEl>
                                          <p:spTgt spid="149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9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9507">
                                            <p:txEl>
                                              <p:pRg st="4" end="4"/>
                                            </p:txEl>
                                          </p:spTgt>
                                        </p:tgtEl>
                                        <p:attrNameLst>
                                          <p:attrName>style.visibility</p:attrName>
                                        </p:attrNameLst>
                                      </p:cBhvr>
                                      <p:to>
                                        <p:strVal val="visible"/>
                                      </p:to>
                                    </p:set>
                                    <p:anim calcmode="lin" valueType="num">
                                      <p:cBhvr additive="base">
                                        <p:cTn id="31" dur="500" fill="hold"/>
                                        <p:tgtEl>
                                          <p:spTgt spid="1495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9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9507">
                                            <p:txEl>
                                              <p:pRg st="5" end="5"/>
                                            </p:txEl>
                                          </p:spTgt>
                                        </p:tgtEl>
                                        <p:attrNameLst>
                                          <p:attrName>style.visibility</p:attrName>
                                        </p:attrNameLst>
                                      </p:cBhvr>
                                      <p:to>
                                        <p:strVal val="visible"/>
                                      </p:to>
                                    </p:set>
                                    <p:anim calcmode="lin" valueType="num">
                                      <p:cBhvr additive="base">
                                        <p:cTn id="37" dur="500" fill="hold"/>
                                        <p:tgtEl>
                                          <p:spTgt spid="1495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95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Güvenirlik Artırma Yolları</a:t>
            </a:r>
          </a:p>
        </p:txBody>
      </p:sp>
      <p:sp>
        <p:nvSpPr>
          <p:cNvPr id="158723" name="Rectangle 3"/>
          <p:cNvSpPr>
            <a:spLocks noGrp="1" noChangeArrowheads="1"/>
          </p:cNvSpPr>
          <p:nvPr>
            <p:ph type="body" idx="1"/>
          </p:nvPr>
        </p:nvSpPr>
        <p:spPr>
          <a:solidFill>
            <a:srgbClr val="FFFFCC"/>
          </a:solidFill>
        </p:spPr>
        <p:txBody>
          <a:bodyPr/>
          <a:lstStyle/>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7) </a:t>
            </a:r>
            <a:r>
              <a:rPr kumimoji="0" lang="tr-TR" altLang="tr-TR" smtClean="0">
                <a:solidFill>
                  <a:srgbClr val="0000FF"/>
                </a:solidFill>
                <a:latin typeface="Arial Narrow" pitchFamily="34" charset="0"/>
              </a:rPr>
              <a:t>Sınav süresinin yeterli verilmesi,</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8)</a:t>
            </a:r>
            <a:r>
              <a:rPr kumimoji="0" lang="tr-TR" altLang="tr-TR" smtClean="0">
                <a:solidFill>
                  <a:srgbClr val="0000FF"/>
                </a:solidFill>
                <a:latin typeface="Arial Narrow" pitchFamily="34" charset="0"/>
              </a:rPr>
              <a:t> Sınav ortamının temiz, yeterli düzeyde ısı, aydınlık olması,</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9)</a:t>
            </a:r>
            <a:r>
              <a:rPr kumimoji="0" lang="tr-TR" altLang="tr-TR" smtClean="0">
                <a:solidFill>
                  <a:srgbClr val="0000FF"/>
                </a:solidFill>
                <a:latin typeface="Arial Narrow" pitchFamily="34" charset="0"/>
              </a:rPr>
              <a:t> Gürültülü bir ortamda olmaması</a:t>
            </a:r>
          </a:p>
          <a:p>
            <a:pPr algn="just">
              <a:spcBef>
                <a:spcPts val="100"/>
              </a:spcBef>
              <a:spcAft>
                <a:spcPts val="100"/>
              </a:spcAft>
              <a:buFont typeface="Monotype Sorts" pitchFamily="2" charset="2"/>
              <a:buNone/>
            </a:pPr>
            <a:r>
              <a:rPr kumimoji="0" lang="tr-TR" altLang="tr-TR" smtClean="0">
                <a:solidFill>
                  <a:srgbClr val="800000"/>
                </a:solidFill>
                <a:latin typeface="Arial Narrow" pitchFamily="34" charset="0"/>
              </a:rPr>
              <a:t>10)</a:t>
            </a:r>
            <a:r>
              <a:rPr kumimoji="0" lang="tr-TR" altLang="tr-TR" smtClean="0">
                <a:solidFill>
                  <a:srgbClr val="0000FF"/>
                </a:solidFill>
                <a:latin typeface="Arial Narrow" pitchFamily="34" charset="0"/>
              </a:rPr>
              <a:t> Öğrencinin kaygı düzeyinin belli bir düzeyde olması.</a:t>
            </a:r>
          </a:p>
          <a:p>
            <a:pPr algn="just">
              <a:lnSpc>
                <a:spcPct val="110000"/>
              </a:lnSpc>
              <a:spcBef>
                <a:spcPts val="100"/>
              </a:spcBef>
              <a:spcAft>
                <a:spcPts val="100"/>
              </a:spcAft>
              <a:buFont typeface="Monotype Sorts" pitchFamily="2" charset="2"/>
              <a:buNone/>
            </a:pPr>
            <a:r>
              <a:rPr kumimoji="0" lang="tr-TR" altLang="tr-TR" smtClean="0">
                <a:solidFill>
                  <a:srgbClr val="800000"/>
                </a:solidFill>
                <a:latin typeface="Arial Narrow" pitchFamily="34" charset="0"/>
              </a:rPr>
              <a:t>11) </a:t>
            </a:r>
            <a:r>
              <a:rPr kumimoji="0" lang="tr-TR" altLang="tr-TR" smtClean="0">
                <a:solidFill>
                  <a:srgbClr val="0000FF"/>
                </a:solidFill>
                <a:latin typeface="Arial Narrow" pitchFamily="34" charset="0"/>
              </a:rPr>
              <a:t>Puanlamanın objektifliği</a:t>
            </a:r>
          </a:p>
          <a:p>
            <a:pPr algn="just">
              <a:lnSpc>
                <a:spcPct val="110000"/>
              </a:lnSpc>
              <a:spcBef>
                <a:spcPts val="100"/>
              </a:spcBef>
              <a:spcAft>
                <a:spcPts val="100"/>
              </a:spcAft>
              <a:buFont typeface="Monotype Sorts" pitchFamily="2" charset="2"/>
              <a:buNone/>
            </a:pPr>
            <a:endParaRPr kumimoji="0" lang="tr-TR" altLang="tr-TR" smtClean="0">
              <a:solidFill>
                <a:srgbClr val="800000"/>
              </a:solidFill>
              <a:latin typeface="Arial Narrow" pitchFamily="34" charset="0"/>
            </a:endParaRPr>
          </a:p>
        </p:txBody>
      </p:sp>
    </p:spTree>
    <p:extLst>
      <p:ext uri="{BB962C8B-B14F-4D97-AF65-F5344CB8AC3E}">
        <p14:creationId xmlns="" xmlns:p14="http://schemas.microsoft.com/office/powerpoint/2010/main" val="1399891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8723">
                                            <p:txEl>
                                              <p:pRg st="1" end="1"/>
                                            </p:txEl>
                                          </p:spTgt>
                                        </p:tgtEl>
                                        <p:attrNameLst>
                                          <p:attrName>style.visibility</p:attrName>
                                        </p:attrNameLst>
                                      </p:cBhvr>
                                      <p:to>
                                        <p:strVal val="visible"/>
                                      </p:to>
                                    </p:set>
                                    <p:anim calcmode="lin" valueType="num">
                                      <p:cBhvr additive="base">
                                        <p:cTn id="13" dur="500" fill="hold"/>
                                        <p:tgtEl>
                                          <p:spTgt spid="1587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8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8723">
                                            <p:txEl>
                                              <p:pRg st="2" end="2"/>
                                            </p:txEl>
                                          </p:spTgt>
                                        </p:tgtEl>
                                        <p:attrNameLst>
                                          <p:attrName>style.visibility</p:attrName>
                                        </p:attrNameLst>
                                      </p:cBhvr>
                                      <p:to>
                                        <p:strVal val="visible"/>
                                      </p:to>
                                    </p:set>
                                    <p:anim calcmode="lin" valueType="num">
                                      <p:cBhvr additive="base">
                                        <p:cTn id="19" dur="500" fill="hold"/>
                                        <p:tgtEl>
                                          <p:spTgt spid="1587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8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8723">
                                            <p:txEl>
                                              <p:pRg st="3" end="3"/>
                                            </p:txEl>
                                          </p:spTgt>
                                        </p:tgtEl>
                                        <p:attrNameLst>
                                          <p:attrName>style.visibility</p:attrName>
                                        </p:attrNameLst>
                                      </p:cBhvr>
                                      <p:to>
                                        <p:strVal val="visible"/>
                                      </p:to>
                                    </p:set>
                                    <p:anim calcmode="lin" valueType="num">
                                      <p:cBhvr additive="base">
                                        <p:cTn id="25" dur="500" fill="hold"/>
                                        <p:tgtEl>
                                          <p:spTgt spid="1587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8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8723">
                                            <p:txEl>
                                              <p:pRg st="4" end="4"/>
                                            </p:txEl>
                                          </p:spTgt>
                                        </p:tgtEl>
                                        <p:attrNameLst>
                                          <p:attrName>style.visibility</p:attrName>
                                        </p:attrNameLst>
                                      </p:cBhvr>
                                      <p:to>
                                        <p:strVal val="visible"/>
                                      </p:to>
                                    </p:set>
                                    <p:anim calcmode="lin" valueType="num">
                                      <p:cBhvr additive="base">
                                        <p:cTn id="31" dur="500" fill="hold"/>
                                        <p:tgtEl>
                                          <p:spTgt spid="15872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8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Güvenirlik Kestirme Yöntemleri</a:t>
            </a:r>
          </a:p>
        </p:txBody>
      </p:sp>
      <p:sp>
        <p:nvSpPr>
          <p:cNvPr id="160771" name="Rectangle 3"/>
          <p:cNvSpPr>
            <a:spLocks noGrp="1" noChangeArrowheads="1"/>
          </p:cNvSpPr>
          <p:nvPr>
            <p:ph type="body" idx="1"/>
          </p:nvPr>
        </p:nvSpPr>
        <p:spPr>
          <a:solidFill>
            <a:srgbClr val="FFFFCC"/>
          </a:solidFill>
        </p:spPr>
        <p:txBody>
          <a:bodyPr/>
          <a:lstStyle/>
          <a:p>
            <a:pPr algn="just">
              <a:lnSpc>
                <a:spcPct val="110000"/>
              </a:lnSpc>
              <a:spcBef>
                <a:spcPts val="100"/>
              </a:spcBef>
              <a:spcAft>
                <a:spcPts val="100"/>
              </a:spcAft>
              <a:buFont typeface="Monotype Sorts" pitchFamily="2" charset="2"/>
              <a:buNone/>
            </a:pPr>
            <a:r>
              <a:rPr kumimoji="0" lang="tr-TR" altLang="tr-TR" dirty="0" smtClean="0">
                <a:solidFill>
                  <a:srgbClr val="800000"/>
                </a:solidFill>
                <a:latin typeface="Arial Narrow" pitchFamily="34" charset="0"/>
              </a:rPr>
              <a:t>1) </a:t>
            </a:r>
            <a:r>
              <a:rPr kumimoji="0" lang="tr-TR" altLang="tr-TR" dirty="0" smtClean="0">
                <a:solidFill>
                  <a:srgbClr val="0000FF"/>
                </a:solidFill>
                <a:latin typeface="Arial Narrow" pitchFamily="34" charset="0"/>
              </a:rPr>
              <a:t>Test-tekrar test yöntemiyle güvenirlik</a:t>
            </a:r>
            <a:r>
              <a:rPr kumimoji="0" lang="tr-TR" altLang="tr-TR" dirty="0" smtClean="0">
                <a:latin typeface="Arial Narrow" pitchFamily="34" charset="0"/>
              </a:rPr>
              <a:t> </a:t>
            </a:r>
            <a:endParaRPr kumimoji="0" lang="tr-TR" altLang="tr-TR" dirty="0" smtClean="0">
              <a:solidFill>
                <a:srgbClr val="800000"/>
              </a:solidFill>
              <a:latin typeface="Arial Narrow" pitchFamily="34" charset="0"/>
            </a:endParaRPr>
          </a:p>
          <a:p>
            <a:pPr algn="just">
              <a:lnSpc>
                <a:spcPct val="110000"/>
              </a:lnSpc>
              <a:spcBef>
                <a:spcPts val="100"/>
              </a:spcBef>
              <a:spcAft>
                <a:spcPts val="100"/>
              </a:spcAft>
              <a:buFont typeface="Monotype Sorts" pitchFamily="2" charset="2"/>
              <a:buNone/>
            </a:pPr>
            <a:r>
              <a:rPr kumimoji="0" lang="tr-TR" altLang="tr-TR" dirty="0" smtClean="0">
                <a:solidFill>
                  <a:srgbClr val="800000"/>
                </a:solidFill>
                <a:latin typeface="Arial Narrow" pitchFamily="34" charset="0"/>
              </a:rPr>
              <a:t>2) </a:t>
            </a:r>
            <a:r>
              <a:rPr kumimoji="0" lang="tr-TR" altLang="tr-TR" dirty="0" smtClean="0">
                <a:solidFill>
                  <a:srgbClr val="0000FF"/>
                </a:solidFill>
                <a:latin typeface="Arial Narrow" pitchFamily="34" charset="0"/>
              </a:rPr>
              <a:t>Paralel formlarla hesaplanan güvenirlik</a:t>
            </a:r>
          </a:p>
          <a:p>
            <a:pPr algn="just">
              <a:lnSpc>
                <a:spcPct val="110000"/>
              </a:lnSpc>
              <a:spcBef>
                <a:spcPts val="100"/>
              </a:spcBef>
              <a:spcAft>
                <a:spcPts val="100"/>
              </a:spcAft>
              <a:buFont typeface="Monotype Sorts" pitchFamily="2" charset="2"/>
              <a:buNone/>
            </a:pPr>
            <a:r>
              <a:rPr kumimoji="0" lang="tr-TR" altLang="tr-TR" dirty="0" smtClean="0">
                <a:solidFill>
                  <a:srgbClr val="800000"/>
                </a:solidFill>
                <a:latin typeface="Arial Narrow" pitchFamily="34" charset="0"/>
              </a:rPr>
              <a:t>3) </a:t>
            </a:r>
            <a:r>
              <a:rPr kumimoji="0" lang="tr-TR" altLang="tr-TR" dirty="0" smtClean="0">
                <a:solidFill>
                  <a:srgbClr val="0000FF"/>
                </a:solidFill>
                <a:latin typeface="Arial Narrow" pitchFamily="34" charset="0"/>
              </a:rPr>
              <a:t>Eşdeğer iki yarıyla hesaplanan güvenirlik</a:t>
            </a:r>
            <a:endParaRPr kumimoji="0" lang="tr-TR" altLang="tr-TR" dirty="0" smtClean="0">
              <a:solidFill>
                <a:srgbClr val="800000"/>
              </a:solidFill>
              <a:latin typeface="Arial Narrow" pitchFamily="34" charset="0"/>
            </a:endParaRPr>
          </a:p>
          <a:p>
            <a:pPr algn="just">
              <a:lnSpc>
                <a:spcPct val="110000"/>
              </a:lnSpc>
              <a:spcBef>
                <a:spcPts val="100"/>
              </a:spcBef>
              <a:spcAft>
                <a:spcPts val="100"/>
              </a:spcAft>
              <a:buFont typeface="Monotype Sorts" pitchFamily="2" charset="2"/>
              <a:buNone/>
            </a:pPr>
            <a:r>
              <a:rPr kumimoji="0" lang="tr-TR" altLang="tr-TR" dirty="0" smtClean="0">
                <a:solidFill>
                  <a:srgbClr val="800000"/>
                </a:solidFill>
                <a:latin typeface="Arial Narrow" pitchFamily="34" charset="0"/>
              </a:rPr>
              <a:t>4)</a:t>
            </a:r>
            <a:r>
              <a:rPr kumimoji="0" lang="tr-TR" altLang="tr-TR" dirty="0" smtClean="0">
                <a:solidFill>
                  <a:srgbClr val="0000FF"/>
                </a:solidFill>
                <a:latin typeface="Arial Narrow" pitchFamily="34" charset="0"/>
              </a:rPr>
              <a:t>Testi oluşturan maddelerin birbiriyle uyumuna bakılarak güvenirliğin kestirilmesi</a:t>
            </a:r>
            <a:endParaRPr kumimoji="0" lang="tr-TR" altLang="tr-TR" dirty="0" smtClean="0">
              <a:solidFill>
                <a:srgbClr val="800000"/>
              </a:solidFill>
              <a:latin typeface="Arial Narrow" pitchFamily="34" charset="0"/>
            </a:endParaRPr>
          </a:p>
          <a:p>
            <a:pPr algn="just">
              <a:lnSpc>
                <a:spcPct val="110000"/>
              </a:lnSpc>
              <a:spcBef>
                <a:spcPts val="100"/>
              </a:spcBef>
              <a:spcAft>
                <a:spcPts val="100"/>
              </a:spcAft>
              <a:buFont typeface="Monotype Sorts" pitchFamily="2" charset="2"/>
              <a:buNone/>
            </a:pPr>
            <a:endParaRPr kumimoji="0" lang="tr-TR" altLang="tr-TR" dirty="0" smtClean="0">
              <a:solidFill>
                <a:srgbClr val="800000"/>
              </a:solidFill>
              <a:latin typeface="Arial Narrow" pitchFamily="34" charset="0"/>
            </a:endParaRPr>
          </a:p>
        </p:txBody>
      </p:sp>
    </p:spTree>
    <p:extLst>
      <p:ext uri="{BB962C8B-B14F-4D97-AF65-F5344CB8AC3E}">
        <p14:creationId xmlns="" xmlns:p14="http://schemas.microsoft.com/office/powerpoint/2010/main" val="4293115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0771">
                                            <p:txEl>
                                              <p:pRg st="2" end="2"/>
                                            </p:txEl>
                                          </p:spTgt>
                                        </p:tgtEl>
                                        <p:attrNameLst>
                                          <p:attrName>style.visibility</p:attrName>
                                        </p:attrNameLst>
                                      </p:cBhvr>
                                      <p:to>
                                        <p:strVal val="visible"/>
                                      </p:to>
                                    </p:set>
                                    <p:anim calcmode="lin" valueType="num">
                                      <p:cBhvr additive="base">
                                        <p:cTn id="19" dur="500" fill="hold"/>
                                        <p:tgtEl>
                                          <p:spTgt spid="1607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0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0771">
                                            <p:txEl>
                                              <p:pRg st="3" end="3"/>
                                            </p:txEl>
                                          </p:spTgt>
                                        </p:tgtEl>
                                        <p:attrNameLst>
                                          <p:attrName>style.visibility</p:attrName>
                                        </p:attrNameLst>
                                      </p:cBhvr>
                                      <p:to>
                                        <p:strVal val="visible"/>
                                      </p:to>
                                    </p:set>
                                    <p:anim calcmode="lin" valueType="num">
                                      <p:cBhvr additive="base">
                                        <p:cTn id="25" dur="500" fill="hold"/>
                                        <p:tgtEl>
                                          <p:spTgt spid="1607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07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kumimoji="0" lang="tr-TR" altLang="tr-TR" b="1" smtClean="0">
                <a:solidFill>
                  <a:srgbClr val="800000"/>
                </a:solidFill>
                <a:latin typeface="Arial Narrow" pitchFamily="34" charset="0"/>
              </a:rPr>
              <a:t>Geçerlik</a:t>
            </a:r>
            <a:endParaRPr lang="tr-TR" altLang="tr-TR" smtClean="0">
              <a:solidFill>
                <a:srgbClr val="0000CC"/>
              </a:solidFill>
            </a:endParaRPr>
          </a:p>
        </p:txBody>
      </p:sp>
      <p:sp>
        <p:nvSpPr>
          <p:cNvPr id="175107" name="Rectangle 3"/>
          <p:cNvSpPr>
            <a:spLocks noGrp="1" noChangeArrowheads="1"/>
          </p:cNvSpPr>
          <p:nvPr>
            <p:ph type="body" idx="1"/>
          </p:nvPr>
        </p:nvSpPr>
        <p:spPr>
          <a:xfrm>
            <a:off x="406400" y="1524000"/>
            <a:ext cx="8178800" cy="4953000"/>
          </a:xfrm>
          <a:solidFill>
            <a:srgbClr val="FFFFCC"/>
          </a:solidFill>
        </p:spPr>
        <p:txBody>
          <a:bodyPr/>
          <a:lstStyle/>
          <a:p>
            <a:endParaRPr kumimoji="0" lang="tr-TR" altLang="tr-TR" b="1" dirty="0" smtClean="0">
              <a:solidFill>
                <a:srgbClr val="FF0066"/>
              </a:solidFill>
              <a:latin typeface="Arial Narrow" pitchFamily="34" charset="0"/>
            </a:endParaRPr>
          </a:p>
          <a:p>
            <a:r>
              <a:rPr kumimoji="0" lang="tr-TR" altLang="tr-TR" b="1" dirty="0" smtClean="0">
                <a:solidFill>
                  <a:srgbClr val="FF0066"/>
                </a:solidFill>
                <a:latin typeface="Arial Narrow" pitchFamily="34" charset="0"/>
              </a:rPr>
              <a:t>Geçerlik</a:t>
            </a:r>
            <a:r>
              <a:rPr kumimoji="0" lang="tr-TR" altLang="tr-TR" dirty="0" smtClean="0">
                <a:latin typeface="Arial Narrow" pitchFamily="34" charset="0"/>
              </a:rPr>
              <a:t>, </a:t>
            </a:r>
            <a:r>
              <a:rPr kumimoji="0" lang="tr-TR" altLang="tr-TR" b="1" dirty="0" smtClean="0">
                <a:solidFill>
                  <a:srgbClr val="0000FF"/>
                </a:solidFill>
                <a:latin typeface="Arial Narrow" pitchFamily="34" charset="0"/>
              </a:rPr>
              <a:t>bir ölçme aracının ölçmek istediği değişkeni ölçüp ölçmediği, ölçüyorsa onu başka değişkenlerden ne derece arınık olarak ölçtüğüdür</a:t>
            </a:r>
            <a:r>
              <a:rPr kumimoji="0" lang="tr-TR" altLang="tr-TR" dirty="0" smtClean="0">
                <a:latin typeface="Arial Narrow" pitchFamily="34" charset="0"/>
              </a:rPr>
              <a:t> </a:t>
            </a:r>
            <a:r>
              <a:rPr kumimoji="0" lang="tr-TR" altLang="tr-TR" dirty="0" smtClean="0">
                <a:solidFill>
                  <a:srgbClr val="0000FF"/>
                </a:solidFill>
                <a:latin typeface="Arial Narrow" pitchFamily="34" charset="0"/>
              </a:rPr>
              <a:t>.</a:t>
            </a:r>
            <a:r>
              <a:rPr kumimoji="0" lang="tr-TR" altLang="tr-TR" dirty="0" smtClean="0">
                <a:latin typeface="Arial Narrow" pitchFamily="34" charset="0"/>
              </a:rPr>
              <a:t> </a:t>
            </a:r>
          </a:p>
          <a:p>
            <a:r>
              <a:rPr kumimoji="0" lang="tr-TR" altLang="tr-TR" b="1" dirty="0" smtClean="0">
                <a:solidFill>
                  <a:srgbClr val="0000FF"/>
                </a:solidFill>
                <a:latin typeface="Arial Narrow" pitchFamily="34" charset="0"/>
              </a:rPr>
              <a:t>Daha genel anlamda </a:t>
            </a:r>
            <a:r>
              <a:rPr kumimoji="0" lang="tr-TR" altLang="tr-TR" b="1" dirty="0" smtClean="0">
                <a:solidFill>
                  <a:srgbClr val="FF0000"/>
                </a:solidFill>
                <a:latin typeface="Arial Narrow" pitchFamily="34" charset="0"/>
              </a:rPr>
              <a:t>ölçme aracının amacını gerçekleştirebilme düzeyidir.</a:t>
            </a:r>
            <a:endParaRPr kumimoji="0" lang="tr-TR" altLang="tr-TR" dirty="0" smtClean="0">
              <a:solidFill>
                <a:srgbClr val="FF0000"/>
              </a:solidFill>
              <a:latin typeface="Arial Narrow" pitchFamily="34" charset="0"/>
            </a:endParaRPr>
          </a:p>
        </p:txBody>
      </p:sp>
    </p:spTree>
    <p:extLst>
      <p:ext uri="{BB962C8B-B14F-4D97-AF65-F5344CB8AC3E}">
        <p14:creationId xmlns="" xmlns:p14="http://schemas.microsoft.com/office/powerpoint/2010/main" val="3307237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xEl>
                                              <p:pRg st="1" end="1"/>
                                            </p:txEl>
                                          </p:spTgt>
                                        </p:tgtEl>
                                        <p:attrNameLst>
                                          <p:attrName>style.visibility</p:attrName>
                                        </p:attrNameLst>
                                      </p:cBhvr>
                                      <p:to>
                                        <p:strVal val="visible"/>
                                      </p:to>
                                    </p:set>
                                    <p:anim calcmode="lin" valueType="num">
                                      <p:cBhvr additive="base">
                                        <p:cTn id="7" dur="500" fill="hold"/>
                                        <p:tgtEl>
                                          <p:spTgt spid="17510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anim calcmode="lin" valueType="num">
                                      <p:cBhvr additive="base">
                                        <p:cTn id="13" dur="500" fill="hold"/>
                                        <p:tgtEl>
                                          <p:spTgt spid="17510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kumimoji="0" lang="tr-TR" altLang="tr-TR" b="1" smtClean="0">
                <a:solidFill>
                  <a:srgbClr val="800000"/>
                </a:solidFill>
                <a:latin typeface="Arial Narrow" pitchFamily="34" charset="0"/>
              </a:rPr>
              <a:t>Geçerlik Türleri</a:t>
            </a:r>
            <a:endParaRPr lang="tr-TR" altLang="tr-TR" smtClean="0">
              <a:solidFill>
                <a:srgbClr val="0000CC"/>
              </a:solidFill>
            </a:endParaRPr>
          </a:p>
        </p:txBody>
      </p:sp>
      <p:sp>
        <p:nvSpPr>
          <p:cNvPr id="177155" name="Rectangle 3"/>
          <p:cNvSpPr>
            <a:spLocks noGrp="1" noChangeArrowheads="1"/>
          </p:cNvSpPr>
          <p:nvPr>
            <p:ph type="body" idx="1"/>
          </p:nvPr>
        </p:nvSpPr>
        <p:spPr>
          <a:xfrm>
            <a:off x="406400" y="1524000"/>
            <a:ext cx="8178800" cy="4953000"/>
          </a:xfrm>
          <a:solidFill>
            <a:srgbClr val="FFFFCC"/>
          </a:solidFill>
        </p:spPr>
        <p:txBody>
          <a:bodyPr/>
          <a:lstStyle/>
          <a:p>
            <a:pPr>
              <a:buFont typeface="Monotype Sorts" pitchFamily="2" charset="2"/>
              <a:buNone/>
            </a:pPr>
            <a:r>
              <a:rPr kumimoji="0" lang="tr-TR" altLang="tr-TR" smtClean="0">
                <a:solidFill>
                  <a:srgbClr val="800000"/>
                </a:solidFill>
                <a:latin typeface="Arial Narrow" pitchFamily="34" charset="0"/>
              </a:rPr>
              <a:t>1)</a:t>
            </a:r>
            <a:r>
              <a:rPr kumimoji="0" lang="tr-TR" altLang="tr-TR" smtClean="0">
                <a:latin typeface="Arial Narrow" pitchFamily="34" charset="0"/>
              </a:rPr>
              <a:t> </a:t>
            </a:r>
            <a:r>
              <a:rPr kumimoji="0" lang="tr-TR" altLang="tr-TR" smtClean="0">
                <a:solidFill>
                  <a:srgbClr val="0000FF"/>
                </a:solidFill>
                <a:latin typeface="Arial Narrow" pitchFamily="34" charset="0"/>
              </a:rPr>
              <a:t>Kapsam geçerliliği,</a:t>
            </a:r>
          </a:p>
          <a:p>
            <a:pPr>
              <a:buFont typeface="Monotype Sorts" pitchFamily="2" charset="2"/>
              <a:buNone/>
            </a:pPr>
            <a:r>
              <a:rPr kumimoji="0" lang="tr-TR" altLang="tr-TR" smtClean="0">
                <a:solidFill>
                  <a:srgbClr val="800000"/>
                </a:solidFill>
                <a:latin typeface="Arial Narrow" pitchFamily="34" charset="0"/>
              </a:rPr>
              <a:t>2)</a:t>
            </a:r>
            <a:r>
              <a:rPr kumimoji="0" lang="tr-TR" altLang="tr-TR" smtClean="0">
                <a:latin typeface="Arial Narrow" pitchFamily="34" charset="0"/>
              </a:rPr>
              <a:t> </a:t>
            </a:r>
            <a:r>
              <a:rPr kumimoji="0" lang="tr-TR" altLang="tr-TR" smtClean="0">
                <a:solidFill>
                  <a:srgbClr val="0000FF"/>
                </a:solidFill>
                <a:latin typeface="Arial Narrow" pitchFamily="34" charset="0"/>
              </a:rPr>
              <a:t>Yordama geçerliliği,</a:t>
            </a:r>
            <a:r>
              <a:rPr kumimoji="0" lang="tr-TR" altLang="tr-TR" smtClean="0">
                <a:latin typeface="Arial Narrow" pitchFamily="34" charset="0"/>
              </a:rPr>
              <a:t>  </a:t>
            </a:r>
          </a:p>
          <a:p>
            <a:pPr>
              <a:buFont typeface="Monotype Sorts" pitchFamily="2" charset="2"/>
              <a:buNone/>
            </a:pPr>
            <a:r>
              <a:rPr kumimoji="0" lang="tr-TR" altLang="tr-TR" smtClean="0">
                <a:solidFill>
                  <a:srgbClr val="800000"/>
                </a:solidFill>
                <a:latin typeface="Arial Narrow" pitchFamily="34" charset="0"/>
              </a:rPr>
              <a:t>3)</a:t>
            </a:r>
            <a:r>
              <a:rPr kumimoji="0" lang="tr-TR" altLang="tr-TR" smtClean="0">
                <a:latin typeface="Arial Narrow" pitchFamily="34" charset="0"/>
              </a:rPr>
              <a:t> </a:t>
            </a:r>
            <a:r>
              <a:rPr kumimoji="0" lang="tr-TR" altLang="tr-TR" smtClean="0">
                <a:solidFill>
                  <a:srgbClr val="0000FF"/>
                </a:solidFill>
                <a:latin typeface="Arial Narrow" pitchFamily="34" charset="0"/>
              </a:rPr>
              <a:t>Yapı geçerliliği,</a:t>
            </a:r>
            <a:r>
              <a:rPr kumimoji="0" lang="tr-TR" altLang="tr-TR" smtClean="0">
                <a:latin typeface="Arial Narrow" pitchFamily="34" charset="0"/>
              </a:rPr>
              <a:t> </a:t>
            </a:r>
          </a:p>
          <a:p>
            <a:pPr>
              <a:buFont typeface="Monotype Sorts" pitchFamily="2" charset="2"/>
              <a:buNone/>
            </a:pPr>
            <a:r>
              <a:rPr kumimoji="0" lang="tr-TR" altLang="tr-TR" smtClean="0">
                <a:solidFill>
                  <a:srgbClr val="800000"/>
                </a:solidFill>
                <a:latin typeface="Arial Narrow" pitchFamily="34" charset="0"/>
              </a:rPr>
              <a:t>4)</a:t>
            </a:r>
            <a:r>
              <a:rPr kumimoji="0" lang="tr-TR" altLang="tr-TR" smtClean="0">
                <a:solidFill>
                  <a:srgbClr val="0000FF"/>
                </a:solidFill>
                <a:latin typeface="Arial Narrow" pitchFamily="34" charset="0"/>
              </a:rPr>
              <a:t> Uygum (benzer ölçekler) geçerliliği ve </a:t>
            </a:r>
          </a:p>
          <a:p>
            <a:pPr>
              <a:buFont typeface="Monotype Sorts" pitchFamily="2" charset="2"/>
              <a:buNone/>
            </a:pPr>
            <a:r>
              <a:rPr kumimoji="0" lang="tr-TR" altLang="tr-TR" smtClean="0">
                <a:solidFill>
                  <a:srgbClr val="800000"/>
                </a:solidFill>
                <a:latin typeface="Arial Narrow" pitchFamily="34" charset="0"/>
              </a:rPr>
              <a:t>5)</a:t>
            </a:r>
            <a:r>
              <a:rPr kumimoji="0" lang="tr-TR" altLang="tr-TR" smtClean="0">
                <a:solidFill>
                  <a:srgbClr val="0000FF"/>
                </a:solidFill>
                <a:latin typeface="Arial Narrow" pitchFamily="34" charset="0"/>
              </a:rPr>
              <a:t> Görünüş geçerliliği,</a:t>
            </a:r>
          </a:p>
        </p:txBody>
      </p:sp>
    </p:spTree>
    <p:extLst>
      <p:ext uri="{BB962C8B-B14F-4D97-AF65-F5344CB8AC3E}">
        <p14:creationId xmlns="" xmlns:p14="http://schemas.microsoft.com/office/powerpoint/2010/main" val="4208951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7155">
                                            <p:txEl>
                                              <p:pRg st="4" end="4"/>
                                            </p:txEl>
                                          </p:spTgt>
                                        </p:tgtEl>
                                        <p:attrNameLst>
                                          <p:attrName>style.visibility</p:attrName>
                                        </p:attrNameLst>
                                      </p:cBhvr>
                                      <p:to>
                                        <p:strVal val="visible"/>
                                      </p:to>
                                    </p:set>
                                    <p:anim calcmode="lin" valueType="num">
                                      <p:cBhvr additive="base">
                                        <p:cTn id="31" dur="500" fill="hold"/>
                                        <p:tgtEl>
                                          <p:spTgt spid="1771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71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8434" name="Rectangle 2" descr="Beyaz mermer"/>
          <p:cNvSpPr>
            <a:spLocks noGrp="1" noChangeArrowheads="1"/>
          </p:cNvSpPr>
          <p:nvPr>
            <p:ph type="title"/>
          </p:nvPr>
        </p:nvSpPr>
        <p:spPr>
          <a:xfrm>
            <a:off x="368300" y="2600325"/>
            <a:ext cx="8153400" cy="900113"/>
          </a:xfrm>
        </p:spPr>
        <p:txBody>
          <a:bodyPr/>
          <a:lstStyle/>
          <a:p>
            <a:pPr eaLnBrk="1" hangingPunct="1"/>
            <a:r>
              <a:rPr lang="tr-TR" sz="3600" b="1" smtClean="0">
                <a:solidFill>
                  <a:schemeClr val="bg1"/>
                </a:solidFill>
              </a:rPr>
              <a:t>Ölçmenin Türleri</a:t>
            </a:r>
          </a:p>
        </p:txBody>
      </p:sp>
      <p:sp>
        <p:nvSpPr>
          <p:cNvPr id="49155" name="Rectangle 3" descr="Gazete kağıdı"/>
          <p:cNvSpPr>
            <a:spLocks noGrp="1" noChangeArrowheads="1"/>
          </p:cNvSpPr>
          <p:nvPr>
            <p:ph idx="1"/>
          </p:nvPr>
        </p:nvSpPr>
        <p:spPr>
          <a:xfrm>
            <a:off x="250825" y="3240088"/>
            <a:ext cx="8196263" cy="1989137"/>
          </a:xfrm>
        </p:spPr>
        <p:txBody>
          <a:bodyPr/>
          <a:lstStyle/>
          <a:p>
            <a:pPr eaLnBrk="1" hangingPunct="1">
              <a:buFontTx/>
              <a:buNone/>
              <a:defRPr/>
            </a:pPr>
            <a:endParaRPr lang="tr-TR" sz="2800" dirty="0" smtClean="0">
              <a:solidFill>
                <a:schemeClr val="bg1"/>
              </a:solidFill>
              <a:latin typeface="+mj-lt"/>
            </a:endParaRPr>
          </a:p>
          <a:p>
            <a:pPr eaLnBrk="1" hangingPunct="1">
              <a:buFontTx/>
              <a:buNone/>
              <a:defRPr/>
            </a:pPr>
            <a:r>
              <a:rPr lang="tr-TR" sz="2800" dirty="0" smtClean="0">
                <a:solidFill>
                  <a:schemeClr val="bg1"/>
                </a:solidFill>
                <a:latin typeface="+mj-lt"/>
              </a:rPr>
              <a:t>				a) Doğrudan ölçme</a:t>
            </a:r>
          </a:p>
          <a:p>
            <a:pPr eaLnBrk="1" hangingPunct="1">
              <a:buFontTx/>
              <a:buNone/>
              <a:defRPr/>
            </a:pPr>
            <a:r>
              <a:rPr lang="tr-TR" sz="2800" dirty="0" smtClean="0">
                <a:solidFill>
                  <a:schemeClr val="bg1"/>
                </a:solidFill>
                <a:latin typeface="+mj-lt"/>
              </a:rPr>
              <a:t>				b) Dolaylı Ölçme</a:t>
            </a:r>
          </a:p>
          <a:p>
            <a:pPr eaLnBrk="1" hangingPunct="1">
              <a:buFontTx/>
              <a:buNone/>
              <a:defRPr/>
            </a:pPr>
            <a:endParaRPr lang="tr-TR" sz="2800" dirty="0" smtClean="0">
              <a:solidFill>
                <a:schemeClr val="bg1"/>
              </a:solidFill>
              <a:latin typeface="+mj-lt"/>
            </a:endParaRPr>
          </a:p>
        </p:txBody>
      </p:sp>
      <p:pic>
        <p:nvPicPr>
          <p:cNvPr id="18436" name="Picture 2" descr="G:\Serap Hoca Notlar\iStock_000002068807Medium.jpg"/>
          <p:cNvPicPr>
            <a:picLocks noChangeAspect="1" noChangeArrowheads="1"/>
          </p:cNvPicPr>
          <p:nvPr/>
        </p:nvPicPr>
        <p:blipFill>
          <a:blip r:embed="rId3" cstate="print"/>
          <a:srcRect/>
          <a:stretch>
            <a:fillRect/>
          </a:stretch>
        </p:blipFill>
        <p:spPr bwMode="auto">
          <a:xfrm>
            <a:off x="539750" y="404813"/>
            <a:ext cx="3108325" cy="2063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 calcmode="lin" valueType="num">
                                      <p:cBhvr additive="base">
                                        <p:cTn id="7"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 calcmode="lin" valueType="num">
                                      <p:cBhvr additive="base">
                                        <p:cTn id="13"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kumimoji="0" lang="tr-TR" altLang="tr-TR" smtClean="0">
                <a:solidFill>
                  <a:srgbClr val="800000"/>
                </a:solidFill>
                <a:latin typeface="Arial Narrow" pitchFamily="34" charset="0"/>
              </a:rPr>
              <a:t>Geçerliği Düşüren Faktörler</a:t>
            </a:r>
            <a:r>
              <a:rPr kumimoji="0" lang="tr-TR" altLang="tr-TR" b="1" smtClean="0">
                <a:solidFill>
                  <a:srgbClr val="800000"/>
                </a:solidFill>
                <a:latin typeface="Arial Narrow" pitchFamily="34" charset="0"/>
              </a:rPr>
              <a:t> </a:t>
            </a:r>
          </a:p>
        </p:txBody>
      </p:sp>
      <p:sp>
        <p:nvSpPr>
          <p:cNvPr id="189443" name="Rectangle 3"/>
          <p:cNvSpPr>
            <a:spLocks noGrp="1" noChangeArrowheads="1"/>
          </p:cNvSpPr>
          <p:nvPr>
            <p:ph type="body" idx="1"/>
          </p:nvPr>
        </p:nvSpPr>
        <p:spPr>
          <a:xfrm>
            <a:off x="406400" y="1600200"/>
            <a:ext cx="8178800" cy="4953000"/>
          </a:xfrm>
          <a:solidFill>
            <a:srgbClr val="FFFFCC"/>
          </a:solidFill>
        </p:spPr>
        <p:txBody>
          <a:bodyPr>
            <a:normAutofit lnSpcReduction="10000"/>
          </a:bodyPr>
          <a:lstStyle/>
          <a:p>
            <a:pPr algn="just">
              <a:lnSpc>
                <a:spcPct val="90000"/>
              </a:lnSpc>
              <a:buFont typeface="Monotype Sorts" pitchFamily="2" charset="2"/>
              <a:buNone/>
            </a:pPr>
            <a:r>
              <a:rPr kumimoji="0" lang="tr-TR" altLang="tr-TR" dirty="0" smtClean="0">
                <a:solidFill>
                  <a:srgbClr val="0000FF"/>
                </a:solidFill>
                <a:latin typeface="Arial Narrow" pitchFamily="34" charset="0"/>
              </a:rPr>
              <a:t>1) Güvenirliği düşüren bütün etmenler geçerliği de düşürür. </a:t>
            </a:r>
          </a:p>
          <a:p>
            <a:pPr algn="just">
              <a:lnSpc>
                <a:spcPct val="90000"/>
              </a:lnSpc>
              <a:buFont typeface="Monotype Sorts" pitchFamily="2" charset="2"/>
              <a:buNone/>
            </a:pPr>
            <a:r>
              <a:rPr kumimoji="0" lang="tr-TR" altLang="tr-TR" dirty="0" smtClean="0">
                <a:solidFill>
                  <a:srgbClr val="0000FF"/>
                </a:solidFill>
                <a:latin typeface="Arial Narrow" pitchFamily="34" charset="0"/>
              </a:rPr>
              <a:t>2) Soruların dersin konularını yeterince kapsamaması</a:t>
            </a:r>
          </a:p>
          <a:p>
            <a:pPr algn="just">
              <a:lnSpc>
                <a:spcPct val="90000"/>
              </a:lnSpc>
              <a:buFont typeface="Monotype Sorts" pitchFamily="2" charset="2"/>
              <a:buNone/>
            </a:pPr>
            <a:r>
              <a:rPr kumimoji="0" lang="tr-TR" altLang="tr-TR" dirty="0" smtClean="0">
                <a:solidFill>
                  <a:srgbClr val="0000FF"/>
                </a:solidFill>
                <a:latin typeface="Arial Narrow" pitchFamily="34" charset="0"/>
              </a:rPr>
              <a:t>3) Soru sayısının azlığı,</a:t>
            </a:r>
          </a:p>
          <a:p>
            <a:pPr algn="just">
              <a:lnSpc>
                <a:spcPct val="90000"/>
              </a:lnSpc>
              <a:buFont typeface="Monotype Sorts" pitchFamily="2" charset="2"/>
              <a:buNone/>
            </a:pPr>
            <a:r>
              <a:rPr kumimoji="0" lang="tr-TR" altLang="tr-TR" dirty="0" smtClean="0">
                <a:solidFill>
                  <a:srgbClr val="0000FF"/>
                </a:solidFill>
                <a:latin typeface="Arial Narrow" pitchFamily="34" charset="0"/>
              </a:rPr>
              <a:t>4) Sınavın uygulama koşullarının olumsuzluğu</a:t>
            </a:r>
          </a:p>
          <a:p>
            <a:pPr algn="just">
              <a:lnSpc>
                <a:spcPct val="90000"/>
              </a:lnSpc>
              <a:buFont typeface="Monotype Sorts" pitchFamily="2" charset="2"/>
              <a:buNone/>
            </a:pPr>
            <a:r>
              <a:rPr kumimoji="0" lang="tr-TR" altLang="tr-TR" dirty="0" smtClean="0">
                <a:solidFill>
                  <a:srgbClr val="0000FF"/>
                </a:solidFill>
                <a:latin typeface="Arial Narrow" pitchFamily="34" charset="0"/>
              </a:rPr>
              <a:t>5) Sınav süresinin yetersizliği</a:t>
            </a:r>
          </a:p>
          <a:p>
            <a:pPr algn="just">
              <a:lnSpc>
                <a:spcPct val="90000"/>
              </a:lnSpc>
              <a:buFont typeface="Monotype Sorts" pitchFamily="2" charset="2"/>
              <a:buNone/>
            </a:pPr>
            <a:r>
              <a:rPr kumimoji="0" lang="tr-TR" altLang="tr-TR" dirty="0" smtClean="0">
                <a:solidFill>
                  <a:srgbClr val="0000FF"/>
                </a:solidFill>
                <a:latin typeface="Arial Narrow" pitchFamily="34" charset="0"/>
              </a:rPr>
              <a:t>6) Sınav stresi ve güdülenme yetersizliği</a:t>
            </a:r>
          </a:p>
          <a:p>
            <a:pPr algn="just">
              <a:lnSpc>
                <a:spcPct val="90000"/>
              </a:lnSpc>
              <a:buFont typeface="Monotype Sorts" pitchFamily="2" charset="2"/>
              <a:buNone/>
            </a:pPr>
            <a:r>
              <a:rPr kumimoji="0" lang="tr-TR" altLang="tr-TR" dirty="0" smtClean="0">
                <a:solidFill>
                  <a:srgbClr val="0000FF"/>
                </a:solidFill>
                <a:latin typeface="Arial Narrow" pitchFamily="34" charset="0"/>
              </a:rPr>
              <a:t>7) Puanlama hatası</a:t>
            </a:r>
          </a:p>
          <a:p>
            <a:pPr algn="just">
              <a:lnSpc>
                <a:spcPct val="90000"/>
              </a:lnSpc>
              <a:buFont typeface="Monotype Sorts" pitchFamily="2" charset="2"/>
              <a:buNone/>
            </a:pPr>
            <a:r>
              <a:rPr kumimoji="0" lang="tr-TR" altLang="tr-TR" dirty="0" smtClean="0">
                <a:solidFill>
                  <a:srgbClr val="0000FF"/>
                </a:solidFill>
                <a:latin typeface="Arial Narrow" pitchFamily="34" charset="0"/>
              </a:rPr>
              <a:t>8) Sınavın çok zor ve çok kolay olması</a:t>
            </a:r>
          </a:p>
          <a:p>
            <a:pPr algn="just">
              <a:lnSpc>
                <a:spcPct val="90000"/>
              </a:lnSpc>
              <a:buFont typeface="Monotype Sorts" pitchFamily="2" charset="2"/>
              <a:buNone/>
            </a:pPr>
            <a:r>
              <a:rPr kumimoji="0" lang="tr-TR" altLang="tr-TR" dirty="0" smtClean="0">
                <a:solidFill>
                  <a:srgbClr val="0000FF"/>
                </a:solidFill>
                <a:latin typeface="Arial Narrow" pitchFamily="34" charset="0"/>
              </a:rPr>
              <a:t>9) Ölçüt puanların güvenirliği</a:t>
            </a:r>
          </a:p>
        </p:txBody>
      </p:sp>
    </p:spTree>
    <p:extLst>
      <p:ext uri="{BB962C8B-B14F-4D97-AF65-F5344CB8AC3E}">
        <p14:creationId xmlns="" xmlns:p14="http://schemas.microsoft.com/office/powerpoint/2010/main" val="984485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89442">
                                            <p:txEl>
                                              <p:pRg st="0" end="0"/>
                                            </p:txEl>
                                          </p:spTgt>
                                        </p:tgtEl>
                                        <p:attrNameLst>
                                          <p:attrName>style.visibility</p:attrName>
                                        </p:attrNameLst>
                                      </p:cBhvr>
                                      <p:to>
                                        <p:strVal val="visible"/>
                                      </p:to>
                                    </p:set>
                                    <p:anim calcmode="lin" valueType="num">
                                      <p:cBhvr additive="base">
                                        <p:cTn id="7" dur="500" fill="hold"/>
                                        <p:tgtEl>
                                          <p:spTgt spid="18944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9443">
                                            <p:txEl>
                                              <p:pRg st="0" end="0"/>
                                            </p:txEl>
                                          </p:spTgt>
                                        </p:tgtEl>
                                        <p:attrNameLst>
                                          <p:attrName>style.visibility</p:attrName>
                                        </p:attrNameLst>
                                      </p:cBhvr>
                                      <p:to>
                                        <p:strVal val="visible"/>
                                      </p:to>
                                    </p:set>
                                    <p:anim calcmode="lin" valueType="num">
                                      <p:cBhvr additive="base">
                                        <p:cTn id="13" dur="500" fill="hold"/>
                                        <p:tgtEl>
                                          <p:spTgt spid="1894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9443">
                                            <p:txEl>
                                              <p:pRg st="1" end="1"/>
                                            </p:txEl>
                                          </p:spTgt>
                                        </p:tgtEl>
                                        <p:attrNameLst>
                                          <p:attrName>style.visibility</p:attrName>
                                        </p:attrNameLst>
                                      </p:cBhvr>
                                      <p:to>
                                        <p:strVal val="visible"/>
                                      </p:to>
                                    </p:set>
                                    <p:anim calcmode="lin" valueType="num">
                                      <p:cBhvr additive="base">
                                        <p:cTn id="19" dur="500" fill="hold"/>
                                        <p:tgtEl>
                                          <p:spTgt spid="1894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9443">
                                            <p:txEl>
                                              <p:pRg st="2" end="2"/>
                                            </p:txEl>
                                          </p:spTgt>
                                        </p:tgtEl>
                                        <p:attrNameLst>
                                          <p:attrName>style.visibility</p:attrName>
                                        </p:attrNameLst>
                                      </p:cBhvr>
                                      <p:to>
                                        <p:strVal val="visible"/>
                                      </p:to>
                                    </p:set>
                                    <p:anim calcmode="lin" valueType="num">
                                      <p:cBhvr additive="base">
                                        <p:cTn id="25" dur="500" fill="hold"/>
                                        <p:tgtEl>
                                          <p:spTgt spid="1894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9443">
                                            <p:txEl>
                                              <p:pRg st="3" end="3"/>
                                            </p:txEl>
                                          </p:spTgt>
                                        </p:tgtEl>
                                        <p:attrNameLst>
                                          <p:attrName>style.visibility</p:attrName>
                                        </p:attrNameLst>
                                      </p:cBhvr>
                                      <p:to>
                                        <p:strVal val="visible"/>
                                      </p:to>
                                    </p:set>
                                    <p:anim calcmode="lin" valueType="num">
                                      <p:cBhvr additive="base">
                                        <p:cTn id="31" dur="500" fill="hold"/>
                                        <p:tgtEl>
                                          <p:spTgt spid="1894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9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9443">
                                            <p:txEl>
                                              <p:pRg st="4" end="4"/>
                                            </p:txEl>
                                          </p:spTgt>
                                        </p:tgtEl>
                                        <p:attrNameLst>
                                          <p:attrName>style.visibility</p:attrName>
                                        </p:attrNameLst>
                                      </p:cBhvr>
                                      <p:to>
                                        <p:strVal val="visible"/>
                                      </p:to>
                                    </p:set>
                                    <p:anim calcmode="lin" valueType="num">
                                      <p:cBhvr additive="base">
                                        <p:cTn id="37" dur="500" fill="hold"/>
                                        <p:tgtEl>
                                          <p:spTgt spid="1894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94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9443">
                                            <p:txEl>
                                              <p:pRg st="5" end="5"/>
                                            </p:txEl>
                                          </p:spTgt>
                                        </p:tgtEl>
                                        <p:attrNameLst>
                                          <p:attrName>style.visibility</p:attrName>
                                        </p:attrNameLst>
                                      </p:cBhvr>
                                      <p:to>
                                        <p:strVal val="visible"/>
                                      </p:to>
                                    </p:set>
                                    <p:anim calcmode="lin" valueType="num">
                                      <p:cBhvr additive="base">
                                        <p:cTn id="43" dur="500" fill="hold"/>
                                        <p:tgtEl>
                                          <p:spTgt spid="18944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94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9443">
                                            <p:txEl>
                                              <p:pRg st="6" end="6"/>
                                            </p:txEl>
                                          </p:spTgt>
                                        </p:tgtEl>
                                        <p:attrNameLst>
                                          <p:attrName>style.visibility</p:attrName>
                                        </p:attrNameLst>
                                      </p:cBhvr>
                                      <p:to>
                                        <p:strVal val="visible"/>
                                      </p:to>
                                    </p:set>
                                    <p:anim calcmode="lin" valueType="num">
                                      <p:cBhvr additive="base">
                                        <p:cTn id="49" dur="500" fill="hold"/>
                                        <p:tgtEl>
                                          <p:spTgt spid="18944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894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89443">
                                            <p:txEl>
                                              <p:pRg st="7" end="7"/>
                                            </p:txEl>
                                          </p:spTgt>
                                        </p:tgtEl>
                                        <p:attrNameLst>
                                          <p:attrName>style.visibility</p:attrName>
                                        </p:attrNameLst>
                                      </p:cBhvr>
                                      <p:to>
                                        <p:strVal val="visible"/>
                                      </p:to>
                                    </p:set>
                                    <p:anim calcmode="lin" valueType="num">
                                      <p:cBhvr additive="base">
                                        <p:cTn id="55" dur="500" fill="hold"/>
                                        <p:tgtEl>
                                          <p:spTgt spid="18944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894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89443">
                                            <p:txEl>
                                              <p:pRg st="8" end="8"/>
                                            </p:txEl>
                                          </p:spTgt>
                                        </p:tgtEl>
                                        <p:attrNameLst>
                                          <p:attrName>style.visibility</p:attrName>
                                        </p:attrNameLst>
                                      </p:cBhvr>
                                      <p:to>
                                        <p:strVal val="visible"/>
                                      </p:to>
                                    </p:set>
                                    <p:anim calcmode="lin" valueType="num">
                                      <p:cBhvr additive="base">
                                        <p:cTn id="61" dur="500" fill="hold"/>
                                        <p:tgtEl>
                                          <p:spTgt spid="18944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894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p" autoUpdateAnimBg="0" advAuto="0"/>
      <p:bldP spid="1894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kumimoji="0" lang="tr-TR" altLang="tr-TR" b="1" smtClean="0">
                <a:solidFill>
                  <a:srgbClr val="800000"/>
                </a:solidFill>
                <a:latin typeface="Arial Narrow" pitchFamily="34" charset="0"/>
              </a:rPr>
              <a:t>Kullanışlılık</a:t>
            </a:r>
            <a:endParaRPr lang="tr-TR" altLang="tr-TR" smtClean="0">
              <a:solidFill>
                <a:srgbClr val="0000CC"/>
              </a:solidFill>
            </a:endParaRPr>
          </a:p>
        </p:txBody>
      </p:sp>
      <p:sp>
        <p:nvSpPr>
          <p:cNvPr id="193539" name="Rectangle 3"/>
          <p:cNvSpPr>
            <a:spLocks noGrp="1" noChangeArrowheads="1"/>
          </p:cNvSpPr>
          <p:nvPr>
            <p:ph type="body" idx="1"/>
          </p:nvPr>
        </p:nvSpPr>
        <p:spPr>
          <a:xfrm>
            <a:off x="406400" y="1524000"/>
            <a:ext cx="8178800" cy="4953000"/>
          </a:xfrm>
          <a:solidFill>
            <a:srgbClr val="FFFFCC"/>
          </a:solidFill>
        </p:spPr>
        <p:txBody>
          <a:bodyPr/>
          <a:lstStyle/>
          <a:p>
            <a:pPr algn="just"/>
            <a:endParaRPr kumimoji="0" lang="tr-TR" altLang="tr-TR" b="1" dirty="0" smtClean="0">
              <a:solidFill>
                <a:srgbClr val="FF0066"/>
              </a:solidFill>
              <a:latin typeface="Arial Narrow" pitchFamily="34" charset="0"/>
            </a:endParaRPr>
          </a:p>
          <a:p>
            <a:pPr algn="just"/>
            <a:r>
              <a:rPr kumimoji="0" lang="tr-TR" altLang="tr-TR" dirty="0" smtClean="0">
                <a:solidFill>
                  <a:srgbClr val="0000FF"/>
                </a:solidFill>
                <a:latin typeface="Arial Narrow" pitchFamily="34" charset="0"/>
              </a:rPr>
              <a:t>Ölçme aracının ekonomik olması, uygulama süresinin kısalığı, ölçmeciden istediği beceriler, hazırlamasının ve uygulamasının kolaylığı, puanlamasının pratikliği gibi etkenler ölçme aracının </a:t>
            </a:r>
            <a:r>
              <a:rPr kumimoji="0" lang="tr-TR" altLang="tr-TR" dirty="0" smtClean="0">
                <a:solidFill>
                  <a:srgbClr val="FF3300"/>
                </a:solidFill>
                <a:latin typeface="Arial Narrow" pitchFamily="34" charset="0"/>
              </a:rPr>
              <a:t>kullanışlılığını</a:t>
            </a:r>
            <a:r>
              <a:rPr kumimoji="0" lang="tr-TR" altLang="tr-TR" dirty="0" smtClean="0">
                <a:solidFill>
                  <a:srgbClr val="0000FF"/>
                </a:solidFill>
                <a:latin typeface="Arial Narrow" pitchFamily="34" charset="0"/>
              </a:rPr>
              <a:t> gösterir. </a:t>
            </a:r>
          </a:p>
          <a:p>
            <a:pPr algn="just"/>
            <a:r>
              <a:rPr kumimoji="0" lang="tr-TR" altLang="tr-TR" dirty="0" smtClean="0">
                <a:solidFill>
                  <a:srgbClr val="0000FF"/>
                </a:solidFill>
                <a:latin typeface="Arial Narrow" pitchFamily="34" charset="0"/>
              </a:rPr>
              <a:t>Ölçme aracının kullanışlılığı, diğer iki özelliğini artırıcı yönde rol oynar. </a:t>
            </a:r>
          </a:p>
        </p:txBody>
      </p:sp>
    </p:spTree>
    <p:extLst>
      <p:ext uri="{BB962C8B-B14F-4D97-AF65-F5344CB8AC3E}">
        <p14:creationId xmlns="" xmlns:p14="http://schemas.microsoft.com/office/powerpoint/2010/main" val="2769933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anim calcmode="lin" valueType="num">
                                      <p:cBhvr additive="base">
                                        <p:cTn id="7"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3539">
                                            <p:txEl>
                                              <p:pRg st="2" end="2"/>
                                            </p:txEl>
                                          </p:spTgt>
                                        </p:tgtEl>
                                        <p:attrNameLst>
                                          <p:attrName>style.visibility</p:attrName>
                                        </p:attrNameLst>
                                      </p:cBhvr>
                                      <p:to>
                                        <p:strVal val="visible"/>
                                      </p:to>
                                    </p:set>
                                    <p:anim calcmode="lin" valueType="num">
                                      <p:cBhvr additive="base">
                                        <p:cTn id="13"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1026" descr="Beyaz mermer"/>
          <p:cNvSpPr>
            <a:spLocks noGrp="1" noChangeArrowheads="1"/>
          </p:cNvSpPr>
          <p:nvPr>
            <p:ph type="title"/>
          </p:nvPr>
        </p:nvSpPr>
        <p:spPr>
          <a:xfrm>
            <a:off x="457200" y="228600"/>
            <a:ext cx="8153400" cy="1066800"/>
          </a:xfrm>
          <a:blipFill dpi="0" rotWithShape="0">
            <a:blip r:embed="rId3" cstate="print"/>
            <a:srcRect/>
            <a:tile tx="0" ty="0" sx="100000" sy="100000" flip="none" algn="tl"/>
          </a:blipFill>
        </p:spPr>
        <p:txBody>
          <a:bodyPr/>
          <a:lstStyle/>
          <a:p>
            <a:r>
              <a:rPr kumimoji="0" lang="tr-TR" altLang="tr-TR" b="1" smtClean="0">
                <a:solidFill>
                  <a:srgbClr val="800000"/>
                </a:solidFill>
                <a:latin typeface="Arial Narrow" pitchFamily="34" charset="0"/>
              </a:rPr>
              <a:t>Davranışların Gruplandırılması</a:t>
            </a:r>
          </a:p>
        </p:txBody>
      </p:sp>
      <p:sp>
        <p:nvSpPr>
          <p:cNvPr id="509955" name="Rectangle 1027"/>
          <p:cNvSpPr>
            <a:spLocks noGrp="1" noChangeArrowheads="1"/>
          </p:cNvSpPr>
          <p:nvPr>
            <p:ph type="body" idx="1"/>
          </p:nvPr>
        </p:nvSpPr>
        <p:spPr>
          <a:xfrm>
            <a:off x="338667" y="1676400"/>
            <a:ext cx="8331200" cy="4572000"/>
          </a:xfrm>
          <a:solidFill>
            <a:srgbClr val="FFFFCC"/>
          </a:solidFill>
        </p:spPr>
        <p:txBody>
          <a:bodyPr/>
          <a:lstStyle/>
          <a:p>
            <a:pPr algn="just"/>
            <a:r>
              <a:rPr kumimoji="0" lang="tr-TR" altLang="tr-TR" dirty="0" smtClean="0">
                <a:solidFill>
                  <a:srgbClr val="0000FF"/>
                </a:solidFill>
                <a:latin typeface="Arial Narrow" pitchFamily="34" charset="0"/>
              </a:rPr>
              <a:t>Eğitim ortamında öğrenciye </a:t>
            </a:r>
            <a:r>
              <a:rPr kumimoji="0" lang="tr-TR" altLang="tr-TR" dirty="0" err="1" smtClean="0">
                <a:solidFill>
                  <a:srgbClr val="0000FF"/>
                </a:solidFill>
                <a:latin typeface="Arial Narrow" pitchFamily="34" charset="0"/>
              </a:rPr>
              <a:t>kazandırIlması</a:t>
            </a:r>
            <a:r>
              <a:rPr kumimoji="0" lang="tr-TR" altLang="tr-TR" dirty="0" smtClean="0">
                <a:solidFill>
                  <a:srgbClr val="0000FF"/>
                </a:solidFill>
                <a:latin typeface="Arial Narrow" pitchFamily="34" charset="0"/>
              </a:rPr>
              <a:t> istenilen davranışlar üç alanda toplanır. Bunlar,</a:t>
            </a:r>
          </a:p>
          <a:p>
            <a:pPr algn="just"/>
            <a:r>
              <a:rPr kumimoji="0" lang="tr-TR" altLang="tr-TR" dirty="0" smtClean="0">
                <a:solidFill>
                  <a:srgbClr val="0000FF"/>
                </a:solidFill>
                <a:latin typeface="Arial Narrow" pitchFamily="34" charset="0"/>
              </a:rPr>
              <a:t>A) Bilişsel Alan</a:t>
            </a:r>
          </a:p>
          <a:p>
            <a:pPr algn="just"/>
            <a:r>
              <a:rPr kumimoji="0" lang="tr-TR" altLang="tr-TR" dirty="0" smtClean="0">
                <a:solidFill>
                  <a:srgbClr val="0000FF"/>
                </a:solidFill>
                <a:latin typeface="Arial Narrow" pitchFamily="34" charset="0"/>
              </a:rPr>
              <a:t>B) Duyuşsal Alan</a:t>
            </a:r>
          </a:p>
          <a:p>
            <a:pPr algn="just"/>
            <a:r>
              <a:rPr kumimoji="0" lang="tr-TR" altLang="tr-TR" dirty="0" smtClean="0">
                <a:solidFill>
                  <a:srgbClr val="0000FF"/>
                </a:solidFill>
                <a:latin typeface="Arial Narrow" pitchFamily="34" charset="0"/>
              </a:rPr>
              <a:t>C) </a:t>
            </a:r>
            <a:r>
              <a:rPr kumimoji="0" lang="tr-TR" altLang="tr-TR" dirty="0" err="1" smtClean="0">
                <a:solidFill>
                  <a:srgbClr val="0000FF"/>
                </a:solidFill>
                <a:latin typeface="Arial Narrow" pitchFamily="34" charset="0"/>
              </a:rPr>
              <a:t>Psiko</a:t>
            </a:r>
            <a:r>
              <a:rPr kumimoji="0" lang="tr-TR" altLang="tr-TR" dirty="0" smtClean="0">
                <a:solidFill>
                  <a:srgbClr val="0000FF"/>
                </a:solidFill>
                <a:latin typeface="Arial Narrow" pitchFamily="34" charset="0"/>
              </a:rPr>
              <a:t>-motor Alandır. </a:t>
            </a:r>
          </a:p>
          <a:p>
            <a:pPr algn="just"/>
            <a:r>
              <a:rPr kumimoji="0" lang="tr-TR" altLang="tr-TR" dirty="0" smtClean="0">
                <a:solidFill>
                  <a:srgbClr val="0000FF"/>
                </a:solidFill>
                <a:latin typeface="Arial Narrow" pitchFamily="34" charset="0"/>
              </a:rPr>
              <a:t>Her alan içerisinde hedef ve davranışlar alt kategorilerde gösterilir. Bunlardan bilişsel alan davranışları aşağıda verilmiştir.</a:t>
            </a:r>
          </a:p>
        </p:txBody>
      </p:sp>
    </p:spTree>
    <p:extLst>
      <p:ext uri="{BB962C8B-B14F-4D97-AF65-F5344CB8AC3E}">
        <p14:creationId xmlns="" xmlns:p14="http://schemas.microsoft.com/office/powerpoint/2010/main" val="4284766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9955">
                                            <p:txEl>
                                              <p:pRg st="0" end="0"/>
                                            </p:txEl>
                                          </p:spTgt>
                                        </p:tgtEl>
                                        <p:attrNameLst>
                                          <p:attrName>style.visibility</p:attrName>
                                        </p:attrNameLst>
                                      </p:cBhvr>
                                      <p:to>
                                        <p:strVal val="visible"/>
                                      </p:to>
                                    </p:set>
                                    <p:anim calcmode="lin" valueType="num">
                                      <p:cBhvr additive="base">
                                        <p:cTn id="7" dur="500" fill="hold"/>
                                        <p:tgtEl>
                                          <p:spTgt spid="5099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09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09955">
                                            <p:txEl>
                                              <p:pRg st="1" end="1"/>
                                            </p:txEl>
                                          </p:spTgt>
                                        </p:tgtEl>
                                        <p:attrNameLst>
                                          <p:attrName>style.visibility</p:attrName>
                                        </p:attrNameLst>
                                      </p:cBhvr>
                                      <p:to>
                                        <p:strVal val="visible"/>
                                      </p:to>
                                    </p:set>
                                    <p:anim calcmode="lin" valueType="num">
                                      <p:cBhvr additive="base">
                                        <p:cTn id="13" dur="500" fill="hold"/>
                                        <p:tgtEl>
                                          <p:spTgt spid="5099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09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09955">
                                            <p:txEl>
                                              <p:pRg st="2" end="2"/>
                                            </p:txEl>
                                          </p:spTgt>
                                        </p:tgtEl>
                                        <p:attrNameLst>
                                          <p:attrName>style.visibility</p:attrName>
                                        </p:attrNameLst>
                                      </p:cBhvr>
                                      <p:to>
                                        <p:strVal val="visible"/>
                                      </p:to>
                                    </p:set>
                                    <p:anim calcmode="lin" valueType="num">
                                      <p:cBhvr additive="base">
                                        <p:cTn id="19" dur="500" fill="hold"/>
                                        <p:tgtEl>
                                          <p:spTgt spid="5099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09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09955">
                                            <p:txEl>
                                              <p:pRg st="3" end="3"/>
                                            </p:txEl>
                                          </p:spTgt>
                                        </p:tgtEl>
                                        <p:attrNameLst>
                                          <p:attrName>style.visibility</p:attrName>
                                        </p:attrNameLst>
                                      </p:cBhvr>
                                      <p:to>
                                        <p:strVal val="visible"/>
                                      </p:to>
                                    </p:set>
                                    <p:anim calcmode="lin" valueType="num">
                                      <p:cBhvr additive="base">
                                        <p:cTn id="25" dur="500" fill="hold"/>
                                        <p:tgtEl>
                                          <p:spTgt spid="5099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09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09955">
                                            <p:txEl>
                                              <p:pRg st="4" end="4"/>
                                            </p:txEl>
                                          </p:spTgt>
                                        </p:tgtEl>
                                        <p:attrNameLst>
                                          <p:attrName>style.visibility</p:attrName>
                                        </p:attrNameLst>
                                      </p:cBhvr>
                                      <p:to>
                                        <p:strVal val="visible"/>
                                      </p:to>
                                    </p:set>
                                    <p:anim calcmode="lin" valueType="num">
                                      <p:cBhvr additive="base">
                                        <p:cTn id="31" dur="500" fill="hold"/>
                                        <p:tgtEl>
                                          <p:spTgt spid="5099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099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DBEE974C-619F-4010-8A44-94E823E55DB3}" type="slidenum">
              <a:rPr lang="tr-TR" altLang="tr-TR"/>
              <a:pPr/>
              <a:t>43</a:t>
            </a:fld>
            <a:r>
              <a:rPr lang="tr-TR" altLang="tr-TR"/>
              <a:t>/61</a:t>
            </a:r>
          </a:p>
        </p:txBody>
      </p:sp>
      <p:sp>
        <p:nvSpPr>
          <p:cNvPr id="565251" name="Text Box 3"/>
          <p:cNvSpPr txBox="1">
            <a:spLocks noChangeArrowheads="1"/>
          </p:cNvSpPr>
          <p:nvPr/>
        </p:nvSpPr>
        <p:spPr bwMode="auto">
          <a:xfrm>
            <a:off x="468313" y="696913"/>
            <a:ext cx="8294687" cy="2227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sz="2800" b="1">
                <a:latin typeface="Calibri" pitchFamily="34" charset="0"/>
              </a:rPr>
              <a:t>Öğrenilmiş davranışlar bilişsel, duyuşsal, devinişsel olarak sınıflandığı gibi, her alan da kendi içinde basitten karmaşığa, kolaydan zora, somuttan soyuta ve birbirinin önkoşulu olacak şekilde aşamalı olarak sıralanmıştır.</a:t>
            </a:r>
            <a:endParaRPr lang="tr-TR" altLang="tr-TR" sz="2800">
              <a:latin typeface="Calibri" pitchFamily="34" charset="0"/>
            </a:endParaRPr>
          </a:p>
        </p:txBody>
      </p:sp>
      <p:sp>
        <p:nvSpPr>
          <p:cNvPr id="565252" name="Text Box 4"/>
          <p:cNvSpPr txBox="1">
            <a:spLocks noChangeArrowheads="1"/>
          </p:cNvSpPr>
          <p:nvPr/>
        </p:nvSpPr>
        <p:spPr bwMode="auto">
          <a:xfrm>
            <a:off x="539750" y="3660775"/>
            <a:ext cx="8305800" cy="1373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tr-TR" altLang="tr-TR" sz="2800" b="1">
                <a:latin typeface="Calibri" pitchFamily="34" charset="0"/>
              </a:rPr>
              <a:t>İstendik davranışların basitten karmaşığa, kolaydan zora, somuttan soyuta, birbirinin ön koşulu olacak şekilde aşamalı sıralanmasına </a:t>
            </a:r>
            <a:r>
              <a:rPr lang="tr-TR" altLang="tr-TR" sz="2800" b="1">
                <a:solidFill>
                  <a:srgbClr val="FF0000"/>
                </a:solidFill>
                <a:latin typeface="Calibri" pitchFamily="34" charset="0"/>
              </a:rPr>
              <a:t>Taksonomi </a:t>
            </a:r>
            <a:r>
              <a:rPr lang="tr-TR" altLang="tr-TR" sz="2800" b="1">
                <a:latin typeface="Calibri" pitchFamily="34" charset="0"/>
              </a:rPr>
              <a:t>denir.</a:t>
            </a:r>
          </a:p>
        </p:txBody>
      </p:sp>
    </p:spTree>
    <p:extLst>
      <p:ext uri="{BB962C8B-B14F-4D97-AF65-F5344CB8AC3E}">
        <p14:creationId xmlns="" xmlns:p14="http://schemas.microsoft.com/office/powerpoint/2010/main" val="41317501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65251"/>
                                        </p:tgtEl>
                                        <p:attrNameLst>
                                          <p:attrName>style.visibility</p:attrName>
                                        </p:attrNameLst>
                                      </p:cBhvr>
                                      <p:to>
                                        <p:strVal val="visible"/>
                                      </p:to>
                                    </p:set>
                                    <p:animEffect transition="in" filter="diamond(in)">
                                      <p:cBhvr>
                                        <p:cTn id="7" dur="2000"/>
                                        <p:tgtEl>
                                          <p:spTgt spid="565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65252"/>
                                        </p:tgtEl>
                                        <p:attrNameLst>
                                          <p:attrName>style.visibility</p:attrName>
                                        </p:attrNameLst>
                                      </p:cBhvr>
                                      <p:to>
                                        <p:strVal val="visible"/>
                                      </p:to>
                                    </p:set>
                                    <p:animEffect transition="in" filter="fade">
                                      <p:cBhvr>
                                        <p:cTn id="12" dur="1000"/>
                                        <p:tgtEl>
                                          <p:spTgt spid="565252"/>
                                        </p:tgtEl>
                                      </p:cBhvr>
                                    </p:animEffect>
                                    <p:anim calcmode="lin" valueType="num">
                                      <p:cBhvr>
                                        <p:cTn id="13" dur="1000" fill="hold"/>
                                        <p:tgtEl>
                                          <p:spTgt spid="565252"/>
                                        </p:tgtEl>
                                        <p:attrNameLst>
                                          <p:attrName>ppt_x</p:attrName>
                                        </p:attrNameLst>
                                      </p:cBhvr>
                                      <p:tavLst>
                                        <p:tav tm="0">
                                          <p:val>
                                            <p:strVal val="#ppt_x"/>
                                          </p:val>
                                        </p:tav>
                                        <p:tav tm="100000">
                                          <p:val>
                                            <p:strVal val="#ppt_x"/>
                                          </p:val>
                                        </p:tav>
                                      </p:tavLst>
                                    </p:anim>
                                    <p:anim calcmode="lin" valueType="num">
                                      <p:cBhvr>
                                        <p:cTn id="14" dur="1000" fill="hold"/>
                                        <p:tgtEl>
                                          <p:spTgt spid="5652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p:bldP spid="56525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74" name="Group 30"/>
          <p:cNvGraphicFramePr>
            <a:graphicFrameLocks noGrp="1"/>
          </p:cNvGraphicFramePr>
          <p:nvPr>
            <p:ph sz="half" idx="2"/>
          </p:nvPr>
        </p:nvGraphicFramePr>
        <p:xfrm>
          <a:off x="395288" y="549275"/>
          <a:ext cx="8550275" cy="3783013"/>
        </p:xfrm>
        <a:graphic>
          <a:graphicData uri="http://schemas.openxmlformats.org/drawingml/2006/table">
            <a:tbl>
              <a:tblPr/>
              <a:tblGrid>
                <a:gridCol w="2849562"/>
                <a:gridCol w="2851150"/>
                <a:gridCol w="2849563"/>
              </a:tblGrid>
              <a:tr h="542925">
                <a:tc gridSpan="3">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800" b="1" i="0" u="none" strike="noStrike" cap="none" normalizeH="0" baseline="0" smtClean="0">
                        <a:ln>
                          <a:noFill/>
                        </a:ln>
                        <a:solidFill>
                          <a:srgbClr val="000066"/>
                        </a:solidFill>
                        <a:effectLst/>
                        <a:latin typeface="Arial"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75CCF3"/>
                    </a:solidFill>
                  </a:tcPr>
                </a:tc>
                <a:tc hMerge="1">
                  <a:txBody>
                    <a:bodyPr/>
                    <a:lstStyle/>
                    <a:p>
                      <a:endParaRPr lang="tr-TR"/>
                    </a:p>
                  </a:txBody>
                  <a:tcPr/>
                </a:tc>
                <a:tc hMerge="1">
                  <a:txBody>
                    <a:bodyPr/>
                    <a:lstStyle/>
                    <a:p>
                      <a:endParaRPr lang="tr-TR"/>
                    </a:p>
                  </a:txBody>
                  <a:tcPr/>
                </a:tc>
              </a:tr>
              <a:tr h="54292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800" b="1" i="0" u="none" strike="noStrike" cap="none" normalizeH="0" baseline="0" smtClean="0">
                        <a:ln>
                          <a:noFill/>
                        </a:ln>
                        <a:solidFill>
                          <a:srgbClr val="000066"/>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75CCF3"/>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800" b="1" i="0" u="none" strike="noStrike" cap="none" normalizeH="0" baseline="0" smtClean="0">
                        <a:ln>
                          <a:noFill/>
                        </a:ln>
                        <a:solidFill>
                          <a:srgbClr val="000066"/>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75CCF3"/>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800" b="1" i="0" u="none" strike="noStrike" cap="none" normalizeH="0" baseline="0" smtClean="0">
                        <a:ln>
                          <a:noFill/>
                        </a:ln>
                        <a:solidFill>
                          <a:srgbClr val="000066"/>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75CCF3"/>
                    </a:solidFill>
                  </a:tcPr>
                </a:tc>
              </a:tr>
              <a:tr h="26971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0" i="0" u="none" strike="noStrike" cap="none" normalizeH="0" baseline="0" smtClean="0">
                        <a:ln>
                          <a:noFill/>
                        </a:ln>
                        <a:solidFill>
                          <a:srgbClr val="FFCC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A5002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0" i="0" u="none" strike="noStrike" cap="none" normalizeH="0" baseline="0" smtClean="0">
                        <a:ln>
                          <a:noFill/>
                        </a:ln>
                        <a:solidFill>
                          <a:srgbClr val="FFCC00"/>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A5002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0" i="0" u="none" strike="noStrike" cap="none" normalizeH="0" baseline="0" smtClean="0">
                        <a:ln>
                          <a:noFill/>
                        </a:ln>
                        <a:solidFill>
                          <a:srgbClr val="FFCC00"/>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A50021"/>
                    </a:solidFill>
                  </a:tcPr>
                </a:tc>
              </a:tr>
            </a:tbl>
          </a:graphicData>
        </a:graphic>
      </p:graphicFrame>
      <p:sp>
        <p:nvSpPr>
          <p:cNvPr id="567314" name="Rectangle 18"/>
          <p:cNvSpPr>
            <a:spLocks noChangeArrowheads="1"/>
          </p:cNvSpPr>
          <p:nvPr/>
        </p:nvSpPr>
        <p:spPr bwMode="auto">
          <a:xfrm>
            <a:off x="468313" y="4868863"/>
            <a:ext cx="8370887" cy="1368425"/>
          </a:xfrm>
          <a:prstGeom prst="rect">
            <a:avLst/>
          </a:prstGeom>
          <a:solidFill>
            <a:srgbClr val="CC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90000"/>
              </a:lnSpc>
              <a:spcBef>
                <a:spcPct val="50000"/>
              </a:spcBef>
            </a:pPr>
            <a:r>
              <a:rPr lang="tr-TR" altLang="tr-TR" sz="2400" b="1">
                <a:latin typeface="Calibri" pitchFamily="34" charset="0"/>
              </a:rPr>
              <a:t>Değişik alanlarda öğrenilmiş davranışlar, birbirlerinden kopuk değildir. Tersine aralarında yatay ve dikey anlamlı ve sıkı bir ilişki vardır. Bu, </a:t>
            </a:r>
            <a:r>
              <a:rPr lang="tr-TR" altLang="tr-TR" sz="2400" b="1">
                <a:solidFill>
                  <a:srgbClr val="A50021"/>
                </a:solidFill>
                <a:latin typeface="Calibri" pitchFamily="34" charset="0"/>
              </a:rPr>
              <a:t>biri olmadan diğeri olamaz</a:t>
            </a:r>
            <a:r>
              <a:rPr lang="tr-TR" altLang="tr-TR" sz="2400" b="1">
                <a:latin typeface="Calibri" pitchFamily="34" charset="0"/>
              </a:rPr>
              <a:t> anlamına gelebilir.</a:t>
            </a:r>
            <a:endParaRPr lang="tr-TR" altLang="tr-TR" sz="2000">
              <a:latin typeface="Calibri" pitchFamily="34" charset="0"/>
            </a:endParaRPr>
          </a:p>
        </p:txBody>
      </p:sp>
      <p:sp>
        <p:nvSpPr>
          <p:cNvPr id="567315" name="Text Box 19"/>
          <p:cNvSpPr txBox="1">
            <a:spLocks noChangeArrowheads="1"/>
          </p:cNvSpPr>
          <p:nvPr/>
        </p:nvSpPr>
        <p:spPr bwMode="auto">
          <a:xfrm>
            <a:off x="468313" y="1700213"/>
            <a:ext cx="2663825" cy="265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800" b="1">
                <a:solidFill>
                  <a:srgbClr val="75CCF3"/>
                </a:solidFill>
                <a:latin typeface="Calibri" pitchFamily="34" charset="0"/>
              </a:rPr>
              <a:t>Bilme</a:t>
            </a:r>
          </a:p>
          <a:p>
            <a:pPr eaLnBrk="1" hangingPunct="1"/>
            <a:r>
              <a:rPr lang="tr-TR" altLang="tr-TR" sz="2800" b="1">
                <a:solidFill>
                  <a:srgbClr val="75CCF3"/>
                </a:solidFill>
                <a:latin typeface="Calibri" pitchFamily="34" charset="0"/>
              </a:rPr>
              <a:t>Kavrama</a:t>
            </a:r>
          </a:p>
          <a:p>
            <a:pPr eaLnBrk="1" hangingPunct="1"/>
            <a:r>
              <a:rPr lang="tr-TR" altLang="tr-TR" sz="2800" b="1">
                <a:solidFill>
                  <a:srgbClr val="75CCF3"/>
                </a:solidFill>
                <a:latin typeface="Calibri" pitchFamily="34" charset="0"/>
              </a:rPr>
              <a:t>Uygulama</a:t>
            </a:r>
          </a:p>
          <a:p>
            <a:pPr eaLnBrk="1" hangingPunct="1"/>
            <a:r>
              <a:rPr lang="tr-TR" altLang="tr-TR" sz="2800" b="1">
                <a:solidFill>
                  <a:srgbClr val="75CCF3"/>
                </a:solidFill>
                <a:latin typeface="Calibri" pitchFamily="34" charset="0"/>
              </a:rPr>
              <a:t>Analiz</a:t>
            </a:r>
          </a:p>
          <a:p>
            <a:pPr eaLnBrk="1" hangingPunct="1"/>
            <a:r>
              <a:rPr lang="tr-TR" altLang="tr-TR" sz="2800" b="1">
                <a:solidFill>
                  <a:srgbClr val="75CCF3"/>
                </a:solidFill>
                <a:latin typeface="Calibri" pitchFamily="34" charset="0"/>
              </a:rPr>
              <a:t>Sentez</a:t>
            </a:r>
          </a:p>
          <a:p>
            <a:pPr eaLnBrk="1" hangingPunct="1"/>
            <a:r>
              <a:rPr lang="tr-TR" altLang="tr-TR" sz="2800" b="1">
                <a:solidFill>
                  <a:srgbClr val="75CCF3"/>
                </a:solidFill>
                <a:latin typeface="Calibri" pitchFamily="34" charset="0"/>
              </a:rPr>
              <a:t>Değerlendirme</a:t>
            </a:r>
          </a:p>
        </p:txBody>
      </p:sp>
      <p:sp>
        <p:nvSpPr>
          <p:cNvPr id="567316" name="Text Box 20"/>
          <p:cNvSpPr txBox="1">
            <a:spLocks noChangeArrowheads="1"/>
          </p:cNvSpPr>
          <p:nvPr/>
        </p:nvSpPr>
        <p:spPr bwMode="auto">
          <a:xfrm>
            <a:off x="3276600" y="1628775"/>
            <a:ext cx="2808288" cy="265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800" b="1">
                <a:solidFill>
                  <a:srgbClr val="75CCF3"/>
                </a:solidFill>
                <a:latin typeface="Calibri" pitchFamily="34" charset="0"/>
              </a:rPr>
              <a:t>Alma</a:t>
            </a:r>
          </a:p>
          <a:p>
            <a:pPr eaLnBrk="1" hangingPunct="1"/>
            <a:r>
              <a:rPr lang="tr-TR" altLang="tr-TR" sz="2800" b="1">
                <a:solidFill>
                  <a:srgbClr val="75CCF3"/>
                </a:solidFill>
                <a:latin typeface="Calibri" pitchFamily="34" charset="0"/>
              </a:rPr>
              <a:t>Tepkide bulunma</a:t>
            </a:r>
          </a:p>
          <a:p>
            <a:pPr eaLnBrk="1" hangingPunct="1"/>
            <a:r>
              <a:rPr lang="tr-TR" altLang="tr-TR" sz="2800" b="1">
                <a:solidFill>
                  <a:srgbClr val="75CCF3"/>
                </a:solidFill>
                <a:latin typeface="Calibri" pitchFamily="34" charset="0"/>
              </a:rPr>
              <a:t>Değer verme</a:t>
            </a:r>
          </a:p>
          <a:p>
            <a:pPr eaLnBrk="1" hangingPunct="1"/>
            <a:r>
              <a:rPr lang="tr-TR" altLang="tr-TR" sz="2800" b="1">
                <a:solidFill>
                  <a:srgbClr val="75CCF3"/>
                </a:solidFill>
                <a:latin typeface="Calibri" pitchFamily="34" charset="0"/>
              </a:rPr>
              <a:t>Örgütleme</a:t>
            </a:r>
          </a:p>
          <a:p>
            <a:pPr eaLnBrk="1" hangingPunct="1"/>
            <a:r>
              <a:rPr lang="tr-TR" altLang="tr-TR" sz="2800" b="1">
                <a:solidFill>
                  <a:srgbClr val="75CCF3"/>
                </a:solidFill>
                <a:latin typeface="Calibri" pitchFamily="34" charset="0"/>
              </a:rPr>
              <a:t>Kişilik/ Kendine Mal etme</a:t>
            </a:r>
          </a:p>
        </p:txBody>
      </p:sp>
      <p:sp>
        <p:nvSpPr>
          <p:cNvPr id="567317" name="Text Box 21"/>
          <p:cNvSpPr txBox="1">
            <a:spLocks noChangeArrowheads="1"/>
          </p:cNvSpPr>
          <p:nvPr/>
        </p:nvSpPr>
        <p:spPr bwMode="auto">
          <a:xfrm>
            <a:off x="6156325" y="1700213"/>
            <a:ext cx="2736850" cy="265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800" b="1">
                <a:solidFill>
                  <a:srgbClr val="75CCF3"/>
                </a:solidFill>
                <a:latin typeface="Calibri" pitchFamily="34" charset="0"/>
              </a:rPr>
              <a:t>Uyarılma</a:t>
            </a:r>
          </a:p>
          <a:p>
            <a:pPr eaLnBrk="1" hangingPunct="1"/>
            <a:r>
              <a:rPr lang="tr-TR" altLang="tr-TR" sz="2800" b="1">
                <a:solidFill>
                  <a:srgbClr val="75CCF3"/>
                </a:solidFill>
                <a:latin typeface="Calibri" pitchFamily="34" charset="0"/>
              </a:rPr>
              <a:t>Kılavuzla yapma</a:t>
            </a:r>
          </a:p>
          <a:p>
            <a:pPr eaLnBrk="1" hangingPunct="1"/>
            <a:r>
              <a:rPr lang="tr-TR" altLang="tr-TR" sz="2800" b="1">
                <a:solidFill>
                  <a:srgbClr val="75CCF3"/>
                </a:solidFill>
                <a:latin typeface="Calibri" pitchFamily="34" charset="0"/>
              </a:rPr>
              <a:t>Beceri</a:t>
            </a:r>
          </a:p>
          <a:p>
            <a:pPr eaLnBrk="1" hangingPunct="1"/>
            <a:r>
              <a:rPr lang="tr-TR" altLang="tr-TR" sz="2800" b="1">
                <a:solidFill>
                  <a:srgbClr val="75CCF3"/>
                </a:solidFill>
                <a:latin typeface="Calibri" pitchFamily="34" charset="0"/>
              </a:rPr>
              <a:t>Duruma uydurma</a:t>
            </a:r>
          </a:p>
          <a:p>
            <a:pPr eaLnBrk="1" hangingPunct="1"/>
            <a:r>
              <a:rPr lang="tr-TR" altLang="tr-TR" sz="2800" b="1">
                <a:solidFill>
                  <a:srgbClr val="75CCF3"/>
                </a:solidFill>
                <a:latin typeface="Calibri" pitchFamily="34" charset="0"/>
              </a:rPr>
              <a:t>Yaratma</a:t>
            </a:r>
          </a:p>
        </p:txBody>
      </p:sp>
      <p:sp>
        <p:nvSpPr>
          <p:cNvPr id="567318" name="Text Box 22"/>
          <p:cNvSpPr txBox="1">
            <a:spLocks noChangeArrowheads="1"/>
          </p:cNvSpPr>
          <p:nvPr/>
        </p:nvSpPr>
        <p:spPr bwMode="auto">
          <a:xfrm>
            <a:off x="395288" y="1125538"/>
            <a:ext cx="26638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800" b="1">
                <a:latin typeface="Calibri" pitchFamily="34" charset="0"/>
              </a:rPr>
              <a:t>Bilişsel Alan</a:t>
            </a:r>
          </a:p>
        </p:txBody>
      </p:sp>
      <p:sp>
        <p:nvSpPr>
          <p:cNvPr id="567319" name="Text Box 23"/>
          <p:cNvSpPr txBox="1">
            <a:spLocks noChangeArrowheads="1"/>
          </p:cNvSpPr>
          <p:nvPr/>
        </p:nvSpPr>
        <p:spPr bwMode="auto">
          <a:xfrm>
            <a:off x="3419475" y="1125538"/>
            <a:ext cx="28082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sz="2800" b="1">
                <a:latin typeface="Calibri" pitchFamily="34" charset="0"/>
              </a:rPr>
              <a:t>Duyuşsal Alan</a:t>
            </a:r>
            <a:endParaRPr lang="tr-TR" altLang="tr-TR" sz="2800">
              <a:latin typeface="Calibri" pitchFamily="34" charset="0"/>
            </a:endParaRPr>
          </a:p>
        </p:txBody>
      </p:sp>
      <p:sp>
        <p:nvSpPr>
          <p:cNvPr id="567320" name="Text Box 24"/>
          <p:cNvSpPr txBox="1">
            <a:spLocks noChangeArrowheads="1"/>
          </p:cNvSpPr>
          <p:nvPr/>
        </p:nvSpPr>
        <p:spPr bwMode="auto">
          <a:xfrm>
            <a:off x="6084888" y="1125538"/>
            <a:ext cx="28082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800" b="1">
                <a:latin typeface="Calibri" pitchFamily="34" charset="0"/>
              </a:rPr>
              <a:t>Devinişsel Alan</a:t>
            </a:r>
          </a:p>
        </p:txBody>
      </p:sp>
      <p:sp>
        <p:nvSpPr>
          <p:cNvPr id="567321" name="Text Box 25"/>
          <p:cNvSpPr txBox="1">
            <a:spLocks noChangeArrowheads="1"/>
          </p:cNvSpPr>
          <p:nvPr/>
        </p:nvSpPr>
        <p:spPr bwMode="auto">
          <a:xfrm>
            <a:off x="611188" y="620713"/>
            <a:ext cx="82819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rgbClr val="A50021"/>
                </a:solidFill>
                <a:latin typeface="Calibri" pitchFamily="34" charset="0"/>
              </a:rPr>
              <a:t>DAVRANIŞ ALANLARI</a:t>
            </a:r>
          </a:p>
        </p:txBody>
      </p:sp>
    </p:spTree>
    <p:extLst>
      <p:ext uri="{BB962C8B-B14F-4D97-AF65-F5344CB8AC3E}">
        <p14:creationId xmlns="" xmlns:p14="http://schemas.microsoft.com/office/powerpoint/2010/main" val="3114951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174"/>
                                        </p:tgtEl>
                                        <p:attrNameLst>
                                          <p:attrName>style.visibility</p:attrName>
                                        </p:attrNameLst>
                                      </p:cBhvr>
                                      <p:to>
                                        <p:strVal val="visible"/>
                                      </p:to>
                                    </p:set>
                                    <p:anim calcmode="lin" valueType="num">
                                      <p:cBhvr>
                                        <p:cTn id="7" dur="500" fill="hold"/>
                                        <p:tgtEl>
                                          <p:spTgt spid="6174"/>
                                        </p:tgtEl>
                                        <p:attrNameLst>
                                          <p:attrName>ppt_w</p:attrName>
                                        </p:attrNameLst>
                                      </p:cBhvr>
                                      <p:tavLst>
                                        <p:tav tm="0">
                                          <p:val>
                                            <p:fltVal val="0"/>
                                          </p:val>
                                        </p:tav>
                                        <p:tav tm="100000">
                                          <p:val>
                                            <p:strVal val="#ppt_w"/>
                                          </p:val>
                                        </p:tav>
                                      </p:tavLst>
                                    </p:anim>
                                    <p:anim calcmode="lin" valueType="num">
                                      <p:cBhvr>
                                        <p:cTn id="8" dur="500" fill="hold"/>
                                        <p:tgtEl>
                                          <p:spTgt spid="6174"/>
                                        </p:tgtEl>
                                        <p:attrNameLst>
                                          <p:attrName>ppt_h</p:attrName>
                                        </p:attrNameLst>
                                      </p:cBhvr>
                                      <p:tavLst>
                                        <p:tav tm="0">
                                          <p:val>
                                            <p:fltVal val="0"/>
                                          </p:val>
                                        </p:tav>
                                        <p:tav tm="100000">
                                          <p:val>
                                            <p:strVal val="#ppt_h"/>
                                          </p:val>
                                        </p:tav>
                                      </p:tavLst>
                                    </p:anim>
                                    <p:animEffect transition="in" filter="fade">
                                      <p:cBhvr>
                                        <p:cTn id="9" dur="500"/>
                                        <p:tgtEl>
                                          <p:spTgt spid="6174"/>
                                        </p:tgtEl>
                                      </p:cBhvr>
                                    </p:animEffect>
                                  </p:childTnLst>
                                </p:cTn>
                              </p:par>
                              <p:par>
                                <p:cTn id="10" presetID="56" presetClass="entr" presetSubtype="0" fill="hold" nodeType="withEffect">
                                  <p:stCondLst>
                                    <p:cond delay="0"/>
                                  </p:stCondLst>
                                  <p:iterate type="lt">
                                    <p:tmPct val="10000"/>
                                  </p:iterate>
                                  <p:childTnLst>
                                    <p:set>
                                      <p:cBhvr>
                                        <p:cTn id="11" dur="1" fill="hold">
                                          <p:stCondLst>
                                            <p:cond delay="0"/>
                                          </p:stCondLst>
                                        </p:cTn>
                                        <p:tgtEl>
                                          <p:spTgt spid="567321">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567321">
                                            <p:txEl>
                                              <p:pRg st="0" end="0"/>
                                            </p:txEl>
                                          </p:spTgt>
                                        </p:tgtEl>
                                        <p:attrNameLst>
                                          <p:attrName>ppt_w</p:attrName>
                                        </p:attrNameLst>
                                      </p:cBhvr>
                                    </p:anim>
                                    <p:anim by="(#ppt_w*0.50)" calcmode="lin" valueType="num">
                                      <p:cBhvr>
                                        <p:cTn id="13" dur="500" decel="50000" autoRev="1" fill="hold">
                                          <p:stCondLst>
                                            <p:cond delay="0"/>
                                          </p:stCondLst>
                                        </p:cTn>
                                        <p:tgtEl>
                                          <p:spTgt spid="567321">
                                            <p:txEl>
                                              <p:pRg st="0" end="0"/>
                                            </p:txEl>
                                          </p:spTgt>
                                        </p:tgtEl>
                                        <p:attrNameLst>
                                          <p:attrName>ppt_x</p:attrName>
                                        </p:attrNameLst>
                                      </p:cBhvr>
                                    </p:anim>
                                    <p:anim from="(-#ppt_h/2)" to="(#ppt_y)" calcmode="lin" valueType="num">
                                      <p:cBhvr>
                                        <p:cTn id="14" dur="1000" fill="hold">
                                          <p:stCondLst>
                                            <p:cond delay="0"/>
                                          </p:stCondLst>
                                        </p:cTn>
                                        <p:tgtEl>
                                          <p:spTgt spid="567321">
                                            <p:txEl>
                                              <p:pRg st="0" end="0"/>
                                            </p:txEl>
                                          </p:spTgt>
                                        </p:tgtEl>
                                        <p:attrNameLst>
                                          <p:attrName>ppt_y</p:attrName>
                                        </p:attrNameLst>
                                      </p:cBhvr>
                                    </p:anim>
                                    <p:animRot by="21600000">
                                      <p:cBhvr>
                                        <p:cTn id="15" dur="1000" fill="hold">
                                          <p:stCondLst>
                                            <p:cond delay="0"/>
                                          </p:stCondLst>
                                        </p:cTn>
                                        <p:tgtEl>
                                          <p:spTgt spid="567321">
                                            <p:txEl>
                                              <p:pRg st="0" end="0"/>
                                            </p:txEl>
                                          </p:spTgt>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67318"/>
                                        </p:tgtEl>
                                        <p:attrNameLst>
                                          <p:attrName>style.visibility</p:attrName>
                                        </p:attrNameLst>
                                      </p:cBhvr>
                                      <p:to>
                                        <p:strVal val="visible"/>
                                      </p:to>
                                    </p:set>
                                    <p:animEffect transition="in" filter="diamond(in)">
                                      <p:cBhvr>
                                        <p:cTn id="20" dur="2000"/>
                                        <p:tgtEl>
                                          <p:spTgt spid="5673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567315"/>
                                        </p:tgtEl>
                                        <p:attrNameLst>
                                          <p:attrName>style.visibility</p:attrName>
                                        </p:attrNameLst>
                                      </p:cBhvr>
                                      <p:to>
                                        <p:strVal val="visible"/>
                                      </p:to>
                                    </p:set>
                                    <p:animEffect transition="in" filter="diamond(in)">
                                      <p:cBhvr>
                                        <p:cTn id="25" dur="2000"/>
                                        <p:tgtEl>
                                          <p:spTgt spid="56731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567319"/>
                                        </p:tgtEl>
                                        <p:attrNameLst>
                                          <p:attrName>style.visibility</p:attrName>
                                        </p:attrNameLst>
                                      </p:cBhvr>
                                      <p:to>
                                        <p:strVal val="visible"/>
                                      </p:to>
                                    </p:set>
                                    <p:animEffect transition="in" filter="diamond(in)">
                                      <p:cBhvr>
                                        <p:cTn id="30" dur="2000"/>
                                        <p:tgtEl>
                                          <p:spTgt spid="5673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567316"/>
                                        </p:tgtEl>
                                        <p:attrNameLst>
                                          <p:attrName>style.visibility</p:attrName>
                                        </p:attrNameLst>
                                      </p:cBhvr>
                                      <p:to>
                                        <p:strVal val="visible"/>
                                      </p:to>
                                    </p:set>
                                    <p:animEffect transition="in" filter="diamond(in)">
                                      <p:cBhvr>
                                        <p:cTn id="35" dur="2000"/>
                                        <p:tgtEl>
                                          <p:spTgt spid="56731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567320"/>
                                        </p:tgtEl>
                                        <p:attrNameLst>
                                          <p:attrName>style.visibility</p:attrName>
                                        </p:attrNameLst>
                                      </p:cBhvr>
                                      <p:to>
                                        <p:strVal val="visible"/>
                                      </p:to>
                                    </p:set>
                                    <p:animEffect transition="in" filter="diamond(in)">
                                      <p:cBhvr>
                                        <p:cTn id="40" dur="2000"/>
                                        <p:tgtEl>
                                          <p:spTgt spid="5673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567317"/>
                                        </p:tgtEl>
                                        <p:attrNameLst>
                                          <p:attrName>style.visibility</p:attrName>
                                        </p:attrNameLst>
                                      </p:cBhvr>
                                      <p:to>
                                        <p:strVal val="visible"/>
                                      </p:to>
                                    </p:set>
                                    <p:animEffect transition="in" filter="diamond(in)">
                                      <p:cBhvr>
                                        <p:cTn id="45" dur="2000"/>
                                        <p:tgtEl>
                                          <p:spTgt spid="5673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67314"/>
                                        </p:tgtEl>
                                        <p:attrNameLst>
                                          <p:attrName>style.visibility</p:attrName>
                                        </p:attrNameLst>
                                      </p:cBhvr>
                                      <p:to>
                                        <p:strVal val="visible"/>
                                      </p:to>
                                    </p:set>
                                    <p:anim calcmode="lin" valueType="num">
                                      <p:cBhvr>
                                        <p:cTn id="50" dur="500" fill="hold"/>
                                        <p:tgtEl>
                                          <p:spTgt spid="567314"/>
                                        </p:tgtEl>
                                        <p:attrNameLst>
                                          <p:attrName>ppt_w</p:attrName>
                                        </p:attrNameLst>
                                      </p:cBhvr>
                                      <p:tavLst>
                                        <p:tav tm="0">
                                          <p:val>
                                            <p:fltVal val="0"/>
                                          </p:val>
                                        </p:tav>
                                        <p:tav tm="100000">
                                          <p:val>
                                            <p:strVal val="#ppt_w"/>
                                          </p:val>
                                        </p:tav>
                                      </p:tavLst>
                                    </p:anim>
                                    <p:anim calcmode="lin" valueType="num">
                                      <p:cBhvr>
                                        <p:cTn id="51" dur="500" fill="hold"/>
                                        <p:tgtEl>
                                          <p:spTgt spid="567314"/>
                                        </p:tgtEl>
                                        <p:attrNameLst>
                                          <p:attrName>ppt_h</p:attrName>
                                        </p:attrNameLst>
                                      </p:cBhvr>
                                      <p:tavLst>
                                        <p:tav tm="0">
                                          <p:val>
                                            <p:fltVal val="0"/>
                                          </p:val>
                                        </p:tav>
                                        <p:tav tm="100000">
                                          <p:val>
                                            <p:strVal val="#ppt_h"/>
                                          </p:val>
                                        </p:tav>
                                      </p:tavLst>
                                    </p:anim>
                                    <p:animEffect transition="in" filter="fade">
                                      <p:cBhvr>
                                        <p:cTn id="52" dur="500"/>
                                        <p:tgtEl>
                                          <p:spTgt spid="567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14" grpId="0" animBg="1"/>
      <p:bldP spid="567315" grpId="0"/>
      <p:bldP spid="567316" grpId="0"/>
      <p:bldP spid="567317" grpId="0"/>
      <p:bldP spid="567318" grpId="0"/>
      <p:bldP spid="567319" grpId="0"/>
      <p:bldP spid="567320"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Oval 2"/>
          <p:cNvSpPr>
            <a:spLocks noChangeArrowheads="1"/>
          </p:cNvSpPr>
          <p:nvPr/>
        </p:nvSpPr>
        <p:spPr bwMode="auto">
          <a:xfrm>
            <a:off x="1258888" y="1557338"/>
            <a:ext cx="6697662" cy="3744912"/>
          </a:xfrm>
          <a:prstGeom prst="ellipse">
            <a:avLst/>
          </a:prstGeom>
          <a:gradFill rotWithShape="1">
            <a:gsLst>
              <a:gs pos="0">
                <a:srgbClr val="000080">
                  <a:alpha val="0"/>
                </a:srgbClr>
              </a:gs>
              <a:gs pos="100000">
                <a:srgbClr val="000080">
                  <a:gamma/>
                  <a:shade val="60392"/>
                  <a:invGamma/>
                </a:srgbClr>
              </a:gs>
            </a:gsLst>
            <a:path path="rect">
              <a:fillToRect r="100000" b="100000"/>
            </a:path>
          </a:gradFill>
          <a:ln w="12700">
            <a:solidFill>
              <a:srgbClr val="00FFFF"/>
            </a:solidFill>
            <a:round/>
            <a:headEnd type="none" w="sm" len="sm"/>
            <a:tailEnd type="none" w="sm" len="sm"/>
          </a:ln>
          <a:effectLst/>
        </p:spPr>
        <p:txBody>
          <a:bodyPr tIns="46800" bIns="4680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endParaRPr lang="tr-TR" altLang="tr-TR" sz="4400" b="1">
              <a:solidFill>
                <a:srgbClr val="F00000"/>
              </a:solidFill>
              <a:effectLst>
                <a:outerShdw blurRad="38100" dist="38100" dir="2700000" algn="tl">
                  <a:srgbClr val="000000"/>
                </a:outerShdw>
              </a:effectLst>
              <a:latin typeface="Calibri" pitchFamily="34" charset="0"/>
            </a:endParaRPr>
          </a:p>
          <a:p>
            <a:pPr algn="ctr" eaLnBrk="1" hangingPunct="1">
              <a:lnSpc>
                <a:spcPct val="80000"/>
              </a:lnSpc>
              <a:spcBef>
                <a:spcPct val="20000"/>
              </a:spcBef>
            </a:pPr>
            <a:r>
              <a:rPr lang="tr-TR" altLang="tr-TR" sz="4400" b="1">
                <a:solidFill>
                  <a:srgbClr val="F00000"/>
                </a:solidFill>
                <a:effectLst>
                  <a:outerShdw blurRad="38100" dist="38100" dir="2700000" algn="tl">
                    <a:srgbClr val="000000"/>
                  </a:outerShdw>
                </a:effectLst>
                <a:latin typeface="Calibri" pitchFamily="34" charset="0"/>
              </a:rPr>
              <a:t>BİLİŞSEL ALAN</a:t>
            </a:r>
          </a:p>
        </p:txBody>
      </p:sp>
    </p:spTree>
    <p:extLst>
      <p:ext uri="{BB962C8B-B14F-4D97-AF65-F5344CB8AC3E}">
        <p14:creationId xmlns="" xmlns:p14="http://schemas.microsoft.com/office/powerpoint/2010/main" val="2130410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0370"/>
                                        </p:tgtEl>
                                        <p:attrNameLst>
                                          <p:attrName>style.visibility</p:attrName>
                                        </p:attrNameLst>
                                      </p:cBhvr>
                                      <p:to>
                                        <p:strVal val="visible"/>
                                      </p:to>
                                    </p:set>
                                    <p:animEffect transition="in" filter="diamond(in)">
                                      <p:cBhvr>
                                        <p:cTn id="7" dur="2000"/>
                                        <p:tgtEl>
                                          <p:spTgt spid="570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304800" y="304800"/>
            <a:ext cx="8610600" cy="747713"/>
          </a:xfrm>
        </p:spPr>
        <p:txBody>
          <a:bodyPr rtlCol="0">
            <a:normAutofit fontScale="90000"/>
          </a:bodyPr>
          <a:lstStyle/>
          <a:p>
            <a:pPr eaLnBrk="1" fontAlgn="auto" hangingPunct="1">
              <a:spcAft>
                <a:spcPts val="0"/>
              </a:spcAft>
              <a:defRPr/>
            </a:pPr>
            <a:r>
              <a:rPr lang="tr-TR" u="sng" dirty="0" smtClean="0">
                <a:solidFill>
                  <a:srgbClr val="FF0000"/>
                </a:solidFill>
                <a:effectLst>
                  <a:outerShdw blurRad="38100" dist="38100" dir="2700000" algn="tl">
                    <a:srgbClr val="000000">
                      <a:alpha val="43137"/>
                    </a:srgbClr>
                  </a:outerShdw>
                </a:effectLst>
              </a:rPr>
              <a:t>Bilişsel Alan</a:t>
            </a:r>
          </a:p>
        </p:txBody>
      </p:sp>
      <p:sp>
        <p:nvSpPr>
          <p:cNvPr id="571395" name="Rectangle 3"/>
          <p:cNvSpPr>
            <a:spLocks noGrp="1" noChangeArrowheads="1"/>
          </p:cNvSpPr>
          <p:nvPr>
            <p:ph type="body" idx="1"/>
          </p:nvPr>
        </p:nvSpPr>
        <p:spPr>
          <a:xfrm>
            <a:off x="304800" y="1052513"/>
            <a:ext cx="8370888" cy="4897437"/>
          </a:xfrm>
        </p:spPr>
        <p:txBody>
          <a:bodyPr>
            <a:normAutofit/>
          </a:bodyPr>
          <a:lstStyle/>
          <a:p>
            <a:pPr marL="268288" indent="-268288" algn="just" eaLnBrk="1" hangingPunct="1">
              <a:buClr>
                <a:schemeClr val="tx1"/>
              </a:buClr>
              <a:buFontTx/>
              <a:buChar char="•"/>
            </a:pPr>
            <a:r>
              <a:rPr lang="tr-TR" altLang="tr-TR" sz="3000" dirty="0" smtClean="0"/>
              <a:t>Kişinin öğrenilmiş davranışlardan zihinsel yönü ağır basanlar bu kapsamın içindedirler. Böyle olmakla birlikte öğrenilmiş hiçbir davranış </a:t>
            </a:r>
            <a:r>
              <a:rPr lang="tr-TR" altLang="tr-TR" sz="3000" b="1" dirty="0" smtClean="0">
                <a:solidFill>
                  <a:srgbClr val="A50021"/>
                </a:solidFill>
              </a:rPr>
              <a:t>tek bir alana girmez</a:t>
            </a:r>
            <a:r>
              <a:rPr lang="tr-TR" altLang="tr-TR" sz="3000" dirty="0" smtClean="0"/>
              <a:t>. </a:t>
            </a:r>
          </a:p>
          <a:p>
            <a:pPr marL="268288" indent="-268288" eaLnBrk="1" hangingPunct="1">
              <a:buFontTx/>
              <a:buNone/>
            </a:pPr>
            <a:r>
              <a:rPr lang="tr-TR" altLang="tr-TR" sz="3000" b="1" dirty="0" smtClean="0">
                <a:solidFill>
                  <a:srgbClr val="FF0000"/>
                </a:solidFill>
                <a:effectLst>
                  <a:outerShdw blurRad="38100" dist="38100" dir="2700000" algn="tl">
                    <a:srgbClr val="000000">
                      <a:alpha val="43137"/>
                    </a:srgbClr>
                  </a:outerShdw>
                </a:effectLst>
              </a:rPr>
              <a:t>Örnek:</a:t>
            </a:r>
          </a:p>
          <a:p>
            <a:pPr marL="268288" indent="-268288" algn="just" eaLnBrk="1" hangingPunct="1">
              <a:buFontTx/>
              <a:buNone/>
            </a:pPr>
            <a:r>
              <a:rPr lang="tr-TR" altLang="tr-TR" sz="3000" dirty="0" smtClean="0"/>
              <a:t>	Fen Bilgisi dersinde kanın yapısını ve görevlerini açıklamada bilişsel davranışlar daha ağır basarken, kan ihtiyacı olan birine kan verme, canlıları sevme, trafik kurallarına uyma, saygılı olma gibi davranışlarda duyuşsal yön ağırlık gösterir. </a:t>
            </a:r>
          </a:p>
        </p:txBody>
      </p:sp>
    </p:spTree>
    <p:extLst>
      <p:ext uri="{BB962C8B-B14F-4D97-AF65-F5344CB8AC3E}">
        <p14:creationId xmlns="" xmlns:p14="http://schemas.microsoft.com/office/powerpoint/2010/main" val="3616570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1394"/>
                                        </p:tgtEl>
                                        <p:attrNameLst>
                                          <p:attrName>style.visibility</p:attrName>
                                        </p:attrNameLst>
                                      </p:cBhvr>
                                      <p:to>
                                        <p:strVal val="visible"/>
                                      </p:to>
                                    </p:set>
                                    <p:animEffect transition="in" filter="diamond(in)">
                                      <p:cBhvr>
                                        <p:cTn id="7" dur="2000"/>
                                        <p:tgtEl>
                                          <p:spTgt spid="571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71395">
                                            <p:txEl>
                                              <p:pRg st="0" end="0"/>
                                            </p:txEl>
                                          </p:spTgt>
                                        </p:tgtEl>
                                        <p:attrNameLst>
                                          <p:attrName>style.visibility</p:attrName>
                                        </p:attrNameLst>
                                      </p:cBhvr>
                                      <p:to>
                                        <p:strVal val="visible"/>
                                      </p:to>
                                    </p:set>
                                    <p:animEffect transition="in" filter="diamond(in)">
                                      <p:cBhvr>
                                        <p:cTn id="12" dur="2000"/>
                                        <p:tgtEl>
                                          <p:spTgt spid="571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571395">
                                            <p:txEl>
                                              <p:pRg st="1" end="1"/>
                                            </p:txEl>
                                          </p:spTgt>
                                        </p:tgtEl>
                                        <p:attrNameLst>
                                          <p:attrName>style.visibility</p:attrName>
                                        </p:attrNameLst>
                                      </p:cBhvr>
                                      <p:to>
                                        <p:strVal val="visible"/>
                                      </p:to>
                                    </p:set>
                                    <p:animEffect transition="in" filter="diamond(in)">
                                      <p:cBhvr>
                                        <p:cTn id="17" dur="2000"/>
                                        <p:tgtEl>
                                          <p:spTgt spid="5713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571395">
                                            <p:txEl>
                                              <p:pRg st="2" end="2"/>
                                            </p:txEl>
                                          </p:spTgt>
                                        </p:tgtEl>
                                        <p:attrNameLst>
                                          <p:attrName>style.visibility</p:attrName>
                                        </p:attrNameLst>
                                      </p:cBhvr>
                                      <p:to>
                                        <p:strVal val="visible"/>
                                      </p:to>
                                    </p:set>
                                    <p:animEffect transition="in" filter="diamond(in)">
                                      <p:cBhvr>
                                        <p:cTn id="22" dur="2000"/>
                                        <p:tgtEl>
                                          <p:spTgt spid="571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2419" name="Group 3"/>
          <p:cNvGraphicFramePr>
            <a:graphicFrameLocks noGrp="1"/>
          </p:cNvGraphicFramePr>
          <p:nvPr/>
        </p:nvGraphicFramePr>
        <p:xfrm>
          <a:off x="228600" y="228600"/>
          <a:ext cx="8686800" cy="5932488"/>
        </p:xfrm>
        <a:graphic>
          <a:graphicData uri="http://schemas.openxmlformats.org/drawingml/2006/table">
            <a:tbl>
              <a:tblPr/>
              <a:tblGrid>
                <a:gridCol w="1447800"/>
                <a:gridCol w="1447800"/>
                <a:gridCol w="1447800"/>
                <a:gridCol w="1447800"/>
                <a:gridCol w="1447800"/>
                <a:gridCol w="1447800"/>
              </a:tblGrid>
              <a:tr h="968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156B13"/>
                        </a:gs>
                        <a:gs pos="25000">
                          <a:srgbClr val="9CB86E"/>
                        </a:gs>
                        <a:gs pos="50000">
                          <a:srgbClr val="DDEBCF"/>
                        </a:gs>
                        <a:gs pos="75000">
                          <a:srgbClr val="9CB86E"/>
                        </a:gs>
                        <a:gs pos="100000">
                          <a:srgbClr val="156B13"/>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9900"/>
                        </a:gs>
                        <a:gs pos="100000">
                          <a:srgbClr val="FF99FF"/>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9900"/>
                        </a:gs>
                        <a:gs pos="100000">
                          <a:srgbClr val="FF99FF"/>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r>
              <a:tr h="950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r>
              <a:tr h="1003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r>
            </a:tbl>
          </a:graphicData>
        </a:graphic>
      </p:graphicFrame>
      <p:sp>
        <p:nvSpPr>
          <p:cNvPr id="9270" name="Text Box 64"/>
          <p:cNvSpPr txBox="1">
            <a:spLocks noChangeArrowheads="1"/>
          </p:cNvSpPr>
          <p:nvPr/>
        </p:nvSpPr>
        <p:spPr bwMode="auto">
          <a:xfrm>
            <a:off x="1736725" y="5451475"/>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2400">
              <a:latin typeface="Times New Roman" pitchFamily="18" charset="0"/>
            </a:endParaRPr>
          </a:p>
        </p:txBody>
      </p:sp>
      <p:sp>
        <p:nvSpPr>
          <p:cNvPr id="572481" name="Line 65"/>
          <p:cNvSpPr>
            <a:spLocks noChangeShapeType="1"/>
          </p:cNvSpPr>
          <p:nvPr/>
        </p:nvSpPr>
        <p:spPr bwMode="auto">
          <a:xfrm rot="21226454" flipV="1">
            <a:off x="696913" y="1136650"/>
            <a:ext cx="5446712" cy="2798763"/>
          </a:xfrm>
          <a:prstGeom prst="line">
            <a:avLst/>
          </a:prstGeom>
          <a:noFill/>
          <a:ln w="57150">
            <a:solidFill>
              <a:srgbClr val="FF6600"/>
            </a:solidFill>
            <a:round/>
            <a:headEnd type="none" w="sm" len="sm"/>
            <a:tailEnd type="triangle" w="med" len="lg"/>
          </a:ln>
          <a:extLst>
            <a:ext uri="{909E8E84-426E-40DD-AFC4-6F175D3DCCD1}">
              <a14:hiddenFill xmlns="" xmlns:a14="http://schemas.microsoft.com/office/drawing/2010/main">
                <a:noFill/>
              </a14:hiddenFill>
            </a:ext>
          </a:extLst>
        </p:spPr>
        <p:txBody>
          <a:bodyPr wrap="none"/>
          <a:lstStyle/>
          <a:p>
            <a:endParaRPr lang="tr-TR"/>
          </a:p>
        </p:txBody>
      </p:sp>
      <p:sp>
        <p:nvSpPr>
          <p:cNvPr id="572482" name="Text Box 66"/>
          <p:cNvSpPr txBox="1">
            <a:spLocks noChangeArrowheads="1"/>
          </p:cNvSpPr>
          <p:nvPr/>
        </p:nvSpPr>
        <p:spPr bwMode="auto">
          <a:xfrm rot="-2037690">
            <a:off x="900113" y="1916113"/>
            <a:ext cx="4495800"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600" b="1">
                <a:solidFill>
                  <a:srgbClr val="000066"/>
                </a:solidFill>
                <a:latin typeface="Calibri" pitchFamily="34" charset="0"/>
              </a:rPr>
              <a:t>Basitten Karmaşığa Doğru</a:t>
            </a:r>
          </a:p>
        </p:txBody>
      </p:sp>
      <p:sp>
        <p:nvSpPr>
          <p:cNvPr id="572483" name="Text Box 67"/>
          <p:cNvSpPr txBox="1">
            <a:spLocks noChangeArrowheads="1"/>
          </p:cNvSpPr>
          <p:nvPr/>
        </p:nvSpPr>
        <p:spPr bwMode="auto">
          <a:xfrm>
            <a:off x="250825" y="260350"/>
            <a:ext cx="4679950"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3200" b="1">
                <a:solidFill>
                  <a:srgbClr val="FF0000"/>
                </a:solidFill>
                <a:latin typeface="Calibri" pitchFamily="34" charset="0"/>
              </a:rPr>
              <a:t>Bilişsel Alan Basamakları</a:t>
            </a:r>
          </a:p>
        </p:txBody>
      </p:sp>
      <p:sp>
        <p:nvSpPr>
          <p:cNvPr id="572484" name="Text Box 68"/>
          <p:cNvSpPr txBox="1">
            <a:spLocks noChangeArrowheads="1"/>
          </p:cNvSpPr>
          <p:nvPr/>
        </p:nvSpPr>
        <p:spPr bwMode="auto">
          <a:xfrm>
            <a:off x="395288" y="5445125"/>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85" name="Text Box 69"/>
          <p:cNvSpPr txBox="1">
            <a:spLocks noChangeArrowheads="1"/>
          </p:cNvSpPr>
          <p:nvPr/>
        </p:nvSpPr>
        <p:spPr bwMode="auto">
          <a:xfrm>
            <a:off x="1692275" y="4508500"/>
            <a:ext cx="13668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Kavrama</a:t>
            </a:r>
          </a:p>
        </p:txBody>
      </p:sp>
      <p:sp>
        <p:nvSpPr>
          <p:cNvPr id="572486" name="Text Box 70"/>
          <p:cNvSpPr txBox="1">
            <a:spLocks noChangeArrowheads="1"/>
          </p:cNvSpPr>
          <p:nvPr/>
        </p:nvSpPr>
        <p:spPr bwMode="auto">
          <a:xfrm>
            <a:off x="3203575" y="3573463"/>
            <a:ext cx="1439863"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Uygulama</a:t>
            </a:r>
            <a:endParaRPr lang="tr-TR" altLang="tr-TR">
              <a:latin typeface="Calibri" pitchFamily="34" charset="0"/>
            </a:endParaRPr>
          </a:p>
        </p:txBody>
      </p:sp>
      <p:sp>
        <p:nvSpPr>
          <p:cNvPr id="572487" name="Text Box 71"/>
          <p:cNvSpPr txBox="1">
            <a:spLocks noChangeArrowheads="1"/>
          </p:cNvSpPr>
          <p:nvPr/>
        </p:nvSpPr>
        <p:spPr bwMode="auto">
          <a:xfrm>
            <a:off x="4643438" y="2420938"/>
            <a:ext cx="129698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solidFill>
                  <a:srgbClr val="000066"/>
                </a:solidFill>
                <a:latin typeface="Calibri" pitchFamily="34" charset="0"/>
              </a:rPr>
              <a:t>Analiz</a:t>
            </a:r>
          </a:p>
        </p:txBody>
      </p:sp>
      <p:sp>
        <p:nvSpPr>
          <p:cNvPr id="572488" name="Text Box 72"/>
          <p:cNvSpPr txBox="1">
            <a:spLocks noChangeArrowheads="1"/>
          </p:cNvSpPr>
          <p:nvPr/>
        </p:nvSpPr>
        <p:spPr bwMode="auto">
          <a:xfrm>
            <a:off x="6084888" y="1412875"/>
            <a:ext cx="1295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Sentez</a:t>
            </a:r>
            <a:endParaRPr lang="tr-TR" altLang="tr-TR" sz="2000">
              <a:latin typeface="Calibri" pitchFamily="34" charset="0"/>
            </a:endParaRPr>
          </a:p>
        </p:txBody>
      </p:sp>
      <p:sp>
        <p:nvSpPr>
          <p:cNvPr id="572489" name="Text Box 73"/>
          <p:cNvSpPr txBox="1">
            <a:spLocks noChangeArrowheads="1"/>
          </p:cNvSpPr>
          <p:nvPr/>
        </p:nvSpPr>
        <p:spPr bwMode="auto">
          <a:xfrm>
            <a:off x="7451725" y="333375"/>
            <a:ext cx="14414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Değerlen-dirme</a:t>
            </a:r>
            <a:endParaRPr lang="tr-TR" altLang="tr-TR">
              <a:latin typeface="Calibri" pitchFamily="34" charset="0"/>
            </a:endParaRPr>
          </a:p>
        </p:txBody>
      </p:sp>
      <p:sp>
        <p:nvSpPr>
          <p:cNvPr id="572490" name="Text Box 74"/>
          <p:cNvSpPr txBox="1">
            <a:spLocks noChangeArrowheads="1"/>
          </p:cNvSpPr>
          <p:nvPr/>
        </p:nvSpPr>
        <p:spPr bwMode="auto">
          <a:xfrm>
            <a:off x="1835150" y="5516563"/>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91" name="Text Box 75"/>
          <p:cNvSpPr txBox="1">
            <a:spLocks noChangeArrowheads="1"/>
          </p:cNvSpPr>
          <p:nvPr/>
        </p:nvSpPr>
        <p:spPr bwMode="auto">
          <a:xfrm>
            <a:off x="3276600" y="5516563"/>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92" name="Text Box 76"/>
          <p:cNvSpPr txBox="1">
            <a:spLocks noChangeArrowheads="1"/>
          </p:cNvSpPr>
          <p:nvPr/>
        </p:nvSpPr>
        <p:spPr bwMode="auto">
          <a:xfrm>
            <a:off x="4787900" y="5516563"/>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93" name="Text Box 77"/>
          <p:cNvSpPr txBox="1">
            <a:spLocks noChangeArrowheads="1"/>
          </p:cNvSpPr>
          <p:nvPr/>
        </p:nvSpPr>
        <p:spPr bwMode="auto">
          <a:xfrm>
            <a:off x="6156325" y="5516563"/>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94" name="Text Box 78"/>
          <p:cNvSpPr txBox="1">
            <a:spLocks noChangeArrowheads="1"/>
          </p:cNvSpPr>
          <p:nvPr/>
        </p:nvSpPr>
        <p:spPr bwMode="auto">
          <a:xfrm>
            <a:off x="7596188" y="5516563"/>
            <a:ext cx="11525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Bilgi</a:t>
            </a:r>
            <a:endParaRPr lang="tr-TR" altLang="tr-TR" sz="2400">
              <a:solidFill>
                <a:schemeClr val="bg2"/>
              </a:solidFill>
              <a:latin typeface="Calibri" pitchFamily="34" charset="0"/>
            </a:endParaRPr>
          </a:p>
        </p:txBody>
      </p:sp>
      <p:sp>
        <p:nvSpPr>
          <p:cNvPr id="572495" name="Text Box 79"/>
          <p:cNvSpPr txBox="1">
            <a:spLocks noChangeArrowheads="1"/>
          </p:cNvSpPr>
          <p:nvPr/>
        </p:nvSpPr>
        <p:spPr bwMode="auto">
          <a:xfrm>
            <a:off x="3132138" y="4508500"/>
            <a:ext cx="1366837"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Kavrama</a:t>
            </a:r>
          </a:p>
        </p:txBody>
      </p:sp>
      <p:sp>
        <p:nvSpPr>
          <p:cNvPr id="572496" name="Text Box 80"/>
          <p:cNvSpPr txBox="1">
            <a:spLocks noChangeArrowheads="1"/>
          </p:cNvSpPr>
          <p:nvPr/>
        </p:nvSpPr>
        <p:spPr bwMode="auto">
          <a:xfrm>
            <a:off x="4643438" y="4508500"/>
            <a:ext cx="1366837"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Kavrama</a:t>
            </a:r>
          </a:p>
        </p:txBody>
      </p:sp>
      <p:sp>
        <p:nvSpPr>
          <p:cNvPr id="572497" name="Text Box 81"/>
          <p:cNvSpPr txBox="1">
            <a:spLocks noChangeArrowheads="1"/>
          </p:cNvSpPr>
          <p:nvPr/>
        </p:nvSpPr>
        <p:spPr bwMode="auto">
          <a:xfrm>
            <a:off x="6011863" y="4508500"/>
            <a:ext cx="1366837"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Kavrama</a:t>
            </a:r>
          </a:p>
        </p:txBody>
      </p:sp>
      <p:sp>
        <p:nvSpPr>
          <p:cNvPr id="572498" name="Text Box 82"/>
          <p:cNvSpPr txBox="1">
            <a:spLocks noChangeArrowheads="1"/>
          </p:cNvSpPr>
          <p:nvPr/>
        </p:nvSpPr>
        <p:spPr bwMode="auto">
          <a:xfrm>
            <a:off x="7524750" y="4508500"/>
            <a:ext cx="13668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Kavrama</a:t>
            </a:r>
          </a:p>
        </p:txBody>
      </p:sp>
      <p:sp>
        <p:nvSpPr>
          <p:cNvPr id="572499" name="Text Box 83"/>
          <p:cNvSpPr txBox="1">
            <a:spLocks noChangeArrowheads="1"/>
          </p:cNvSpPr>
          <p:nvPr/>
        </p:nvSpPr>
        <p:spPr bwMode="auto">
          <a:xfrm>
            <a:off x="6084888" y="3573463"/>
            <a:ext cx="1368425"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Uygulama</a:t>
            </a:r>
            <a:endParaRPr lang="tr-TR" altLang="tr-TR">
              <a:latin typeface="Calibri" pitchFamily="34" charset="0"/>
            </a:endParaRPr>
          </a:p>
        </p:txBody>
      </p:sp>
      <p:sp>
        <p:nvSpPr>
          <p:cNvPr id="572500" name="Text Box 84"/>
          <p:cNvSpPr txBox="1">
            <a:spLocks noChangeArrowheads="1"/>
          </p:cNvSpPr>
          <p:nvPr/>
        </p:nvSpPr>
        <p:spPr bwMode="auto">
          <a:xfrm>
            <a:off x="4716463" y="3573463"/>
            <a:ext cx="1439862"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Uygulama</a:t>
            </a:r>
            <a:endParaRPr lang="tr-TR" altLang="tr-TR">
              <a:latin typeface="Calibri" pitchFamily="34" charset="0"/>
            </a:endParaRPr>
          </a:p>
        </p:txBody>
      </p:sp>
      <p:sp>
        <p:nvSpPr>
          <p:cNvPr id="572501" name="Text Box 85"/>
          <p:cNvSpPr txBox="1">
            <a:spLocks noChangeArrowheads="1"/>
          </p:cNvSpPr>
          <p:nvPr/>
        </p:nvSpPr>
        <p:spPr bwMode="auto">
          <a:xfrm>
            <a:off x="7451725" y="3573463"/>
            <a:ext cx="1439863"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Uygulama</a:t>
            </a:r>
            <a:endParaRPr lang="tr-TR" altLang="tr-TR">
              <a:latin typeface="Calibri" pitchFamily="34" charset="0"/>
            </a:endParaRPr>
          </a:p>
        </p:txBody>
      </p:sp>
      <p:sp>
        <p:nvSpPr>
          <p:cNvPr id="572502" name="Text Box 86"/>
          <p:cNvSpPr txBox="1">
            <a:spLocks noChangeArrowheads="1"/>
          </p:cNvSpPr>
          <p:nvPr/>
        </p:nvSpPr>
        <p:spPr bwMode="auto">
          <a:xfrm>
            <a:off x="6011863" y="2420938"/>
            <a:ext cx="129698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solidFill>
                  <a:srgbClr val="000066"/>
                </a:solidFill>
                <a:latin typeface="Calibri" pitchFamily="34" charset="0"/>
              </a:rPr>
              <a:t>Analiz</a:t>
            </a:r>
          </a:p>
        </p:txBody>
      </p:sp>
      <p:sp>
        <p:nvSpPr>
          <p:cNvPr id="572503" name="Text Box 87"/>
          <p:cNvSpPr txBox="1">
            <a:spLocks noChangeArrowheads="1"/>
          </p:cNvSpPr>
          <p:nvPr/>
        </p:nvSpPr>
        <p:spPr bwMode="auto">
          <a:xfrm>
            <a:off x="7524750" y="2420938"/>
            <a:ext cx="129698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solidFill>
                  <a:srgbClr val="000066"/>
                </a:solidFill>
                <a:latin typeface="Calibri" pitchFamily="34" charset="0"/>
              </a:rPr>
              <a:t>Analiz</a:t>
            </a:r>
          </a:p>
        </p:txBody>
      </p:sp>
      <p:sp>
        <p:nvSpPr>
          <p:cNvPr id="572504" name="Text Box 88"/>
          <p:cNvSpPr txBox="1">
            <a:spLocks noChangeArrowheads="1"/>
          </p:cNvSpPr>
          <p:nvPr/>
        </p:nvSpPr>
        <p:spPr bwMode="auto">
          <a:xfrm>
            <a:off x="7596188" y="1484313"/>
            <a:ext cx="1295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Sentez</a:t>
            </a:r>
            <a:endParaRPr lang="tr-TR" altLang="tr-TR" sz="2000">
              <a:latin typeface="Calibri" pitchFamily="34" charset="0"/>
            </a:endParaRPr>
          </a:p>
        </p:txBody>
      </p:sp>
    </p:spTree>
    <p:extLst>
      <p:ext uri="{BB962C8B-B14F-4D97-AF65-F5344CB8AC3E}">
        <p14:creationId xmlns="" xmlns:p14="http://schemas.microsoft.com/office/powerpoint/2010/main" val="29264230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2484"/>
                                        </p:tgtEl>
                                        <p:attrNameLst>
                                          <p:attrName>style.visibility</p:attrName>
                                        </p:attrNameLst>
                                      </p:cBhvr>
                                      <p:to>
                                        <p:strVal val="visible"/>
                                      </p:to>
                                    </p:set>
                                    <p:animEffect transition="in" filter="diamond(in)">
                                      <p:cBhvr>
                                        <p:cTn id="7" dur="2000"/>
                                        <p:tgtEl>
                                          <p:spTgt spid="57248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572485"/>
                                        </p:tgtEl>
                                        <p:attrNameLst>
                                          <p:attrName>style.visibility</p:attrName>
                                        </p:attrNameLst>
                                      </p:cBhvr>
                                      <p:to>
                                        <p:strVal val="visible"/>
                                      </p:to>
                                    </p:set>
                                    <p:animEffect transition="in" filter="diamond(in)">
                                      <p:cBhvr>
                                        <p:cTn id="11" dur="1000"/>
                                        <p:tgtEl>
                                          <p:spTgt spid="572485"/>
                                        </p:tgtEl>
                                      </p:cBhvr>
                                    </p:animEffect>
                                  </p:childTnLst>
                                </p:cTn>
                              </p:par>
                            </p:childTnLst>
                          </p:cTn>
                        </p:par>
                        <p:par>
                          <p:cTn id="12" fill="hold" nodeType="afterGroup">
                            <p:stCondLst>
                              <p:cond delay="3000"/>
                            </p:stCondLst>
                            <p:childTnLst>
                              <p:par>
                                <p:cTn id="13" presetID="8" presetClass="entr" presetSubtype="16" fill="hold" grpId="0" nodeType="afterEffect">
                                  <p:stCondLst>
                                    <p:cond delay="0"/>
                                  </p:stCondLst>
                                  <p:childTnLst>
                                    <p:set>
                                      <p:cBhvr>
                                        <p:cTn id="14" dur="1" fill="hold">
                                          <p:stCondLst>
                                            <p:cond delay="0"/>
                                          </p:stCondLst>
                                        </p:cTn>
                                        <p:tgtEl>
                                          <p:spTgt spid="572486"/>
                                        </p:tgtEl>
                                        <p:attrNameLst>
                                          <p:attrName>style.visibility</p:attrName>
                                        </p:attrNameLst>
                                      </p:cBhvr>
                                      <p:to>
                                        <p:strVal val="visible"/>
                                      </p:to>
                                    </p:set>
                                    <p:animEffect transition="in" filter="diamond(in)">
                                      <p:cBhvr>
                                        <p:cTn id="15" dur="1000"/>
                                        <p:tgtEl>
                                          <p:spTgt spid="572486"/>
                                        </p:tgtEl>
                                      </p:cBhvr>
                                    </p:animEffect>
                                  </p:childTnLst>
                                </p:cTn>
                              </p:par>
                            </p:childTnLst>
                          </p:cTn>
                        </p:par>
                        <p:par>
                          <p:cTn id="16" fill="hold" nodeType="afterGroup">
                            <p:stCondLst>
                              <p:cond delay="4000"/>
                            </p:stCondLst>
                            <p:childTnLst>
                              <p:par>
                                <p:cTn id="17" presetID="8" presetClass="entr" presetSubtype="16" fill="hold" grpId="0" nodeType="afterEffect">
                                  <p:stCondLst>
                                    <p:cond delay="0"/>
                                  </p:stCondLst>
                                  <p:childTnLst>
                                    <p:set>
                                      <p:cBhvr>
                                        <p:cTn id="18" dur="1" fill="hold">
                                          <p:stCondLst>
                                            <p:cond delay="0"/>
                                          </p:stCondLst>
                                        </p:cTn>
                                        <p:tgtEl>
                                          <p:spTgt spid="572487"/>
                                        </p:tgtEl>
                                        <p:attrNameLst>
                                          <p:attrName>style.visibility</p:attrName>
                                        </p:attrNameLst>
                                      </p:cBhvr>
                                      <p:to>
                                        <p:strVal val="visible"/>
                                      </p:to>
                                    </p:set>
                                    <p:animEffect transition="in" filter="diamond(in)">
                                      <p:cBhvr>
                                        <p:cTn id="19" dur="1000"/>
                                        <p:tgtEl>
                                          <p:spTgt spid="572487"/>
                                        </p:tgtEl>
                                      </p:cBhvr>
                                    </p:animEffect>
                                  </p:childTnLst>
                                </p:cTn>
                              </p:par>
                            </p:childTnLst>
                          </p:cTn>
                        </p:par>
                        <p:par>
                          <p:cTn id="20" fill="hold" nodeType="afterGroup">
                            <p:stCondLst>
                              <p:cond delay="5000"/>
                            </p:stCondLst>
                            <p:childTnLst>
                              <p:par>
                                <p:cTn id="21" presetID="8" presetClass="entr" presetSubtype="16" fill="hold" grpId="0" nodeType="afterEffect">
                                  <p:stCondLst>
                                    <p:cond delay="0"/>
                                  </p:stCondLst>
                                  <p:childTnLst>
                                    <p:set>
                                      <p:cBhvr>
                                        <p:cTn id="22" dur="1" fill="hold">
                                          <p:stCondLst>
                                            <p:cond delay="0"/>
                                          </p:stCondLst>
                                        </p:cTn>
                                        <p:tgtEl>
                                          <p:spTgt spid="572488"/>
                                        </p:tgtEl>
                                        <p:attrNameLst>
                                          <p:attrName>style.visibility</p:attrName>
                                        </p:attrNameLst>
                                      </p:cBhvr>
                                      <p:to>
                                        <p:strVal val="visible"/>
                                      </p:to>
                                    </p:set>
                                    <p:animEffect transition="in" filter="diamond(in)">
                                      <p:cBhvr>
                                        <p:cTn id="23" dur="1000"/>
                                        <p:tgtEl>
                                          <p:spTgt spid="572488"/>
                                        </p:tgtEl>
                                      </p:cBhvr>
                                    </p:animEffect>
                                  </p:childTnLst>
                                </p:cTn>
                              </p:par>
                            </p:childTnLst>
                          </p:cTn>
                        </p:par>
                        <p:par>
                          <p:cTn id="24" fill="hold" nodeType="afterGroup">
                            <p:stCondLst>
                              <p:cond delay="6000"/>
                            </p:stCondLst>
                            <p:childTnLst>
                              <p:par>
                                <p:cTn id="25" presetID="8" presetClass="entr" presetSubtype="16" fill="hold" grpId="0" nodeType="afterEffect">
                                  <p:stCondLst>
                                    <p:cond delay="0"/>
                                  </p:stCondLst>
                                  <p:childTnLst>
                                    <p:set>
                                      <p:cBhvr>
                                        <p:cTn id="26" dur="1" fill="hold">
                                          <p:stCondLst>
                                            <p:cond delay="0"/>
                                          </p:stCondLst>
                                        </p:cTn>
                                        <p:tgtEl>
                                          <p:spTgt spid="572489"/>
                                        </p:tgtEl>
                                        <p:attrNameLst>
                                          <p:attrName>style.visibility</p:attrName>
                                        </p:attrNameLst>
                                      </p:cBhvr>
                                      <p:to>
                                        <p:strVal val="visible"/>
                                      </p:to>
                                    </p:set>
                                    <p:animEffect transition="in" filter="diamond(in)">
                                      <p:cBhvr>
                                        <p:cTn id="27" dur="1000"/>
                                        <p:tgtEl>
                                          <p:spTgt spid="572489"/>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72490"/>
                                        </p:tgtEl>
                                        <p:attrNameLst>
                                          <p:attrName>style.visibility</p:attrName>
                                        </p:attrNameLst>
                                      </p:cBhvr>
                                      <p:to>
                                        <p:strVal val="visible"/>
                                      </p:to>
                                    </p:set>
                                    <p:animEffect transition="in" filter="diamond(in)">
                                      <p:cBhvr>
                                        <p:cTn id="30" dur="500"/>
                                        <p:tgtEl>
                                          <p:spTgt spid="572490"/>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572495"/>
                                        </p:tgtEl>
                                        <p:attrNameLst>
                                          <p:attrName>style.visibility</p:attrName>
                                        </p:attrNameLst>
                                      </p:cBhvr>
                                      <p:to>
                                        <p:strVal val="visible"/>
                                      </p:to>
                                    </p:set>
                                    <p:animEffect transition="in" filter="diamond(in)">
                                      <p:cBhvr>
                                        <p:cTn id="33" dur="500"/>
                                        <p:tgtEl>
                                          <p:spTgt spid="572495"/>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572491"/>
                                        </p:tgtEl>
                                        <p:attrNameLst>
                                          <p:attrName>style.visibility</p:attrName>
                                        </p:attrNameLst>
                                      </p:cBhvr>
                                      <p:to>
                                        <p:strVal val="visible"/>
                                      </p:to>
                                    </p:set>
                                    <p:animEffect transition="in" filter="diamond(in)">
                                      <p:cBhvr>
                                        <p:cTn id="36" dur="500"/>
                                        <p:tgtEl>
                                          <p:spTgt spid="572491"/>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572500"/>
                                        </p:tgtEl>
                                        <p:attrNameLst>
                                          <p:attrName>style.visibility</p:attrName>
                                        </p:attrNameLst>
                                      </p:cBhvr>
                                      <p:to>
                                        <p:strVal val="visible"/>
                                      </p:to>
                                    </p:set>
                                    <p:animEffect transition="in" filter="diamond(in)">
                                      <p:cBhvr>
                                        <p:cTn id="39" dur="500"/>
                                        <p:tgtEl>
                                          <p:spTgt spid="572500"/>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572496"/>
                                        </p:tgtEl>
                                        <p:attrNameLst>
                                          <p:attrName>style.visibility</p:attrName>
                                        </p:attrNameLst>
                                      </p:cBhvr>
                                      <p:to>
                                        <p:strVal val="visible"/>
                                      </p:to>
                                    </p:set>
                                    <p:animEffect transition="in" filter="diamond(in)">
                                      <p:cBhvr>
                                        <p:cTn id="42" dur="500"/>
                                        <p:tgtEl>
                                          <p:spTgt spid="572496"/>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572492"/>
                                        </p:tgtEl>
                                        <p:attrNameLst>
                                          <p:attrName>style.visibility</p:attrName>
                                        </p:attrNameLst>
                                      </p:cBhvr>
                                      <p:to>
                                        <p:strVal val="visible"/>
                                      </p:to>
                                    </p:set>
                                    <p:animEffect transition="in" filter="diamond(in)">
                                      <p:cBhvr>
                                        <p:cTn id="45" dur="500"/>
                                        <p:tgtEl>
                                          <p:spTgt spid="572492"/>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572502"/>
                                        </p:tgtEl>
                                        <p:attrNameLst>
                                          <p:attrName>style.visibility</p:attrName>
                                        </p:attrNameLst>
                                      </p:cBhvr>
                                      <p:to>
                                        <p:strVal val="visible"/>
                                      </p:to>
                                    </p:set>
                                    <p:animEffect transition="in" filter="diamond(in)">
                                      <p:cBhvr>
                                        <p:cTn id="48" dur="500"/>
                                        <p:tgtEl>
                                          <p:spTgt spid="572502"/>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572499"/>
                                        </p:tgtEl>
                                        <p:attrNameLst>
                                          <p:attrName>style.visibility</p:attrName>
                                        </p:attrNameLst>
                                      </p:cBhvr>
                                      <p:to>
                                        <p:strVal val="visible"/>
                                      </p:to>
                                    </p:set>
                                    <p:animEffect transition="in" filter="diamond(in)">
                                      <p:cBhvr>
                                        <p:cTn id="51" dur="500"/>
                                        <p:tgtEl>
                                          <p:spTgt spid="572499"/>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572497"/>
                                        </p:tgtEl>
                                        <p:attrNameLst>
                                          <p:attrName>style.visibility</p:attrName>
                                        </p:attrNameLst>
                                      </p:cBhvr>
                                      <p:to>
                                        <p:strVal val="visible"/>
                                      </p:to>
                                    </p:set>
                                    <p:animEffect transition="in" filter="diamond(in)">
                                      <p:cBhvr>
                                        <p:cTn id="54" dur="500"/>
                                        <p:tgtEl>
                                          <p:spTgt spid="572497"/>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572493"/>
                                        </p:tgtEl>
                                        <p:attrNameLst>
                                          <p:attrName>style.visibility</p:attrName>
                                        </p:attrNameLst>
                                      </p:cBhvr>
                                      <p:to>
                                        <p:strVal val="visible"/>
                                      </p:to>
                                    </p:set>
                                    <p:animEffect transition="in" filter="diamond(in)">
                                      <p:cBhvr>
                                        <p:cTn id="57" dur="500"/>
                                        <p:tgtEl>
                                          <p:spTgt spid="572493"/>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572504"/>
                                        </p:tgtEl>
                                        <p:attrNameLst>
                                          <p:attrName>style.visibility</p:attrName>
                                        </p:attrNameLst>
                                      </p:cBhvr>
                                      <p:to>
                                        <p:strVal val="visible"/>
                                      </p:to>
                                    </p:set>
                                    <p:animEffect transition="in" filter="diamond(in)">
                                      <p:cBhvr>
                                        <p:cTn id="60" dur="500"/>
                                        <p:tgtEl>
                                          <p:spTgt spid="572504"/>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572503"/>
                                        </p:tgtEl>
                                        <p:attrNameLst>
                                          <p:attrName>style.visibility</p:attrName>
                                        </p:attrNameLst>
                                      </p:cBhvr>
                                      <p:to>
                                        <p:strVal val="visible"/>
                                      </p:to>
                                    </p:set>
                                    <p:animEffect transition="in" filter="diamond(in)">
                                      <p:cBhvr>
                                        <p:cTn id="63" dur="500"/>
                                        <p:tgtEl>
                                          <p:spTgt spid="572503"/>
                                        </p:tgtEl>
                                      </p:cBhvr>
                                    </p:animEffect>
                                  </p:childTnLst>
                                </p:cTn>
                              </p:par>
                              <p:par>
                                <p:cTn id="64" presetID="8" presetClass="entr" presetSubtype="16" fill="hold" grpId="0" nodeType="withEffect">
                                  <p:stCondLst>
                                    <p:cond delay="0"/>
                                  </p:stCondLst>
                                  <p:childTnLst>
                                    <p:set>
                                      <p:cBhvr>
                                        <p:cTn id="65" dur="1" fill="hold">
                                          <p:stCondLst>
                                            <p:cond delay="0"/>
                                          </p:stCondLst>
                                        </p:cTn>
                                        <p:tgtEl>
                                          <p:spTgt spid="572501"/>
                                        </p:tgtEl>
                                        <p:attrNameLst>
                                          <p:attrName>style.visibility</p:attrName>
                                        </p:attrNameLst>
                                      </p:cBhvr>
                                      <p:to>
                                        <p:strVal val="visible"/>
                                      </p:to>
                                    </p:set>
                                    <p:animEffect transition="in" filter="diamond(in)">
                                      <p:cBhvr>
                                        <p:cTn id="66" dur="500"/>
                                        <p:tgtEl>
                                          <p:spTgt spid="572501"/>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572498"/>
                                        </p:tgtEl>
                                        <p:attrNameLst>
                                          <p:attrName>style.visibility</p:attrName>
                                        </p:attrNameLst>
                                      </p:cBhvr>
                                      <p:to>
                                        <p:strVal val="visible"/>
                                      </p:to>
                                    </p:set>
                                    <p:animEffect transition="in" filter="diamond(in)">
                                      <p:cBhvr>
                                        <p:cTn id="69" dur="500"/>
                                        <p:tgtEl>
                                          <p:spTgt spid="572498"/>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572494"/>
                                        </p:tgtEl>
                                        <p:attrNameLst>
                                          <p:attrName>style.visibility</p:attrName>
                                        </p:attrNameLst>
                                      </p:cBhvr>
                                      <p:to>
                                        <p:strVal val="visible"/>
                                      </p:to>
                                    </p:set>
                                    <p:animEffect transition="in" filter="diamond(in)">
                                      <p:cBhvr>
                                        <p:cTn id="72" dur="500"/>
                                        <p:tgtEl>
                                          <p:spTgt spid="572494"/>
                                        </p:tgtEl>
                                      </p:cBhvr>
                                    </p:animEffect>
                                  </p:childTnLst>
                                </p:cTn>
                              </p:par>
                            </p:childTnLst>
                          </p:cTn>
                        </p:par>
                        <p:par>
                          <p:cTn id="73" fill="hold" nodeType="afterGroup">
                            <p:stCondLst>
                              <p:cond delay="7000"/>
                            </p:stCondLst>
                            <p:childTnLst>
                              <p:par>
                                <p:cTn id="74" presetID="4" presetClass="entr" presetSubtype="32" fill="hold" grpId="0" nodeType="afterEffect">
                                  <p:stCondLst>
                                    <p:cond delay="0"/>
                                  </p:stCondLst>
                                  <p:childTnLst>
                                    <p:set>
                                      <p:cBhvr>
                                        <p:cTn id="75" dur="1" fill="hold">
                                          <p:stCondLst>
                                            <p:cond delay="0"/>
                                          </p:stCondLst>
                                        </p:cTn>
                                        <p:tgtEl>
                                          <p:spTgt spid="572482"/>
                                        </p:tgtEl>
                                        <p:attrNameLst>
                                          <p:attrName>style.visibility</p:attrName>
                                        </p:attrNameLst>
                                      </p:cBhvr>
                                      <p:to>
                                        <p:strVal val="visible"/>
                                      </p:to>
                                    </p:set>
                                    <p:animEffect transition="in" filter="box(out)">
                                      <p:cBhvr>
                                        <p:cTn id="76" dur="500"/>
                                        <p:tgtEl>
                                          <p:spTgt spid="572482"/>
                                        </p:tgtEl>
                                      </p:cBhvr>
                                    </p:animEffect>
                                  </p:childTnLst>
                                </p:cTn>
                              </p:par>
                            </p:childTnLst>
                          </p:cTn>
                        </p:par>
                        <p:par>
                          <p:cTn id="77" fill="hold" nodeType="afterGroup">
                            <p:stCondLst>
                              <p:cond delay="7500"/>
                            </p:stCondLst>
                            <p:childTnLst>
                              <p:par>
                                <p:cTn id="78" presetID="4" presetClass="entr" presetSubtype="32" fill="hold" grpId="0" nodeType="afterEffect">
                                  <p:stCondLst>
                                    <p:cond delay="0"/>
                                  </p:stCondLst>
                                  <p:childTnLst>
                                    <p:set>
                                      <p:cBhvr>
                                        <p:cTn id="79" dur="1" fill="hold">
                                          <p:stCondLst>
                                            <p:cond delay="0"/>
                                          </p:stCondLst>
                                        </p:cTn>
                                        <p:tgtEl>
                                          <p:spTgt spid="572481"/>
                                        </p:tgtEl>
                                        <p:attrNameLst>
                                          <p:attrName>style.visibility</p:attrName>
                                        </p:attrNameLst>
                                      </p:cBhvr>
                                      <p:to>
                                        <p:strVal val="visible"/>
                                      </p:to>
                                    </p:set>
                                    <p:animEffect transition="in" filter="box(out)">
                                      <p:cBhvr>
                                        <p:cTn id="80" dur="500"/>
                                        <p:tgtEl>
                                          <p:spTgt spid="572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81" grpId="0" animBg="1"/>
      <p:bldP spid="572482" grpId="0"/>
      <p:bldP spid="572484" grpId="0"/>
      <p:bldP spid="572485" grpId="0"/>
      <p:bldP spid="572486" grpId="0"/>
      <p:bldP spid="572487" grpId="0"/>
      <p:bldP spid="572488" grpId="0"/>
      <p:bldP spid="572489" grpId="0"/>
      <p:bldP spid="572490" grpId="0"/>
      <p:bldP spid="572491" grpId="0"/>
      <p:bldP spid="572492" grpId="0"/>
      <p:bldP spid="572493" grpId="0"/>
      <p:bldP spid="572494" grpId="0"/>
      <p:bldP spid="572495" grpId="0"/>
      <p:bldP spid="572496" grpId="0"/>
      <p:bldP spid="572497" grpId="0"/>
      <p:bldP spid="572498" grpId="0"/>
      <p:bldP spid="572499" grpId="0"/>
      <p:bldP spid="572500" grpId="0"/>
      <p:bldP spid="572501" grpId="0"/>
      <p:bldP spid="572502" grpId="0"/>
      <p:bldP spid="572503" grpId="0"/>
      <p:bldP spid="57250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4632AB98-75BF-4111-8BAC-0CD10FA3EDE7}" type="slidenum">
              <a:rPr lang="en-US"/>
              <a:pPr>
                <a:defRPr/>
              </a:pPr>
              <a:t>48</a:t>
            </a:fld>
            <a:endParaRPr lang="en-US"/>
          </a:p>
        </p:txBody>
      </p:sp>
      <p:graphicFrame>
        <p:nvGraphicFramePr>
          <p:cNvPr id="667781" name="Group 133"/>
          <p:cNvGraphicFramePr>
            <a:graphicFrameLocks noGrp="1"/>
          </p:cNvGraphicFramePr>
          <p:nvPr>
            <p:ph/>
          </p:nvPr>
        </p:nvGraphicFramePr>
        <p:xfrm>
          <a:off x="304800" y="519113"/>
          <a:ext cx="8482013" cy="5053013"/>
        </p:xfrm>
        <a:graphic>
          <a:graphicData uri="http://schemas.openxmlformats.org/drawingml/2006/table">
            <a:tbl>
              <a:tblPr/>
              <a:tblGrid>
                <a:gridCol w="1958975"/>
                <a:gridCol w="3046413"/>
                <a:gridCol w="3476625"/>
              </a:tblGrid>
              <a:tr h="156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Times New Roman" pitchFamily="18" charset="0"/>
                          <a:cs typeface="Times New Roman" pitchFamily="18" charset="0"/>
                        </a:rPr>
                        <a:t>Kazanım Alanı</a:t>
                      </a:r>
                      <a:endParaRPr kumimoji="0" lang="tr-TR" sz="2800" b="1" i="0" u="none" strike="noStrike" cap="none" normalizeH="0" baseline="0" smtClean="0">
                        <a:ln>
                          <a:noFill/>
                        </a:ln>
                        <a:solidFill>
                          <a:srgbClr val="FF0000"/>
                        </a:solidFill>
                        <a:effectLst/>
                        <a:latin typeface="Times New Roman" pitchFamily="18" charset="0"/>
                      </a:endParaRPr>
                    </a:p>
                  </a:txBody>
                  <a:tcPr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Times New Roman" pitchFamily="18" charset="0"/>
                          <a:cs typeface="Times New Roman" pitchFamily="18" charset="0"/>
                        </a:rPr>
                        <a:t>Göstergeler</a:t>
                      </a:r>
                      <a:endParaRPr kumimoji="0" lang="tr-TR" sz="5400" b="1" i="0" u="none" strike="noStrike" cap="none" normalizeH="0" baseline="0" smtClean="0">
                        <a:ln>
                          <a:noFill/>
                        </a:ln>
                        <a:solidFill>
                          <a:srgbClr val="FF0000"/>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Times New Roman" pitchFamily="18" charset="0"/>
                          <a:cs typeface="Times New Roman" pitchFamily="18" charset="0"/>
                        </a:rPr>
                        <a:t>Örnekler</a:t>
                      </a:r>
                      <a:endParaRPr kumimoji="0" lang="tr-TR" sz="5400" b="1" i="0" u="none" strike="noStrike" cap="none" normalizeH="0" baseline="0" smtClean="0">
                        <a:ln>
                          <a:noFill/>
                        </a:ln>
                        <a:solidFill>
                          <a:srgbClr val="FF0000"/>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FFFF66"/>
                    </a:solidFill>
                  </a:tcPr>
                </a:tc>
              </a:tr>
              <a:tr h="3486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Times New Roman" pitchFamily="18" charset="0"/>
                          <a:cs typeface="Times New Roman" pitchFamily="18" charset="0"/>
                        </a:rPr>
                        <a:t>Bilgi-Hatırlama</a:t>
                      </a:r>
                      <a:endParaRPr kumimoji="0" lang="tr-TR" sz="2800" b="0" i="0" u="none" strike="noStrike" cap="none" normalizeH="0" baseline="0" smtClean="0">
                        <a:ln>
                          <a:noFill/>
                        </a:ln>
                        <a:solidFill>
                          <a:srgbClr val="FF0000"/>
                        </a:solidFill>
                        <a:effectLst/>
                        <a:latin typeface="Times New Roman" pitchFamily="18" charset="0"/>
                        <a:cs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sz="16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bl>
          </a:graphicData>
        </a:graphic>
      </p:graphicFrame>
      <p:sp>
        <p:nvSpPr>
          <p:cNvPr id="667782" name="Text Box 134"/>
          <p:cNvSpPr txBox="1">
            <a:spLocks noChangeArrowheads="1"/>
          </p:cNvSpPr>
          <p:nvPr/>
        </p:nvSpPr>
        <p:spPr bwMode="auto">
          <a:xfrm>
            <a:off x="2268538" y="2144713"/>
            <a:ext cx="3095625" cy="3013075"/>
          </a:xfrm>
          <a:prstGeom prst="rect">
            <a:avLst/>
          </a:prstGeom>
          <a:noFill/>
          <a:ln w="12700" cap="sq">
            <a:noFill/>
            <a:miter lim="800000"/>
            <a:headEnd type="none" w="sm" len="sm"/>
            <a:tailEnd type="none" w="sm" len="sm"/>
          </a:ln>
        </p:spPr>
        <p:txBody>
          <a:bodyPr>
            <a:spAutoFit/>
          </a:bodyPr>
          <a:lstStyle/>
          <a:p>
            <a:pPr algn="ctr"/>
            <a:r>
              <a:rPr lang="tr-TR" sz="2400" b="1">
                <a:latin typeface="Calibri" pitchFamily="34" charset="0"/>
              </a:rPr>
              <a:t>Söyler, yazar, hatırlar, bilir,  tanır, tekrarlar, belirtir, seçer, yerleştirir, sınıflar, isimlendirir, listeler, sıraya koyar, eşleştirir, sıralar, gösterir, işaretler vb.</a:t>
            </a:r>
            <a:endParaRPr lang="tr-TR" sz="2400">
              <a:latin typeface="Calibri" pitchFamily="34" charset="0"/>
            </a:endParaRPr>
          </a:p>
        </p:txBody>
      </p:sp>
      <p:sp>
        <p:nvSpPr>
          <p:cNvPr id="667783" name="Text Box 135"/>
          <p:cNvSpPr txBox="1">
            <a:spLocks noChangeArrowheads="1"/>
          </p:cNvSpPr>
          <p:nvPr/>
        </p:nvSpPr>
        <p:spPr bwMode="auto">
          <a:xfrm>
            <a:off x="5435600" y="2216150"/>
            <a:ext cx="3313113" cy="2555875"/>
          </a:xfrm>
          <a:prstGeom prst="rect">
            <a:avLst/>
          </a:prstGeom>
          <a:noFill/>
          <a:ln w="12700" cap="sq">
            <a:noFill/>
            <a:miter lim="800000"/>
            <a:headEnd type="none" w="sm" len="sm"/>
            <a:tailEnd type="none" w="sm" len="sm"/>
          </a:ln>
        </p:spPr>
        <p:txBody>
          <a:bodyPr lIns="0" tIns="0" rIns="0" bIns="0">
            <a:spAutoFit/>
          </a:bodyPr>
          <a:lstStyle/>
          <a:p>
            <a:pPr>
              <a:buClr>
                <a:srgbClr val="FF0701"/>
              </a:buClr>
              <a:buSzPct val="110000"/>
              <a:buFont typeface="Wingdings" pitchFamily="2" charset="2"/>
              <a:buChar char="w"/>
            </a:pPr>
            <a:r>
              <a:rPr lang="tr-TR" sz="2400" b="1">
                <a:latin typeface="Calibri" pitchFamily="34" charset="0"/>
              </a:rPr>
              <a:t>Bilgisayar dersi ile ilgili temel kavramları bilir.</a:t>
            </a:r>
          </a:p>
          <a:p>
            <a:pPr>
              <a:buClr>
                <a:srgbClr val="FF0701"/>
              </a:buClr>
              <a:buSzPct val="110000"/>
              <a:buFont typeface="Wingdings" pitchFamily="2" charset="2"/>
              <a:buChar char="w"/>
            </a:pPr>
            <a:r>
              <a:rPr lang="tr-TR" sz="2400" b="1">
                <a:latin typeface="Calibri" pitchFamily="34" charset="0"/>
              </a:rPr>
              <a:t>Sesli okuma tekniklerini bilir.</a:t>
            </a:r>
          </a:p>
          <a:p>
            <a:pPr>
              <a:buClr>
                <a:srgbClr val="FF0701"/>
              </a:buClr>
              <a:buSzPct val="110000"/>
              <a:buFont typeface="Wingdings" pitchFamily="2" charset="2"/>
              <a:buChar char="w"/>
            </a:pPr>
            <a:r>
              <a:rPr lang="tr-TR" sz="2400" b="1">
                <a:latin typeface="Calibri" pitchFamily="34" charset="0"/>
              </a:rPr>
              <a:t>Beden eğitimi dersinin sağlığımız için önemi söyler.</a:t>
            </a:r>
            <a:endParaRPr lang="tr-TR"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7782"/>
                                        </p:tgtEl>
                                        <p:attrNameLst>
                                          <p:attrName>style.visibility</p:attrName>
                                        </p:attrNameLst>
                                      </p:cBhvr>
                                      <p:to>
                                        <p:strVal val="visible"/>
                                      </p:to>
                                    </p:set>
                                    <p:animEffect transition="in" filter="diamond(in)">
                                      <p:cBhvr>
                                        <p:cTn id="7" dur="2000"/>
                                        <p:tgtEl>
                                          <p:spTgt spid="66778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7783"/>
                                        </p:tgtEl>
                                        <p:attrNameLst>
                                          <p:attrName>style.visibility</p:attrName>
                                        </p:attrNameLst>
                                      </p:cBhvr>
                                      <p:to>
                                        <p:strVal val="visible"/>
                                      </p:to>
                                    </p:set>
                                    <p:animEffect transition="in" filter="diamond(in)">
                                      <p:cBhvr>
                                        <p:cTn id="12" dur="2000"/>
                                        <p:tgtEl>
                                          <p:spTgt spid="667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782" grpId="0"/>
      <p:bldP spid="66778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8B76ADF7-8482-4177-A8E9-28CBE12968EA}" type="slidenum">
              <a:rPr lang="en-US"/>
              <a:pPr>
                <a:defRPr/>
              </a:pPr>
              <a:t>49</a:t>
            </a:fld>
            <a:endParaRPr lang="en-US"/>
          </a:p>
        </p:txBody>
      </p:sp>
      <p:graphicFrame>
        <p:nvGraphicFramePr>
          <p:cNvPr id="13331" name="Group 19"/>
          <p:cNvGraphicFramePr>
            <a:graphicFrameLocks noGrp="1"/>
          </p:cNvGraphicFramePr>
          <p:nvPr>
            <p:ph/>
          </p:nvPr>
        </p:nvGraphicFramePr>
        <p:xfrm>
          <a:off x="304800" y="714375"/>
          <a:ext cx="8696325" cy="4044951"/>
        </p:xfrm>
        <a:graphic>
          <a:graphicData uri="http://schemas.openxmlformats.org/drawingml/2006/table">
            <a:tbl>
              <a:tblPr/>
              <a:tblGrid>
                <a:gridCol w="2008188"/>
                <a:gridCol w="3482975"/>
                <a:gridCol w="3205162"/>
              </a:tblGrid>
              <a:tr h="1030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0099FF"/>
                          </a:solidFill>
                          <a:effectLst/>
                          <a:latin typeface="Times New Roman" pitchFamily="18" charset="0"/>
                          <a:cs typeface="Times New Roman" pitchFamily="18" charset="0"/>
                        </a:rPr>
                        <a:t>Kazanım Alanı</a:t>
                      </a:r>
                      <a:endParaRPr kumimoji="0" lang="tr-TR" sz="2800" b="1" i="0" u="none" strike="noStrike" cap="none" normalizeH="0" baseline="0" smtClean="0">
                        <a:ln>
                          <a:noFill/>
                        </a:ln>
                        <a:solidFill>
                          <a:srgbClr val="0099FF"/>
                        </a:solidFill>
                        <a:effectLst/>
                        <a:latin typeface="Times New Roman" pitchFamily="18" charset="0"/>
                      </a:endParaRPr>
                    </a:p>
                  </a:txBody>
                  <a:tcPr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0099FF"/>
                          </a:solidFill>
                          <a:effectLst/>
                          <a:latin typeface="Times New Roman" pitchFamily="18" charset="0"/>
                          <a:cs typeface="Times New Roman" pitchFamily="18" charset="0"/>
                        </a:rPr>
                        <a:t>Göstergeler</a:t>
                      </a:r>
                      <a:endParaRPr kumimoji="0" lang="tr-TR" sz="2800" b="1" i="0" u="none" strike="noStrike" cap="none" normalizeH="0" baseline="0" smtClean="0">
                        <a:ln>
                          <a:noFill/>
                        </a:ln>
                        <a:solidFill>
                          <a:srgbClr val="0099FF"/>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0099FF"/>
                          </a:solidFill>
                          <a:effectLst/>
                          <a:latin typeface="Times New Roman" pitchFamily="18" charset="0"/>
                          <a:cs typeface="Times New Roman" pitchFamily="18" charset="0"/>
                        </a:rPr>
                        <a:t>Örnekler</a:t>
                      </a:r>
                      <a:endParaRPr kumimoji="0" lang="tr-TR" sz="2800" b="1" i="0" u="none" strike="noStrike" cap="none" normalizeH="0" baseline="0" smtClean="0">
                        <a:ln>
                          <a:noFill/>
                        </a:ln>
                        <a:solidFill>
                          <a:srgbClr val="0099FF"/>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r>
              <a:tr h="3014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Kavrama</a:t>
                      </a:r>
                      <a:endParaRPr kumimoji="0" lang="tr-TR" sz="5400" b="0" i="0" u="none" strike="noStrike" cap="none" normalizeH="0" baseline="0" smtClean="0">
                        <a:ln>
                          <a:noFill/>
                        </a:ln>
                        <a:solidFill>
                          <a:srgbClr val="A5002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0099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0099FF"/>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sz="16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0099FF"/>
                    </a:solidFill>
                  </a:tcPr>
                </a:tc>
              </a:tr>
            </a:tbl>
          </a:graphicData>
        </a:graphic>
      </p:graphicFrame>
      <p:sp>
        <p:nvSpPr>
          <p:cNvPr id="667784" name="Text Box 136"/>
          <p:cNvSpPr txBox="1">
            <a:spLocks noChangeArrowheads="1"/>
          </p:cNvSpPr>
          <p:nvPr/>
        </p:nvSpPr>
        <p:spPr bwMode="auto">
          <a:xfrm>
            <a:off x="2268538" y="1773238"/>
            <a:ext cx="3382962" cy="3013075"/>
          </a:xfrm>
          <a:prstGeom prst="rect">
            <a:avLst/>
          </a:prstGeom>
          <a:noFill/>
          <a:ln w="12700" cap="sq">
            <a:noFill/>
            <a:miter lim="800000"/>
            <a:headEnd type="none" w="sm" len="sm"/>
            <a:tailEnd type="none" w="sm" len="sm"/>
          </a:ln>
        </p:spPr>
        <p:txBody>
          <a:bodyPr>
            <a:spAutoFit/>
          </a:bodyPr>
          <a:lstStyle/>
          <a:p>
            <a:pPr algn="ctr"/>
            <a:r>
              <a:rPr lang="tr-TR" sz="2400" b="1">
                <a:latin typeface="Calibri" pitchFamily="34" charset="0"/>
              </a:rPr>
              <a:t>Açıklar, özetler, tahmin eder, örnek verir, anlamını değiştirmeden kendi cümleleriyle ifade eder, ana fikrini çıkarır, tablo ve grafikle bir fikri özetler, tablo ve grafikle gösterir, çevirir vb.</a:t>
            </a:r>
            <a:endParaRPr lang="tr-TR" sz="2400">
              <a:latin typeface="Calibri" pitchFamily="34" charset="0"/>
            </a:endParaRPr>
          </a:p>
        </p:txBody>
      </p:sp>
      <p:sp>
        <p:nvSpPr>
          <p:cNvPr id="667785" name="Text Box 137"/>
          <p:cNvSpPr txBox="1">
            <a:spLocks noChangeArrowheads="1"/>
          </p:cNvSpPr>
          <p:nvPr/>
        </p:nvSpPr>
        <p:spPr bwMode="auto">
          <a:xfrm>
            <a:off x="5795963" y="2000250"/>
            <a:ext cx="3240087" cy="2190750"/>
          </a:xfrm>
          <a:prstGeom prst="rect">
            <a:avLst/>
          </a:prstGeom>
          <a:noFill/>
          <a:ln w="12700" cap="sq">
            <a:noFill/>
            <a:miter lim="800000"/>
            <a:headEnd type="none" w="sm" len="sm"/>
            <a:tailEnd type="none" w="sm" len="sm"/>
          </a:ln>
        </p:spPr>
        <p:txBody>
          <a:bodyPr lIns="0" tIns="0" rIns="0" bIns="0">
            <a:spAutoFit/>
          </a:bodyPr>
          <a:lstStyle/>
          <a:p>
            <a:pPr>
              <a:buClr>
                <a:srgbClr val="FF0701"/>
              </a:buClr>
              <a:buSzPct val="110000"/>
              <a:buFont typeface="Wingdings" pitchFamily="2" charset="2"/>
              <a:buChar char="w"/>
            </a:pPr>
            <a:r>
              <a:rPr lang="tr-TR" sz="2400" b="1">
                <a:latin typeface="Calibri" pitchFamily="34" charset="0"/>
              </a:rPr>
              <a:t>Bilgisayar dersi ile ilgili temel ilkeleri açıklar.</a:t>
            </a:r>
          </a:p>
          <a:p>
            <a:pPr>
              <a:buClr>
                <a:srgbClr val="FF0701"/>
              </a:buClr>
              <a:buSzPct val="110000"/>
              <a:buFont typeface="Wingdings" pitchFamily="2" charset="2"/>
              <a:buChar char="w"/>
            </a:pPr>
            <a:r>
              <a:rPr lang="tr-TR" sz="2400" b="1">
                <a:latin typeface="Calibri" pitchFamily="34" charset="0"/>
              </a:rPr>
              <a:t>Sesli okumanın önemini kavrar.</a:t>
            </a:r>
          </a:p>
          <a:p>
            <a:pPr>
              <a:buClr>
                <a:srgbClr val="FF0701"/>
              </a:buClr>
              <a:buSzPct val="110000"/>
              <a:buFont typeface="Wingdings" pitchFamily="2" charset="2"/>
              <a:buChar char="w"/>
            </a:pPr>
            <a:r>
              <a:rPr lang="tr-TR" sz="2400" b="1">
                <a:latin typeface="Calibri" pitchFamily="34" charset="0"/>
              </a:rPr>
              <a:t>Beden eğitimi dersinin önemini kavrar.</a:t>
            </a:r>
            <a:endParaRPr lang="tr-TR"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7784"/>
                                        </p:tgtEl>
                                        <p:attrNameLst>
                                          <p:attrName>style.visibility</p:attrName>
                                        </p:attrNameLst>
                                      </p:cBhvr>
                                      <p:to>
                                        <p:strVal val="visible"/>
                                      </p:to>
                                    </p:set>
                                    <p:animEffect transition="in" filter="diamond(in)">
                                      <p:cBhvr>
                                        <p:cTn id="7" dur="2000"/>
                                        <p:tgtEl>
                                          <p:spTgt spid="6677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7785"/>
                                        </p:tgtEl>
                                        <p:attrNameLst>
                                          <p:attrName>style.visibility</p:attrName>
                                        </p:attrNameLst>
                                      </p:cBhvr>
                                      <p:to>
                                        <p:strVal val="visible"/>
                                      </p:to>
                                    </p:set>
                                    <p:animEffect transition="in" filter="diamond(in)">
                                      <p:cBhvr>
                                        <p:cTn id="12" dur="2000"/>
                                        <p:tgtEl>
                                          <p:spTgt spid="667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784" grpId="0"/>
      <p:bldP spid="66778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9458" name="Rectangle 2" descr="Beyaz mermer"/>
          <p:cNvSpPr>
            <a:spLocks noGrp="1" noChangeArrowheads="1"/>
          </p:cNvSpPr>
          <p:nvPr>
            <p:ph type="title"/>
          </p:nvPr>
        </p:nvSpPr>
        <p:spPr>
          <a:xfrm>
            <a:off x="522288" y="1381125"/>
            <a:ext cx="8153400" cy="914400"/>
          </a:xfrm>
        </p:spPr>
        <p:txBody>
          <a:bodyPr/>
          <a:lstStyle/>
          <a:p>
            <a:pPr eaLnBrk="1" hangingPunct="1"/>
            <a:r>
              <a:rPr lang="tr-TR" sz="3600" b="1" smtClean="0">
                <a:solidFill>
                  <a:srgbClr val="FF99FF"/>
                </a:solidFill>
              </a:rPr>
              <a:t>Doğrudan Ölçme</a:t>
            </a:r>
          </a:p>
        </p:txBody>
      </p:sp>
      <p:sp>
        <p:nvSpPr>
          <p:cNvPr id="404483" name="Rectangle 3" descr="Gazete kağıdı"/>
          <p:cNvSpPr>
            <a:spLocks noGrp="1" noChangeArrowheads="1"/>
          </p:cNvSpPr>
          <p:nvPr>
            <p:ph idx="1"/>
          </p:nvPr>
        </p:nvSpPr>
        <p:spPr>
          <a:xfrm>
            <a:off x="460375" y="2420938"/>
            <a:ext cx="8196263" cy="2952750"/>
          </a:xfrm>
        </p:spPr>
        <p:txBody>
          <a:bodyPr>
            <a:normAutofit/>
          </a:bodyPr>
          <a:lstStyle/>
          <a:p>
            <a:pPr marL="0" indent="0" algn="just" eaLnBrk="1" fontAlgn="auto" hangingPunct="1">
              <a:spcBef>
                <a:spcPct val="0"/>
              </a:spcBef>
              <a:spcAft>
                <a:spcPts val="0"/>
              </a:spcAft>
              <a:buClr>
                <a:schemeClr val="accent3"/>
              </a:buClr>
              <a:buFontTx/>
              <a:buNone/>
              <a:defRPr/>
            </a:pPr>
            <a:r>
              <a:rPr lang="tr-TR" sz="2800" dirty="0" smtClean="0">
                <a:solidFill>
                  <a:schemeClr val="bg1"/>
                </a:solidFill>
                <a:effectLst>
                  <a:outerShdw blurRad="38100" dist="38100" dir="2700000" algn="tl">
                    <a:srgbClr val="000000">
                      <a:alpha val="43137"/>
                    </a:srgbClr>
                  </a:outerShdw>
                </a:effectLst>
                <a:latin typeface="+mj-lt"/>
              </a:rPr>
              <a:t>Ölçülen nitelik ile ölçmede kullanılan aracın niteliği aynı ise bu tür ölçmelere </a:t>
            </a:r>
            <a:r>
              <a:rPr lang="tr-TR" sz="2800" u="sng" dirty="0" smtClean="0">
                <a:solidFill>
                  <a:schemeClr val="bg1"/>
                </a:solidFill>
                <a:effectLst>
                  <a:outerShdw blurRad="38100" dist="38100" dir="2700000" algn="tl">
                    <a:srgbClr val="000000">
                      <a:alpha val="43137"/>
                    </a:srgbClr>
                  </a:outerShdw>
                </a:effectLst>
                <a:latin typeface="+mj-lt"/>
              </a:rPr>
              <a:t>doğrudan ölçme</a:t>
            </a:r>
            <a:r>
              <a:rPr lang="tr-TR" sz="2800" dirty="0" smtClean="0">
                <a:solidFill>
                  <a:schemeClr val="bg1"/>
                </a:solidFill>
                <a:effectLst>
                  <a:outerShdw blurRad="38100" dist="38100" dir="2700000" algn="tl">
                    <a:srgbClr val="000000">
                      <a:alpha val="43137"/>
                    </a:srgbClr>
                  </a:outerShdw>
                </a:effectLst>
                <a:latin typeface="+mj-lt"/>
              </a:rPr>
              <a:t> denir.</a:t>
            </a:r>
          </a:p>
          <a:p>
            <a:pPr marL="274320" indent="-274320" algn="just" eaLnBrk="1" fontAlgn="auto" hangingPunct="1">
              <a:spcBef>
                <a:spcPct val="0"/>
              </a:spcBef>
              <a:spcAft>
                <a:spcPts val="0"/>
              </a:spcAft>
              <a:buClr>
                <a:schemeClr val="accent3"/>
              </a:buClr>
              <a:buFontTx/>
              <a:buNone/>
              <a:defRPr/>
            </a:pPr>
            <a:endParaRPr lang="tr-TR" sz="2800" dirty="0" smtClean="0">
              <a:solidFill>
                <a:schemeClr val="bg1"/>
              </a:solidFill>
              <a:effectLst>
                <a:outerShdw blurRad="38100" dist="38100" dir="2700000" algn="tl">
                  <a:srgbClr val="000000">
                    <a:alpha val="43137"/>
                  </a:srgbClr>
                </a:outerShdw>
              </a:effectLst>
              <a:latin typeface="+mj-lt"/>
            </a:endParaRP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effectLst>
                  <a:outerShdw blurRad="38100" dist="38100" dir="2700000" algn="tl">
                    <a:srgbClr val="000000">
                      <a:alpha val="43137"/>
                    </a:srgbClr>
                  </a:outerShdw>
                </a:effectLst>
                <a:latin typeface="+mj-lt"/>
              </a:rPr>
              <a:t>Örneğin: Bir bahçenin enini metre ile ölçmek, bir kütleyi terazi ile ölçmek, öğrencileri boy sırasına dizmek gibi…</a:t>
            </a:r>
          </a:p>
          <a:p>
            <a:pPr marL="274320" indent="-274320" algn="just" eaLnBrk="1" fontAlgn="auto" hangingPunct="1">
              <a:spcAft>
                <a:spcPts val="0"/>
              </a:spcAft>
              <a:buClr>
                <a:schemeClr val="accent3"/>
              </a:buClr>
              <a:buFont typeface="Wingdings 2"/>
              <a:buChar char=""/>
              <a:defRPr/>
            </a:pPr>
            <a:endParaRPr lang="tr-TR" sz="2800" dirty="0" smtClean="0">
              <a:solidFill>
                <a:schemeClr val="bg1"/>
              </a:solidFill>
              <a:effectLst>
                <a:outerShdw blurRad="38100" dist="38100" dir="2700000" algn="tl">
                  <a:srgbClr val="000000">
                    <a:alpha val="43137"/>
                  </a:srgbClr>
                </a:outerShdw>
              </a:effectLst>
              <a:latin typeface="+mj-lt"/>
            </a:endParaRPr>
          </a:p>
          <a:p>
            <a:pPr marL="274320" indent="-274320" algn="just" eaLnBrk="1" fontAlgn="auto" hangingPunct="1">
              <a:spcAft>
                <a:spcPts val="0"/>
              </a:spcAft>
              <a:buClr>
                <a:schemeClr val="accent3"/>
              </a:buClr>
              <a:buFontTx/>
              <a:buNone/>
              <a:defRPr/>
            </a:pPr>
            <a:endParaRPr lang="tr-TR" sz="2800" dirty="0" smtClean="0">
              <a:solidFill>
                <a:schemeClr val="bg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Slayt Numarası Yer Tutucusu"/>
          <p:cNvSpPr>
            <a:spLocks noGrp="1"/>
          </p:cNvSpPr>
          <p:nvPr>
            <p:ph type="sldNum" sz="quarter" idx="12"/>
          </p:nvPr>
        </p:nvSpPr>
        <p:spPr/>
        <p:txBody>
          <a:bodyPr/>
          <a:lstStyle/>
          <a:p>
            <a:pPr>
              <a:defRPr/>
            </a:pPr>
            <a:fld id="{0D7565B9-5CCD-4B19-B3A4-1B9E0BD27883}" type="slidenum">
              <a:rPr lang="en-US"/>
              <a:pPr>
                <a:defRPr/>
              </a:pPr>
              <a:t>50</a:t>
            </a:fld>
            <a:endParaRPr lang="en-US"/>
          </a:p>
        </p:txBody>
      </p:sp>
      <p:graphicFrame>
        <p:nvGraphicFramePr>
          <p:cNvPr id="669743" name="Group 47"/>
          <p:cNvGraphicFramePr>
            <a:graphicFrameLocks noGrp="1"/>
          </p:cNvGraphicFramePr>
          <p:nvPr>
            <p:ph/>
          </p:nvPr>
        </p:nvGraphicFramePr>
        <p:xfrm>
          <a:off x="30163" y="1992313"/>
          <a:ext cx="8934450" cy="3021013"/>
        </p:xfrm>
        <a:graphic>
          <a:graphicData uri="http://schemas.openxmlformats.org/drawingml/2006/table">
            <a:tbl>
              <a:tblPr/>
              <a:tblGrid>
                <a:gridCol w="1868487"/>
                <a:gridCol w="2933700"/>
                <a:gridCol w="4132263"/>
              </a:tblGrid>
              <a:tr h="3021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701"/>
                          </a:solidFill>
                          <a:effectLst/>
                          <a:latin typeface="Times New Roman" pitchFamily="18" charset="0"/>
                          <a:cs typeface="Times New Roman" pitchFamily="18" charset="0"/>
                        </a:rPr>
                        <a:t>Analiz</a:t>
                      </a:r>
                      <a:endParaRPr kumimoji="0" lang="tr-TR" sz="5400" b="1" i="0" u="none" strike="noStrike" cap="none" normalizeH="0" baseline="0" dirty="0" smtClean="0">
                        <a:ln>
                          <a:noFill/>
                        </a:ln>
                        <a:solidFill>
                          <a:srgbClr val="FF0701"/>
                        </a:solidFill>
                        <a:effectLst/>
                        <a:latin typeface="Times New Roman" pitchFamily="18" charset="0"/>
                      </a:endParaRPr>
                    </a:p>
                  </a:txBody>
                  <a:tcPr horzOverflow="overflow">
                    <a:lnL cap="flat">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cap="flat">
                      <a:noFill/>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32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cap="flat">
                      <a:noFill/>
                    </a:lnB>
                    <a:lnTlToBr>
                      <a:noFill/>
                    </a:lnTlToBr>
                    <a:lnBlToTr>
                      <a:noFill/>
                    </a:lnBlToTr>
                    <a:solidFill>
                      <a:srgbClr val="CCCCCC"/>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sz="3200" b="1"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cap="flat">
                      <a:noFill/>
                    </a:lnR>
                    <a:lnT w="25400" cap="flat" cmpd="sng" algn="ctr">
                      <a:solidFill>
                        <a:srgbClr val="FFFFFF"/>
                      </a:solidFill>
                      <a:prstDash val="solid"/>
                      <a:round/>
                      <a:headEnd type="none" w="sm" len="sm"/>
                      <a:tailEnd type="none" w="sm" len="sm"/>
                    </a:lnT>
                    <a:lnB cap="flat">
                      <a:noFill/>
                    </a:lnB>
                    <a:lnTlToBr>
                      <a:noFill/>
                    </a:lnTlToBr>
                    <a:lnBlToTr>
                      <a:noFill/>
                    </a:lnBlToTr>
                    <a:solidFill>
                      <a:srgbClr val="CCCCCC"/>
                    </a:solidFill>
                  </a:tcPr>
                </a:tc>
              </a:tr>
            </a:tbl>
          </a:graphicData>
        </a:graphic>
      </p:graphicFrame>
      <p:sp>
        <p:nvSpPr>
          <p:cNvPr id="669746" name="Text Box 50"/>
          <p:cNvSpPr txBox="1">
            <a:spLocks noChangeArrowheads="1"/>
          </p:cNvSpPr>
          <p:nvPr/>
        </p:nvSpPr>
        <p:spPr bwMode="auto">
          <a:xfrm>
            <a:off x="1908175" y="2178050"/>
            <a:ext cx="2879725" cy="3195638"/>
          </a:xfrm>
          <a:prstGeom prst="rect">
            <a:avLst/>
          </a:prstGeom>
          <a:noFill/>
          <a:ln w="12700" cap="sq">
            <a:noFill/>
            <a:miter lim="800000"/>
            <a:headEnd type="none" w="sm" len="sm"/>
            <a:tailEnd type="none" w="sm" len="sm"/>
          </a:ln>
        </p:spPr>
        <p:txBody>
          <a:bodyPr>
            <a:spAutoFit/>
          </a:bodyPr>
          <a:lstStyle/>
          <a:p>
            <a:pPr algn="ctr"/>
            <a:r>
              <a:rPr lang="tr-TR" sz="2400" b="1">
                <a:latin typeface="Calibri" pitchFamily="34" charset="0"/>
              </a:rPr>
              <a:t>Analiz eder, öğelerine ayırır, ilişkileri saptar, ayrıntıları görür, bağıntıları tespit eder, bölümler arası ilişkileri fark eder vb.</a:t>
            </a:r>
          </a:p>
          <a:p>
            <a:pPr>
              <a:spcBef>
                <a:spcPct val="50000"/>
              </a:spcBef>
            </a:pPr>
            <a:endParaRPr lang="tr-TR" sz="2400">
              <a:latin typeface="Calibri" pitchFamily="34" charset="0"/>
            </a:endParaRPr>
          </a:p>
        </p:txBody>
      </p:sp>
      <p:sp>
        <p:nvSpPr>
          <p:cNvPr id="669747" name="Text Box 51"/>
          <p:cNvSpPr txBox="1">
            <a:spLocks noChangeArrowheads="1"/>
          </p:cNvSpPr>
          <p:nvPr/>
        </p:nvSpPr>
        <p:spPr bwMode="auto">
          <a:xfrm>
            <a:off x="4859338" y="2058988"/>
            <a:ext cx="4105275" cy="3560762"/>
          </a:xfrm>
          <a:prstGeom prst="rect">
            <a:avLst/>
          </a:prstGeom>
          <a:noFill/>
          <a:ln w="12700" cap="sq">
            <a:noFill/>
            <a:miter lim="800000"/>
            <a:headEnd type="none" w="sm" len="sm"/>
            <a:tailEnd type="none" w="sm" len="sm"/>
          </a:ln>
        </p:spPr>
        <p:txBody>
          <a:bodyPr>
            <a:spAutoFit/>
          </a:bodyPr>
          <a:lstStyle/>
          <a:p>
            <a:pPr>
              <a:buClr>
                <a:srgbClr val="FF0701"/>
              </a:buClr>
              <a:buSzPct val="110000"/>
              <a:buFont typeface="Wingdings" pitchFamily="2" charset="2"/>
              <a:buChar char="w"/>
            </a:pPr>
            <a:r>
              <a:rPr lang="tr-TR" sz="2400" b="1">
                <a:latin typeface="Calibri" pitchFamily="34" charset="0"/>
              </a:rPr>
              <a:t>Bilgisayarı oluşturan parçaları belli ölçütlere göre öğelerine ayırır.</a:t>
            </a:r>
          </a:p>
          <a:p>
            <a:pPr>
              <a:buClr>
                <a:srgbClr val="FF0701"/>
              </a:buClr>
              <a:buSzPct val="110000"/>
              <a:buFont typeface="Wingdings" pitchFamily="2" charset="2"/>
              <a:buChar char="w"/>
            </a:pPr>
            <a:r>
              <a:rPr lang="tr-TR" sz="2400" b="1">
                <a:latin typeface="Calibri" pitchFamily="34" charset="0"/>
              </a:rPr>
              <a:t>Noktalama işaretleriyle sesli okuma arasındaki ilişkiyi saptar.</a:t>
            </a:r>
          </a:p>
          <a:p>
            <a:pPr>
              <a:buClr>
                <a:srgbClr val="FF0701"/>
              </a:buClr>
              <a:buSzPct val="110000"/>
              <a:buFont typeface="Wingdings" pitchFamily="2" charset="2"/>
              <a:buChar char="w"/>
            </a:pPr>
            <a:r>
              <a:rPr lang="tr-TR" sz="2400" b="1">
                <a:latin typeface="Calibri" pitchFamily="34" charset="0"/>
              </a:rPr>
              <a:t>Beden eğitimi dersinin temel amaçlarını saptar.</a:t>
            </a:r>
          </a:p>
          <a:p>
            <a:pPr>
              <a:spcBef>
                <a:spcPct val="50000"/>
              </a:spcBef>
              <a:buClr>
                <a:srgbClr val="FF0701"/>
              </a:buClr>
              <a:buSzPct val="110000"/>
              <a:buFont typeface="Wingdings" pitchFamily="2" charset="2"/>
              <a:buChar char="w"/>
            </a:pPr>
            <a:endParaRPr lang="tr-TR" sz="2400">
              <a:latin typeface="Calibri" pitchFamily="34" charset="0"/>
            </a:endParaRPr>
          </a:p>
        </p:txBody>
      </p:sp>
      <p:graphicFrame>
        <p:nvGraphicFramePr>
          <p:cNvPr id="19481" name="Group 25"/>
          <p:cNvGraphicFramePr>
            <a:graphicFrameLocks noGrp="1"/>
          </p:cNvGraphicFramePr>
          <p:nvPr/>
        </p:nvGraphicFramePr>
        <p:xfrm>
          <a:off x="34925" y="422275"/>
          <a:ext cx="8929688" cy="1566863"/>
        </p:xfrm>
        <a:graphic>
          <a:graphicData uri="http://schemas.openxmlformats.org/drawingml/2006/table">
            <a:tbl>
              <a:tblPr/>
              <a:tblGrid>
                <a:gridCol w="1873250"/>
                <a:gridCol w="2951163"/>
                <a:gridCol w="4105275"/>
              </a:tblGrid>
              <a:tr h="156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Kazanım Alanı</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Göstergeler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Örnekler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9746"/>
                                        </p:tgtEl>
                                        <p:attrNameLst>
                                          <p:attrName>style.visibility</p:attrName>
                                        </p:attrNameLst>
                                      </p:cBhvr>
                                      <p:to>
                                        <p:strVal val="visible"/>
                                      </p:to>
                                    </p:set>
                                    <p:animEffect transition="in" filter="diamond(in)">
                                      <p:cBhvr>
                                        <p:cTn id="7" dur="2000"/>
                                        <p:tgtEl>
                                          <p:spTgt spid="66974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9747"/>
                                        </p:tgtEl>
                                        <p:attrNameLst>
                                          <p:attrName>style.visibility</p:attrName>
                                        </p:attrNameLst>
                                      </p:cBhvr>
                                      <p:to>
                                        <p:strVal val="visible"/>
                                      </p:to>
                                    </p:set>
                                    <p:animEffect transition="in" filter="diamond(in)">
                                      <p:cBhvr>
                                        <p:cTn id="12" dur="2000"/>
                                        <p:tgtEl>
                                          <p:spTgt spid="669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746" grpId="0"/>
      <p:bldP spid="66974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Slayt Numarası Yer Tutucusu"/>
          <p:cNvSpPr>
            <a:spLocks noGrp="1"/>
          </p:cNvSpPr>
          <p:nvPr>
            <p:ph type="sldNum" sz="quarter" idx="12"/>
          </p:nvPr>
        </p:nvSpPr>
        <p:spPr/>
        <p:txBody>
          <a:bodyPr/>
          <a:lstStyle/>
          <a:p>
            <a:pPr>
              <a:defRPr/>
            </a:pPr>
            <a:fld id="{B3022AFE-2390-4200-A59A-DAD7B7D592EC}" type="slidenum">
              <a:rPr lang="en-US"/>
              <a:pPr>
                <a:defRPr/>
              </a:pPr>
              <a:t>51</a:t>
            </a:fld>
            <a:endParaRPr lang="en-US"/>
          </a:p>
        </p:txBody>
      </p:sp>
      <p:graphicFrame>
        <p:nvGraphicFramePr>
          <p:cNvPr id="22541" name="Group 13"/>
          <p:cNvGraphicFramePr>
            <a:graphicFrameLocks noGrp="1"/>
          </p:cNvGraphicFramePr>
          <p:nvPr>
            <p:ph/>
          </p:nvPr>
        </p:nvGraphicFramePr>
        <p:xfrm>
          <a:off x="101600" y="1844675"/>
          <a:ext cx="8934450" cy="3529013"/>
        </p:xfrm>
        <a:graphic>
          <a:graphicData uri="http://schemas.openxmlformats.org/drawingml/2006/table">
            <a:tbl>
              <a:tblPr/>
              <a:tblGrid>
                <a:gridCol w="2093913"/>
                <a:gridCol w="2952750"/>
                <a:gridCol w="3887787"/>
              </a:tblGrid>
              <a:tr h="3529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smtClean="0">
                          <a:ln>
                            <a:noFill/>
                          </a:ln>
                          <a:solidFill>
                            <a:srgbClr val="FF0701"/>
                          </a:solidFill>
                          <a:effectLst/>
                          <a:latin typeface="Times New Roman" pitchFamily="18" charset="0"/>
                          <a:cs typeface="Times New Roman" pitchFamily="18" charset="0"/>
                        </a:rPr>
                        <a:t>Sentez</a:t>
                      </a:r>
                      <a:endParaRPr kumimoji="0" lang="tr-TR" sz="6000" b="1" i="0" u="none" strike="noStrike" cap="none" normalizeH="0" baseline="0" smtClean="0">
                        <a:ln>
                          <a:noFill/>
                        </a:ln>
                        <a:solidFill>
                          <a:srgbClr val="FF0701"/>
                        </a:solidFill>
                        <a:effectLst/>
                        <a:latin typeface="Times New Roman" pitchFamily="18" charset="0"/>
                      </a:endParaRPr>
                    </a:p>
                  </a:txBody>
                  <a:tcPr marL="18000" marR="90000" marT="46800" marB="46800"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4000" b="1" i="0" u="none" strike="noStrike" cap="none" normalizeH="0" baseline="0" smtClean="0">
                        <a:ln>
                          <a:noFill/>
                        </a:ln>
                        <a:solidFill>
                          <a:schemeClr val="tx1"/>
                        </a:solidFill>
                        <a:effectLst/>
                        <a:latin typeface="Times New Roman" pitchFamily="18" charset="0"/>
                      </a:endParaRPr>
                    </a:p>
                  </a:txBody>
                  <a:tcPr marL="18000" marR="90000" marT="46800" marB="46800"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sz="4400" b="1" i="0" u="none" strike="noStrike" cap="none" normalizeH="0" baseline="0" smtClean="0">
                        <a:ln>
                          <a:noFill/>
                        </a:ln>
                        <a:solidFill>
                          <a:schemeClr val="tx1"/>
                        </a:solidFill>
                        <a:effectLst/>
                        <a:latin typeface="Times New Roman" pitchFamily="18" charset="0"/>
                      </a:endParaRPr>
                    </a:p>
                  </a:txBody>
                  <a:tcPr marL="18000" marR="90000" marT="46800" marB="46800"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bl>
          </a:graphicData>
        </a:graphic>
      </p:graphicFrame>
      <p:sp>
        <p:nvSpPr>
          <p:cNvPr id="698395" name="Text Box 27"/>
          <p:cNvSpPr txBox="1">
            <a:spLocks noChangeArrowheads="1"/>
          </p:cNvSpPr>
          <p:nvPr/>
        </p:nvSpPr>
        <p:spPr bwMode="auto">
          <a:xfrm>
            <a:off x="2124075" y="1851025"/>
            <a:ext cx="3025775" cy="3378200"/>
          </a:xfrm>
          <a:prstGeom prst="rect">
            <a:avLst/>
          </a:prstGeom>
          <a:noFill/>
          <a:ln w="12700" cap="sq">
            <a:noFill/>
            <a:miter lim="800000"/>
            <a:headEnd type="none" w="sm" len="sm"/>
            <a:tailEnd type="none" w="sm" len="sm"/>
          </a:ln>
        </p:spPr>
        <p:txBody>
          <a:bodyPr>
            <a:spAutoFit/>
          </a:bodyPr>
          <a:lstStyle/>
          <a:p>
            <a:pPr algn="ctr"/>
            <a:r>
              <a:rPr lang="tr-TR" sz="2400" b="1">
                <a:latin typeface="Calibri" pitchFamily="34" charset="0"/>
              </a:rPr>
              <a:t>Yeni bir şey hazırlar, özgün olarak ortaya çıkarır, yeni bir şey önerir, belli ilişkilere göre bütünleştirir, sonuç çıkarır, öneride bulunur, üretir, fikir ya da düşünceleri yeniden düzenler vb.</a:t>
            </a:r>
            <a:endParaRPr lang="tr-TR" sz="2400">
              <a:latin typeface="Calibri" pitchFamily="34" charset="0"/>
            </a:endParaRPr>
          </a:p>
        </p:txBody>
      </p:sp>
      <p:sp>
        <p:nvSpPr>
          <p:cNvPr id="698396" name="Text Box 28"/>
          <p:cNvSpPr txBox="1">
            <a:spLocks noChangeArrowheads="1"/>
          </p:cNvSpPr>
          <p:nvPr/>
        </p:nvSpPr>
        <p:spPr bwMode="auto">
          <a:xfrm>
            <a:off x="5219700" y="1855788"/>
            <a:ext cx="3744913" cy="3013075"/>
          </a:xfrm>
          <a:prstGeom prst="rect">
            <a:avLst/>
          </a:prstGeom>
          <a:noFill/>
          <a:ln w="12700" cap="sq">
            <a:noFill/>
            <a:miter lim="800000"/>
            <a:headEnd type="none" w="sm" len="sm"/>
            <a:tailEnd type="none" w="sm" len="sm"/>
          </a:ln>
        </p:spPr>
        <p:txBody>
          <a:bodyPr>
            <a:spAutoFit/>
          </a:bodyPr>
          <a:lstStyle/>
          <a:p>
            <a:pPr>
              <a:buClr>
                <a:srgbClr val="FF0701"/>
              </a:buClr>
              <a:buSzPct val="115000"/>
              <a:buFont typeface="Wingdings" pitchFamily="2" charset="2"/>
              <a:buChar char="w"/>
            </a:pPr>
            <a:r>
              <a:rPr lang="tr-TR" sz="2400" b="1">
                <a:latin typeface="Calibri" pitchFamily="34" charset="0"/>
              </a:rPr>
              <a:t>Bilgisayar kullanımına yönelik öneride bulunur.</a:t>
            </a:r>
          </a:p>
          <a:p>
            <a:pPr>
              <a:buClr>
                <a:srgbClr val="FF0701"/>
              </a:buClr>
              <a:buSzPct val="115000"/>
              <a:buFont typeface="Wingdings" pitchFamily="2" charset="2"/>
              <a:buChar char="w"/>
            </a:pPr>
            <a:r>
              <a:rPr lang="tr-TR" sz="2400" b="1">
                <a:latin typeface="Calibri" pitchFamily="34" charset="0"/>
              </a:rPr>
              <a:t>Sesli okumada nefesi doğru kullanabilmeyle ilgili fikirler sunar.</a:t>
            </a:r>
          </a:p>
          <a:p>
            <a:pPr>
              <a:buClr>
                <a:srgbClr val="FF0701"/>
              </a:buClr>
              <a:buSzPct val="115000"/>
              <a:buFont typeface="Wingdings" pitchFamily="2" charset="2"/>
              <a:buChar char="w"/>
            </a:pPr>
            <a:r>
              <a:rPr lang="tr-TR" sz="2400" b="1">
                <a:latin typeface="Calibri" pitchFamily="34" charset="0"/>
              </a:rPr>
              <a:t>Beden eğitimi dersinin önemine ilişkin özgün bir fikir üretir.</a:t>
            </a:r>
            <a:endParaRPr lang="tr-TR" sz="2400">
              <a:latin typeface="Calibri" pitchFamily="34" charset="0"/>
            </a:endParaRPr>
          </a:p>
        </p:txBody>
      </p:sp>
      <p:graphicFrame>
        <p:nvGraphicFramePr>
          <p:cNvPr id="22555" name="Group 27"/>
          <p:cNvGraphicFramePr>
            <a:graphicFrameLocks noGrp="1"/>
          </p:cNvGraphicFramePr>
          <p:nvPr/>
        </p:nvGraphicFramePr>
        <p:xfrm>
          <a:off x="107950" y="277813"/>
          <a:ext cx="8928100" cy="1566863"/>
        </p:xfrm>
        <a:graphic>
          <a:graphicData uri="http://schemas.openxmlformats.org/drawingml/2006/table">
            <a:tbl>
              <a:tblPr/>
              <a:tblGrid>
                <a:gridCol w="2087563"/>
                <a:gridCol w="2952750"/>
                <a:gridCol w="3887787"/>
              </a:tblGrid>
              <a:tr h="156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Kazanım Alanı</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Göstergeler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Örnekler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98395"/>
                                        </p:tgtEl>
                                        <p:attrNameLst>
                                          <p:attrName>style.visibility</p:attrName>
                                        </p:attrNameLst>
                                      </p:cBhvr>
                                      <p:to>
                                        <p:strVal val="visible"/>
                                      </p:to>
                                    </p:set>
                                    <p:animEffect transition="in" filter="diamond(in)">
                                      <p:cBhvr>
                                        <p:cTn id="7" dur="2000"/>
                                        <p:tgtEl>
                                          <p:spTgt spid="69839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98396"/>
                                        </p:tgtEl>
                                        <p:attrNameLst>
                                          <p:attrName>style.visibility</p:attrName>
                                        </p:attrNameLst>
                                      </p:cBhvr>
                                      <p:to>
                                        <p:strVal val="visible"/>
                                      </p:to>
                                    </p:set>
                                    <p:animEffect transition="in" filter="diamond(in)">
                                      <p:cBhvr>
                                        <p:cTn id="12" dur="2000"/>
                                        <p:tgtEl>
                                          <p:spTgt spid="698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95" grpId="0"/>
      <p:bldP spid="69839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4 Slayt Numarası Yer Tutucusu"/>
          <p:cNvSpPr>
            <a:spLocks noGrp="1"/>
          </p:cNvSpPr>
          <p:nvPr>
            <p:ph type="sldNum" sz="quarter" idx="12"/>
          </p:nvPr>
        </p:nvSpPr>
        <p:spPr/>
        <p:txBody>
          <a:bodyPr/>
          <a:lstStyle/>
          <a:p>
            <a:pPr>
              <a:defRPr/>
            </a:pPr>
            <a:fld id="{F4E9EC11-A3A5-4E0F-8239-8F41BAFFA9D0}" type="slidenum">
              <a:rPr lang="en-US"/>
              <a:pPr>
                <a:defRPr/>
              </a:pPr>
              <a:t>52</a:t>
            </a:fld>
            <a:endParaRPr lang="en-US"/>
          </a:p>
        </p:txBody>
      </p:sp>
      <p:graphicFrame>
        <p:nvGraphicFramePr>
          <p:cNvPr id="25612" name="Group 12"/>
          <p:cNvGraphicFramePr>
            <a:graphicFrameLocks noGrp="1"/>
          </p:cNvGraphicFramePr>
          <p:nvPr>
            <p:ph/>
          </p:nvPr>
        </p:nvGraphicFramePr>
        <p:xfrm>
          <a:off x="101600" y="2433638"/>
          <a:ext cx="8934450" cy="3300413"/>
        </p:xfrm>
        <a:graphic>
          <a:graphicData uri="http://schemas.openxmlformats.org/drawingml/2006/table">
            <a:tbl>
              <a:tblPr/>
              <a:tblGrid>
                <a:gridCol w="2093913"/>
                <a:gridCol w="2520950"/>
                <a:gridCol w="4319587"/>
              </a:tblGrid>
              <a:tr h="3300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rgbClr val="FF0701"/>
                          </a:solidFill>
                          <a:effectLst/>
                          <a:latin typeface="Times New Roman" pitchFamily="18" charset="0"/>
                          <a:cs typeface="Times New Roman" pitchFamily="18" charset="0"/>
                        </a:rPr>
                        <a:t>Değerlendirme</a:t>
                      </a:r>
                      <a:endParaRPr kumimoji="0" lang="tr-TR" sz="4800" b="1" i="0" u="none" strike="noStrike" cap="none" normalizeH="0" baseline="0" smtClean="0">
                        <a:ln>
                          <a:noFill/>
                        </a:ln>
                        <a:solidFill>
                          <a:srgbClr val="FF0701"/>
                        </a:solidFill>
                        <a:effectLst/>
                        <a:latin typeface="Times New Roman" pitchFamily="18" charset="0"/>
                      </a:endParaRPr>
                    </a:p>
                  </a:txBody>
                  <a:tcPr marL="18000" marR="90000" marT="46800" marB="46800"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sz="4800" b="1" i="0" u="none" strike="noStrike" cap="none" normalizeH="0" baseline="0" smtClean="0">
                        <a:ln>
                          <a:noFill/>
                        </a:ln>
                        <a:solidFill>
                          <a:schemeClr val="tx1"/>
                        </a:solidFill>
                        <a:effectLst/>
                        <a:latin typeface="Times New Roman" pitchFamily="18" charset="0"/>
                      </a:endParaRPr>
                    </a:p>
                  </a:txBody>
                  <a:tcPr marL="18000" marR="90000" marT="46800" marB="46800"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sz="4400" b="1" i="0" u="none" strike="noStrike" cap="none" normalizeH="0" baseline="0" smtClean="0">
                        <a:ln>
                          <a:noFill/>
                        </a:ln>
                        <a:solidFill>
                          <a:schemeClr val="tx1"/>
                        </a:solidFill>
                        <a:effectLst/>
                        <a:latin typeface="Times New Roman" pitchFamily="18" charset="0"/>
                      </a:endParaRPr>
                    </a:p>
                  </a:txBody>
                  <a:tcPr marL="18000" marR="90000" marT="46800" marB="46800"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r>
            </a:tbl>
          </a:graphicData>
        </a:graphic>
      </p:graphicFrame>
      <p:sp>
        <p:nvSpPr>
          <p:cNvPr id="698397" name="Text Box 29"/>
          <p:cNvSpPr txBox="1">
            <a:spLocks noChangeArrowheads="1"/>
          </p:cNvSpPr>
          <p:nvPr/>
        </p:nvSpPr>
        <p:spPr bwMode="auto">
          <a:xfrm>
            <a:off x="2195513" y="2492375"/>
            <a:ext cx="2376487" cy="2465388"/>
          </a:xfrm>
          <a:prstGeom prst="rect">
            <a:avLst/>
          </a:prstGeom>
          <a:noFill/>
          <a:ln w="12700" cap="sq">
            <a:noFill/>
            <a:miter lim="800000"/>
            <a:headEnd type="none" w="sm" len="sm"/>
            <a:tailEnd type="none" w="sm" len="sm"/>
          </a:ln>
        </p:spPr>
        <p:txBody>
          <a:bodyPr>
            <a:spAutoFit/>
          </a:bodyPr>
          <a:lstStyle/>
          <a:p>
            <a:pPr algn="ctr"/>
            <a:r>
              <a:rPr lang="tr-TR" sz="2400" b="1">
                <a:latin typeface="Calibri" pitchFamily="34" charset="0"/>
              </a:rPr>
              <a:t>Belli ölçütlere göre eleştirir,  değerlendirir, yargıda bulunur vb.</a:t>
            </a:r>
          </a:p>
          <a:p>
            <a:pPr>
              <a:spcBef>
                <a:spcPct val="50000"/>
              </a:spcBef>
            </a:pPr>
            <a:endParaRPr lang="tr-TR" sz="2400">
              <a:latin typeface="Calibri" pitchFamily="34" charset="0"/>
            </a:endParaRPr>
          </a:p>
        </p:txBody>
      </p:sp>
      <p:sp>
        <p:nvSpPr>
          <p:cNvPr id="698398" name="Text Box 30"/>
          <p:cNvSpPr txBox="1">
            <a:spLocks noChangeArrowheads="1"/>
          </p:cNvSpPr>
          <p:nvPr/>
        </p:nvSpPr>
        <p:spPr bwMode="auto">
          <a:xfrm>
            <a:off x="4787900" y="2484438"/>
            <a:ext cx="4176713" cy="3249612"/>
          </a:xfrm>
          <a:prstGeom prst="rect">
            <a:avLst/>
          </a:prstGeom>
          <a:noFill/>
          <a:ln w="12700" cap="sq">
            <a:noFill/>
            <a:miter lim="800000"/>
            <a:headEnd type="none" w="sm" len="sm"/>
            <a:tailEnd type="none" w="sm" len="sm"/>
          </a:ln>
        </p:spPr>
        <p:txBody>
          <a:bodyPr>
            <a:spAutoFit/>
          </a:bodyPr>
          <a:lstStyle/>
          <a:p>
            <a:pPr>
              <a:buClr>
                <a:srgbClr val="FF0701"/>
              </a:buClr>
              <a:buSzPct val="115000"/>
              <a:buFont typeface="Wingdings" pitchFamily="2" charset="2"/>
              <a:buChar char="w"/>
            </a:pPr>
            <a:r>
              <a:rPr lang="tr-TR" sz="2300" b="1">
                <a:latin typeface="Calibri" pitchFamily="34" charset="0"/>
              </a:rPr>
              <a:t>Bilgisayar kullanımını belli ölçütlere göre değerlendirir.</a:t>
            </a:r>
          </a:p>
          <a:p>
            <a:pPr>
              <a:buClr>
                <a:srgbClr val="FF0701"/>
              </a:buClr>
              <a:buSzPct val="115000"/>
              <a:buFont typeface="Wingdings" pitchFamily="2" charset="2"/>
              <a:buChar char="w"/>
            </a:pPr>
            <a:r>
              <a:rPr lang="tr-TR" sz="2300" b="1">
                <a:latin typeface="Calibri" pitchFamily="34" charset="0"/>
              </a:rPr>
              <a:t>Sesli okumanın, anlama üzerinde etkisi olup olmadığına yönelik değerlendirmelerde bulunur.</a:t>
            </a:r>
          </a:p>
          <a:p>
            <a:pPr>
              <a:buClr>
                <a:srgbClr val="FF0701"/>
              </a:buClr>
              <a:buSzPct val="115000"/>
              <a:buFont typeface="Wingdings" pitchFamily="2" charset="2"/>
              <a:buChar char="w"/>
            </a:pPr>
            <a:r>
              <a:rPr lang="tr-TR" sz="2300" b="1">
                <a:latin typeface="Calibri" pitchFamily="34" charset="0"/>
              </a:rPr>
              <a:t>Beden eğitimi dersinde yapılan hareketlerin sağlığımız açısından önemini değerlendirir.</a:t>
            </a:r>
            <a:endParaRPr lang="tr-TR" sz="2300">
              <a:latin typeface="Calibri" pitchFamily="34" charset="0"/>
            </a:endParaRPr>
          </a:p>
        </p:txBody>
      </p:sp>
      <p:graphicFrame>
        <p:nvGraphicFramePr>
          <p:cNvPr id="25626" name="Group 26"/>
          <p:cNvGraphicFramePr>
            <a:graphicFrameLocks noGrp="1"/>
          </p:cNvGraphicFramePr>
          <p:nvPr/>
        </p:nvGraphicFramePr>
        <p:xfrm>
          <a:off x="107950" y="854075"/>
          <a:ext cx="8928100" cy="1566863"/>
        </p:xfrm>
        <a:graphic>
          <a:graphicData uri="http://schemas.openxmlformats.org/drawingml/2006/table">
            <a:tbl>
              <a:tblPr/>
              <a:tblGrid>
                <a:gridCol w="2087563"/>
                <a:gridCol w="2520950"/>
                <a:gridCol w="4319587"/>
              </a:tblGrid>
              <a:tr h="156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Kazanım Alanı</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Göstergeler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smtClean="0">
                          <a:ln>
                            <a:noFill/>
                          </a:ln>
                          <a:solidFill>
                            <a:srgbClr val="A50021"/>
                          </a:solidFill>
                          <a:effectLst/>
                          <a:latin typeface="Times New Roman" pitchFamily="18" charset="0"/>
                          <a:cs typeface="Times New Roman" pitchFamily="18" charset="0"/>
                        </a:rPr>
                        <a:t>Örnekler</a:t>
                      </a:r>
                      <a:endParaRPr kumimoji="0" lang="tr-TR" sz="2800" b="1"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75CCF3"/>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98397"/>
                                        </p:tgtEl>
                                        <p:attrNameLst>
                                          <p:attrName>style.visibility</p:attrName>
                                        </p:attrNameLst>
                                      </p:cBhvr>
                                      <p:to>
                                        <p:strVal val="visible"/>
                                      </p:to>
                                    </p:set>
                                    <p:animEffect transition="in" filter="diamond(in)">
                                      <p:cBhvr>
                                        <p:cTn id="7" dur="2000"/>
                                        <p:tgtEl>
                                          <p:spTgt spid="69839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98398"/>
                                        </p:tgtEl>
                                        <p:attrNameLst>
                                          <p:attrName>style.visibility</p:attrName>
                                        </p:attrNameLst>
                                      </p:cBhvr>
                                      <p:to>
                                        <p:strVal val="visible"/>
                                      </p:to>
                                    </p:set>
                                    <p:animEffect transition="in" filter="diamond(in)">
                                      <p:cBhvr>
                                        <p:cTn id="12" dur="2000"/>
                                        <p:tgtEl>
                                          <p:spTgt spid="698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97" grpId="0"/>
      <p:bldP spid="69839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altLang="tr-TR" sz="3200" b="1" smtClean="0"/>
              <a:t>Bilişsel Öğrenmelerin Ölçülmesi</a:t>
            </a:r>
          </a:p>
        </p:txBody>
      </p:sp>
      <p:sp>
        <p:nvSpPr>
          <p:cNvPr id="28675" name="Rectangle 3"/>
          <p:cNvSpPr>
            <a:spLocks noGrp="1" noChangeArrowheads="1"/>
          </p:cNvSpPr>
          <p:nvPr>
            <p:ph type="body" idx="1"/>
          </p:nvPr>
        </p:nvSpPr>
        <p:spPr>
          <a:xfrm>
            <a:off x="457200" y="1571625"/>
            <a:ext cx="8229600" cy="4953000"/>
          </a:xfrm>
        </p:spPr>
        <p:txBody>
          <a:bodyPr/>
          <a:lstStyle/>
          <a:p>
            <a:pPr algn="just" eaLnBrk="1" hangingPunct="1">
              <a:lnSpc>
                <a:spcPct val="110000"/>
              </a:lnSpc>
            </a:pPr>
            <a:r>
              <a:rPr lang="tr-TR" altLang="tr-TR" sz="2600" smtClean="0"/>
              <a:t>Bilişsel öğrenmeler, daha çok sorulan sorulara verilen </a:t>
            </a:r>
            <a:r>
              <a:rPr lang="tr-TR" altLang="tr-TR" sz="2600" b="1" smtClean="0">
                <a:solidFill>
                  <a:srgbClr val="A50021"/>
                </a:solidFill>
              </a:rPr>
              <a:t>tepkiler</a:t>
            </a:r>
            <a:r>
              <a:rPr lang="tr-TR" altLang="tr-TR" sz="2600" smtClean="0"/>
              <a:t> ve verilen </a:t>
            </a:r>
            <a:r>
              <a:rPr lang="tr-TR" altLang="tr-TR" sz="2600" b="1" smtClean="0">
                <a:solidFill>
                  <a:srgbClr val="A50021"/>
                </a:solidFill>
              </a:rPr>
              <a:t>cevaplar</a:t>
            </a:r>
            <a:r>
              <a:rPr lang="tr-TR" altLang="tr-TR" sz="2600" smtClean="0"/>
              <a:t> izlenerek ölçülmeye çalışılır. </a:t>
            </a:r>
          </a:p>
          <a:p>
            <a:pPr algn="just" eaLnBrk="1" hangingPunct="1">
              <a:lnSpc>
                <a:spcPct val="110000"/>
              </a:lnSpc>
            </a:pPr>
            <a:r>
              <a:rPr lang="tr-TR" altLang="tr-TR" sz="2600" smtClean="0"/>
              <a:t>Öğretmen, öğrencilerinin bilişsel seviyelerini ölçmede değişik soru tiplerinden yararlanabilir. Bunlar;  </a:t>
            </a:r>
            <a:r>
              <a:rPr lang="tr-TR" altLang="tr-TR" sz="2600" b="1" smtClean="0">
                <a:solidFill>
                  <a:srgbClr val="A50021"/>
                </a:solidFill>
              </a:rPr>
              <a:t>doğru-yanlış, çoktan seçmeli, eşleştirme, yorum ve boşluk doldurma</a:t>
            </a:r>
            <a:r>
              <a:rPr lang="tr-TR" altLang="tr-TR" sz="2600" smtClean="0"/>
              <a:t> tipinde sorular olabilir. Bir sınavda bu soru tiplerinin bir veya bir kaçı aynı anda sorulabilir. </a:t>
            </a:r>
          </a:p>
          <a:p>
            <a:pPr algn="just" eaLnBrk="1" hangingPunct="1">
              <a:lnSpc>
                <a:spcPct val="110000"/>
              </a:lnSpc>
            </a:pPr>
            <a:r>
              <a:rPr lang="tr-TR" altLang="tr-TR" sz="2600" smtClean="0"/>
              <a:t>Etkili bir ölçme yapma için </a:t>
            </a:r>
            <a:r>
              <a:rPr lang="tr-TR" altLang="tr-TR" sz="2600" b="1" smtClean="0">
                <a:solidFill>
                  <a:srgbClr val="A50021"/>
                </a:solidFill>
              </a:rPr>
              <a:t>değişik soru çeşitleri</a:t>
            </a:r>
            <a:r>
              <a:rPr lang="tr-TR" altLang="tr-TR" sz="2600" smtClean="0"/>
              <a:t> kullanmanın yanında, yazılı cevap gerektiren </a:t>
            </a:r>
            <a:r>
              <a:rPr lang="tr-TR" altLang="tr-TR" sz="2600" b="1" smtClean="0">
                <a:solidFill>
                  <a:srgbClr val="A50021"/>
                </a:solidFill>
              </a:rPr>
              <a:t>düşündürücü</a:t>
            </a:r>
            <a:r>
              <a:rPr lang="tr-TR" altLang="tr-TR" sz="2600" smtClean="0"/>
              <a:t> sorulara da özel bir önem verilmelidir.</a:t>
            </a:r>
          </a:p>
        </p:txBody>
      </p:sp>
    </p:spTree>
    <p:extLst>
      <p:ext uri="{BB962C8B-B14F-4D97-AF65-F5344CB8AC3E}">
        <p14:creationId xmlns="" xmlns:p14="http://schemas.microsoft.com/office/powerpoint/2010/main" val="2563065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20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20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endParaRPr lang="tr-TR" altLang="tr-TR" smtClean="0"/>
          </a:p>
        </p:txBody>
      </p:sp>
      <p:sp>
        <p:nvSpPr>
          <p:cNvPr id="71683" name="Rectangle 3"/>
          <p:cNvSpPr>
            <a:spLocks noGrp="1"/>
          </p:cNvSpPr>
          <p:nvPr>
            <p:ph type="body" idx="1"/>
          </p:nvPr>
        </p:nvSpPr>
        <p:spPr/>
        <p:txBody>
          <a:bodyPr/>
          <a:lstStyle/>
          <a:p>
            <a:pPr algn="just" eaLnBrk="1" hangingPunct="1">
              <a:lnSpc>
                <a:spcPct val="90000"/>
              </a:lnSpc>
            </a:pPr>
            <a:r>
              <a:rPr lang="tr-TR" altLang="tr-TR" sz="3000" smtClean="0"/>
              <a:t>Bloom taksonomisi göz önüne alındığında bilgi düzeyinde öğrenmenin ölçülmesi amacıyla, hatırlamaya dayalı sorular sorulur. Boş yerleri doldurma, doğru-yanlış, çoktan seçmeli sorulardan oluşan sınavlar gibi.</a:t>
            </a:r>
          </a:p>
          <a:p>
            <a:pPr algn="just" eaLnBrk="1" hangingPunct="1"/>
            <a:r>
              <a:rPr lang="tr-TR" altLang="tr-TR" sz="3000" smtClean="0"/>
              <a:t>Öğrencinin öğrendiği yeni bir ilke veya özelliği yeni durumlarda kullanma gücünü belirlemek amacıyla uygulama ve araştırma türünden soruların oluşturduğu bir sınav hazırlanmalıdır.</a:t>
            </a:r>
            <a:endParaRPr lang="tr-TR" altLang="tr-TR" sz="2800" smtClean="0"/>
          </a:p>
        </p:txBody>
      </p:sp>
    </p:spTree>
    <p:extLst>
      <p:ext uri="{BB962C8B-B14F-4D97-AF65-F5344CB8AC3E}">
        <p14:creationId xmlns="" xmlns:p14="http://schemas.microsoft.com/office/powerpoint/2010/main" val="3777922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20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20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altLang="tr-TR" sz="3200" b="1" smtClean="0"/>
              <a:t>Bilişsel davranışların yoklanmasında kullanılacak sınav maddelerinin özellikleri</a:t>
            </a:r>
          </a:p>
        </p:txBody>
      </p:sp>
      <p:sp>
        <p:nvSpPr>
          <p:cNvPr id="29699" name="Rectangle 3"/>
          <p:cNvSpPr>
            <a:spLocks noGrp="1" noChangeArrowheads="1"/>
          </p:cNvSpPr>
          <p:nvPr>
            <p:ph type="body" idx="1"/>
          </p:nvPr>
        </p:nvSpPr>
        <p:spPr>
          <a:xfrm>
            <a:off x="395288" y="1447800"/>
            <a:ext cx="8062912" cy="4933950"/>
          </a:xfrm>
        </p:spPr>
        <p:txBody>
          <a:bodyPr>
            <a:normAutofit lnSpcReduction="10000"/>
          </a:bodyPr>
          <a:lstStyle/>
          <a:p>
            <a:pPr marL="381000" indent="-381000" algn="just" eaLnBrk="1" hangingPunct="1">
              <a:lnSpc>
                <a:spcPct val="80000"/>
              </a:lnSpc>
            </a:pPr>
            <a:r>
              <a:rPr lang="tr-TR" altLang="tr-TR" sz="2400" dirty="0" smtClean="0"/>
              <a:t>Bilişsel davranışın veya onun göstergelerinin belirtilmesiyle ilgili tüm sınırlar açık, kolay anlaşılır ve doğrudan bir anlatımla verilmelidir. Bunu yaparken,</a:t>
            </a:r>
          </a:p>
          <a:p>
            <a:pPr marL="800100" lvl="1" indent="-342900" algn="just" eaLnBrk="1" hangingPunct="1">
              <a:lnSpc>
                <a:spcPct val="80000"/>
              </a:lnSpc>
            </a:pPr>
            <a:r>
              <a:rPr lang="tr-TR" altLang="tr-TR" sz="2400" dirty="0" smtClean="0"/>
              <a:t>Nelerden yararlanılabileceği, nelerden yararlanılamayacağı, ilave bilgilerin nerelerden sağlanabileceği öğrenciye açıklanmalıdır. Soruların cevaplanma süresi belirtilmelidir.</a:t>
            </a:r>
          </a:p>
          <a:p>
            <a:pPr marL="800100" lvl="1" indent="-342900" algn="just" eaLnBrk="1" hangingPunct="1">
              <a:lnSpc>
                <a:spcPct val="80000"/>
              </a:lnSpc>
            </a:pPr>
            <a:r>
              <a:rPr lang="tr-TR" altLang="tr-TR" sz="2400" dirty="0" smtClean="0"/>
              <a:t>Yoklanacak davranışın görülmesini zorlaştıracak ya da tümden imkânsızlaştıracak engeller ortadan kaldırılmalıdır. </a:t>
            </a:r>
            <a:r>
              <a:rPr lang="tr-TR" altLang="tr-TR" sz="2400" b="1" dirty="0" smtClean="0">
                <a:solidFill>
                  <a:schemeClr val="accent2"/>
                </a:solidFill>
              </a:rPr>
              <a:t>Ör:</a:t>
            </a:r>
            <a:r>
              <a:rPr lang="tr-TR" altLang="tr-TR" sz="2400" dirty="0" smtClean="0"/>
              <a:t> Seviyenin çok üstünde ya da çok altında soruların sorulması bunun gibi sonuçları doğuracaktır.</a:t>
            </a:r>
          </a:p>
          <a:p>
            <a:pPr marL="800100" lvl="1" indent="-342900" algn="just" eaLnBrk="1" hangingPunct="1">
              <a:lnSpc>
                <a:spcPct val="80000"/>
              </a:lnSpc>
            </a:pPr>
            <a:r>
              <a:rPr lang="tr-TR" altLang="tr-TR" sz="2400" dirty="0" smtClean="0"/>
              <a:t>Bunun yanında istenilen davranışların gözlenmesini olumsuz yönde etkileyecek (ısı, ışık, zaman, gürültü, öğretmenin sınav öncesi öğrencinin moralini bozması gibi) dış etkiler de söz konusudur. </a:t>
            </a:r>
          </a:p>
        </p:txBody>
      </p:sp>
    </p:spTree>
    <p:extLst>
      <p:ext uri="{BB962C8B-B14F-4D97-AF65-F5344CB8AC3E}">
        <p14:creationId xmlns="" xmlns:p14="http://schemas.microsoft.com/office/powerpoint/2010/main" val="441728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fade">
                                      <p:cBhvr>
                                        <p:cTn id="7" dur="2000"/>
                                        <p:tgtEl>
                                          <p:spTgt spid="296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fade">
                                      <p:cBhvr>
                                        <p:cTn id="12" dur="2000"/>
                                        <p:tgtEl>
                                          <p:spTgt spid="296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fade">
                                      <p:cBhvr>
                                        <p:cTn id="17" dur="2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68313" y="1600200"/>
            <a:ext cx="8066087" cy="4648200"/>
          </a:xfrm>
        </p:spPr>
        <p:txBody>
          <a:bodyPr/>
          <a:lstStyle/>
          <a:p>
            <a:pPr eaLnBrk="1" hangingPunct="1">
              <a:lnSpc>
                <a:spcPct val="80000"/>
              </a:lnSpc>
            </a:pPr>
            <a:r>
              <a:rPr lang="tr-TR" altLang="tr-TR" sz="2400" smtClean="0"/>
              <a:t>Öğrenciden nelerin beklenmekte olduğu soru maddelerinde açık, kolay, anlaşılır ve doğrudan bir anlatımla belirtilmelidir.</a:t>
            </a:r>
          </a:p>
          <a:p>
            <a:pPr algn="just" eaLnBrk="1" hangingPunct="1">
              <a:lnSpc>
                <a:spcPct val="80000"/>
              </a:lnSpc>
            </a:pPr>
            <a:r>
              <a:rPr lang="tr-TR" altLang="tr-TR" sz="2400" smtClean="0"/>
              <a:t>Soru maddeleri veya soruların oluşturduğu durumlar </a:t>
            </a:r>
            <a:r>
              <a:rPr lang="tr-TR" altLang="tr-TR" sz="2400" b="1" smtClean="0">
                <a:solidFill>
                  <a:srgbClr val="A50021"/>
                </a:solidFill>
              </a:rPr>
              <a:t>geçerlik ve güvenirlik</a:t>
            </a:r>
            <a:r>
              <a:rPr lang="tr-TR" altLang="tr-TR" sz="2400" smtClean="0"/>
              <a:t> yönünden denenmeli ve elverişlilik dereceleri saptanmalı.</a:t>
            </a:r>
          </a:p>
          <a:p>
            <a:pPr algn="just" eaLnBrk="1" hangingPunct="1">
              <a:lnSpc>
                <a:spcPct val="80000"/>
              </a:lnSpc>
            </a:pPr>
            <a:r>
              <a:rPr lang="tr-TR" altLang="tr-TR" sz="2400" smtClean="0"/>
              <a:t>Soruların amacı dersin ya da ünitelerin içeriği ve hedef davranışları ile paralellik göstermeli.</a:t>
            </a:r>
          </a:p>
          <a:p>
            <a:pPr algn="just" eaLnBrk="1" hangingPunct="1">
              <a:lnSpc>
                <a:spcPct val="80000"/>
              </a:lnSpc>
            </a:pPr>
            <a:r>
              <a:rPr lang="tr-TR" altLang="tr-TR" sz="2400" smtClean="0"/>
              <a:t>Derste geliştirilmesi hedeflenmeyen bir bilişsel davranışın ölçülmesi yoluna gidilmemeli.  </a:t>
            </a:r>
          </a:p>
          <a:p>
            <a:pPr algn="just" eaLnBrk="1" hangingPunct="1">
              <a:lnSpc>
                <a:spcPct val="80000"/>
              </a:lnSpc>
            </a:pPr>
            <a:r>
              <a:rPr lang="tr-TR" altLang="tr-TR" sz="2400" smtClean="0"/>
              <a:t>Sorulan sorular, dersin hedefleri doğrultusunda Bloom taksonomisinin değişik seviyeleriyle uygunluk göstermeli.</a:t>
            </a:r>
          </a:p>
          <a:p>
            <a:pPr algn="just" eaLnBrk="1" hangingPunct="1">
              <a:lnSpc>
                <a:spcPct val="80000"/>
              </a:lnSpc>
            </a:pPr>
            <a:r>
              <a:rPr lang="tr-TR" altLang="tr-TR" sz="2400" smtClean="0"/>
              <a:t>Soruların zorluk dereceleri iyi belirlenmeli, kolaydan zora doğru bir yol izlenmeli ya da basitten karmaşığa doğru soruların dağılımı yapılmalı. </a:t>
            </a:r>
          </a:p>
        </p:txBody>
      </p:sp>
      <p:sp>
        <p:nvSpPr>
          <p:cNvPr id="30723" name="Rectangle 2"/>
          <p:cNvSpPr>
            <a:spLocks noGrp="1" noChangeArrowheads="1"/>
          </p:cNvSpPr>
          <p:nvPr>
            <p:ph type="title"/>
          </p:nvPr>
        </p:nvSpPr>
        <p:spPr/>
        <p:txBody>
          <a:bodyPr/>
          <a:lstStyle/>
          <a:p>
            <a:pPr eaLnBrk="1" hangingPunct="1"/>
            <a:r>
              <a:rPr lang="tr-TR" altLang="tr-TR" sz="2800" b="1" smtClean="0"/>
              <a:t>Bilişsel davranışların yoklanmasında kullanılacak sınav maddelerinin özellikleri</a:t>
            </a:r>
          </a:p>
        </p:txBody>
      </p:sp>
    </p:spTree>
    <p:extLst>
      <p:ext uri="{BB962C8B-B14F-4D97-AF65-F5344CB8AC3E}">
        <p14:creationId xmlns="" xmlns:p14="http://schemas.microsoft.com/office/powerpoint/2010/main" val="3486825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fade">
                                      <p:cBhvr>
                                        <p:cTn id="7" dur="20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fade">
                                      <p:cBhvr>
                                        <p:cTn id="12" dur="2000"/>
                                        <p:tgtEl>
                                          <p:spTgt spid="307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fade">
                                      <p:cBhvr>
                                        <p:cTn id="17" dur="2000"/>
                                        <p:tgtEl>
                                          <p:spTgt spid="307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fade">
                                      <p:cBhvr>
                                        <p:cTn id="22" dur="2000"/>
                                        <p:tgtEl>
                                          <p:spTgt spid="307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2">
                                            <p:txEl>
                                              <p:pRg st="4" end="4"/>
                                            </p:txEl>
                                          </p:spTgt>
                                        </p:tgtEl>
                                        <p:attrNameLst>
                                          <p:attrName>style.visibility</p:attrName>
                                        </p:attrNameLst>
                                      </p:cBhvr>
                                      <p:to>
                                        <p:strVal val="visible"/>
                                      </p:to>
                                    </p:set>
                                    <p:animEffect transition="in" filter="fade">
                                      <p:cBhvr>
                                        <p:cTn id="27" dur="2000"/>
                                        <p:tgtEl>
                                          <p:spTgt spid="3072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2">
                                            <p:txEl>
                                              <p:pRg st="5" end="5"/>
                                            </p:txEl>
                                          </p:spTgt>
                                        </p:tgtEl>
                                        <p:attrNameLst>
                                          <p:attrName>style.visibility</p:attrName>
                                        </p:attrNameLst>
                                      </p:cBhvr>
                                      <p:to>
                                        <p:strVal val="visible"/>
                                      </p:to>
                                    </p:set>
                                    <p:animEffect transition="in" filter="fade">
                                      <p:cBhvr>
                                        <p:cTn id="32" dur="2000"/>
                                        <p:tgtEl>
                                          <p:spTgt spid="307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6754" name="Oval 2"/>
          <p:cNvSpPr>
            <a:spLocks noChangeArrowheads="1"/>
          </p:cNvSpPr>
          <p:nvPr/>
        </p:nvSpPr>
        <p:spPr bwMode="auto">
          <a:xfrm>
            <a:off x="971550" y="1196975"/>
            <a:ext cx="6697663" cy="3744913"/>
          </a:xfrm>
          <a:prstGeom prst="ellipse">
            <a:avLst/>
          </a:prstGeom>
          <a:gradFill rotWithShape="1">
            <a:gsLst>
              <a:gs pos="0">
                <a:srgbClr val="000080">
                  <a:alpha val="0"/>
                </a:srgbClr>
              </a:gs>
              <a:gs pos="100000">
                <a:srgbClr val="000080">
                  <a:gamma/>
                  <a:shade val="60392"/>
                  <a:invGamma/>
                </a:srgbClr>
              </a:gs>
            </a:gsLst>
            <a:path path="rect">
              <a:fillToRect r="100000" b="100000"/>
            </a:path>
          </a:gradFill>
          <a:ln w="12700">
            <a:solidFill>
              <a:srgbClr val="00FFFF"/>
            </a:solidFill>
            <a:round/>
            <a:headEnd type="none" w="sm" len="sm"/>
            <a:tailEnd type="none" w="sm" len="sm"/>
          </a:ln>
          <a:effectLst/>
        </p:spPr>
        <p:txBody>
          <a:bodyPr tIns="46800" bIns="4680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endParaRPr lang="tr-TR" altLang="tr-TR" sz="2000" b="1">
              <a:solidFill>
                <a:srgbClr val="F00000"/>
              </a:solidFill>
              <a:effectLst>
                <a:outerShdw blurRad="38100" dist="38100" dir="2700000" algn="tl">
                  <a:srgbClr val="000000"/>
                </a:outerShdw>
              </a:effectLst>
            </a:endParaRPr>
          </a:p>
          <a:p>
            <a:pPr algn="ctr" eaLnBrk="1" hangingPunct="1">
              <a:lnSpc>
                <a:spcPct val="80000"/>
              </a:lnSpc>
              <a:spcBef>
                <a:spcPct val="20000"/>
              </a:spcBef>
            </a:pPr>
            <a:endParaRPr lang="tr-TR" altLang="tr-TR" sz="2000" b="1">
              <a:solidFill>
                <a:srgbClr val="F00000"/>
              </a:solidFill>
              <a:effectLst>
                <a:outerShdw blurRad="38100" dist="38100" dir="2700000" algn="tl">
                  <a:srgbClr val="000000"/>
                </a:outerShdw>
              </a:effectLst>
            </a:endParaRPr>
          </a:p>
          <a:p>
            <a:pPr algn="ctr" eaLnBrk="1" hangingPunct="1">
              <a:lnSpc>
                <a:spcPct val="80000"/>
              </a:lnSpc>
              <a:spcBef>
                <a:spcPct val="20000"/>
              </a:spcBef>
            </a:pPr>
            <a:r>
              <a:rPr lang="tr-TR" altLang="tr-TR" sz="5400" b="1">
                <a:solidFill>
                  <a:srgbClr val="F00000"/>
                </a:solidFill>
                <a:effectLst>
                  <a:outerShdw blurRad="38100" dist="38100" dir="2700000" algn="tl">
                    <a:srgbClr val="000000"/>
                  </a:outerShdw>
                </a:effectLst>
                <a:latin typeface="Calibri" pitchFamily="34" charset="0"/>
              </a:rPr>
              <a:t>DUYUŞSAL ALAN</a:t>
            </a:r>
          </a:p>
        </p:txBody>
      </p:sp>
    </p:spTree>
    <p:extLst>
      <p:ext uri="{BB962C8B-B14F-4D97-AF65-F5344CB8AC3E}">
        <p14:creationId xmlns="" xmlns:p14="http://schemas.microsoft.com/office/powerpoint/2010/main" val="1890956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86754"/>
                                        </p:tgtEl>
                                        <p:attrNameLst>
                                          <p:attrName>style.visibility</p:attrName>
                                        </p:attrNameLst>
                                      </p:cBhvr>
                                      <p:to>
                                        <p:strVal val="visible"/>
                                      </p:to>
                                    </p:set>
                                    <p:animEffect transition="in" filter="diamond(in)">
                                      <p:cBhvr>
                                        <p:cTn id="7" dur="2000"/>
                                        <p:tgtEl>
                                          <p:spTgt spid="586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tLang="tr-TR" sz="3200" b="1" smtClean="0"/>
              <a:t>Duyuşsal Öğrenmeler (Tutumlar)</a:t>
            </a:r>
          </a:p>
        </p:txBody>
      </p:sp>
      <p:sp>
        <p:nvSpPr>
          <p:cNvPr id="32771" name="Rectangle 3"/>
          <p:cNvSpPr>
            <a:spLocks noGrp="1" noChangeArrowheads="1"/>
          </p:cNvSpPr>
          <p:nvPr>
            <p:ph type="body" idx="1"/>
          </p:nvPr>
        </p:nvSpPr>
        <p:spPr>
          <a:xfrm>
            <a:off x="609600" y="1600200"/>
            <a:ext cx="7848600" cy="4781550"/>
          </a:xfrm>
        </p:spPr>
        <p:txBody>
          <a:bodyPr/>
          <a:lstStyle/>
          <a:p>
            <a:pPr algn="just" eaLnBrk="1" hangingPunct="1">
              <a:lnSpc>
                <a:spcPct val="90000"/>
              </a:lnSpc>
            </a:pPr>
            <a:r>
              <a:rPr lang="tr-TR" altLang="tr-TR" sz="2400" dirty="0" smtClean="0"/>
              <a:t>Duyuşsal öğrenmeler, bir nesne, bir olay, bir konuya karşı ilgi, tutum, tavır ve duygu gibi davranış eğilimleri içerir (tercih, hoşlanma ya da hoşlanmama, yaklaşma ya da kaçınma eğilimleri gibi).</a:t>
            </a:r>
          </a:p>
          <a:p>
            <a:pPr algn="just" eaLnBrk="1" hangingPunct="1">
              <a:lnSpc>
                <a:spcPct val="90000"/>
              </a:lnSpc>
            </a:pPr>
            <a:r>
              <a:rPr lang="tr-TR" altLang="tr-TR" sz="2400" dirty="0" smtClean="0"/>
              <a:t>Bu davranışların öğrencilerin öğrenmesinde ve sosyalleşmesinde önemli rol oynadıkları araştırmaların sonucunda ortaya konulmuştur. </a:t>
            </a:r>
          </a:p>
          <a:p>
            <a:pPr algn="just" eaLnBrk="1" hangingPunct="1">
              <a:lnSpc>
                <a:spcPct val="90000"/>
              </a:lnSpc>
            </a:pPr>
            <a:r>
              <a:rPr lang="tr-TR" altLang="tr-TR" sz="2400" dirty="0" smtClean="0">
                <a:solidFill>
                  <a:srgbClr val="A50021"/>
                </a:solidFill>
              </a:rPr>
              <a:t>Bu nedenle ölçme değerlendirme sürecinde duyuşsal alanla ilgili öğrenmeler ihmal edilmemelidir.</a:t>
            </a:r>
            <a:r>
              <a:rPr lang="tr-TR" altLang="tr-TR" sz="2400" dirty="0" smtClean="0">
                <a:solidFill>
                  <a:schemeClr val="accent2"/>
                </a:solidFill>
              </a:rPr>
              <a:t> </a:t>
            </a:r>
            <a:endParaRPr lang="tr-TR" altLang="tr-TR" sz="2400" dirty="0" smtClean="0"/>
          </a:p>
          <a:p>
            <a:pPr algn="just" eaLnBrk="1" hangingPunct="1">
              <a:lnSpc>
                <a:spcPct val="90000"/>
              </a:lnSpc>
            </a:pPr>
            <a:r>
              <a:rPr lang="tr-TR" altLang="tr-TR" sz="2400" dirty="0" smtClean="0"/>
              <a:t>Duyuşsal amaçların bir başka özelliği, genelde öğretim sonunda değerlendirilmelerinin zor olmasıdır.</a:t>
            </a:r>
          </a:p>
          <a:p>
            <a:pPr algn="just" eaLnBrk="1" hangingPunct="1">
              <a:lnSpc>
                <a:spcPct val="90000"/>
              </a:lnSpc>
            </a:pPr>
            <a:r>
              <a:rPr lang="tr-TR" altLang="tr-TR" sz="2400" dirty="0" smtClean="0"/>
              <a:t>Duyuşsal öğrenmeler, bilişsel veya </a:t>
            </a:r>
            <a:r>
              <a:rPr lang="tr-TR" altLang="tr-TR" sz="2400" dirty="0" err="1" smtClean="0"/>
              <a:t>psikomotor</a:t>
            </a:r>
            <a:r>
              <a:rPr lang="tr-TR" altLang="tr-TR" sz="2400" dirty="0" smtClean="0"/>
              <a:t> davranışların kazanılmasını </a:t>
            </a:r>
            <a:r>
              <a:rPr lang="tr-TR" altLang="tr-TR" sz="2400" b="1" dirty="0" smtClean="0">
                <a:solidFill>
                  <a:srgbClr val="A50021"/>
                </a:solidFill>
              </a:rPr>
              <a:t>destekler</a:t>
            </a:r>
            <a:r>
              <a:rPr lang="tr-TR" altLang="tr-TR" sz="2400" dirty="0" smtClean="0"/>
              <a:t>.</a:t>
            </a:r>
          </a:p>
        </p:txBody>
      </p:sp>
    </p:spTree>
    <p:extLst>
      <p:ext uri="{BB962C8B-B14F-4D97-AF65-F5344CB8AC3E}">
        <p14:creationId xmlns="" xmlns:p14="http://schemas.microsoft.com/office/powerpoint/2010/main" val="2258298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20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20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20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fade">
                                      <p:cBhvr>
                                        <p:cTn id="27" dur="20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88963" y="533400"/>
            <a:ext cx="8015287" cy="609600"/>
          </a:xfrm>
        </p:spPr>
        <p:txBody>
          <a:bodyPr/>
          <a:lstStyle/>
          <a:p>
            <a:pPr eaLnBrk="1" hangingPunct="1"/>
            <a:r>
              <a:rPr lang="tr-TR" altLang="tr-TR" sz="3200" b="1" smtClean="0"/>
              <a:t>Duyuşsal Öğrenme</a:t>
            </a:r>
            <a:endParaRPr lang="en-US" altLang="tr-TR" sz="3200" b="1" smtClean="0"/>
          </a:p>
        </p:txBody>
      </p:sp>
      <p:sp>
        <p:nvSpPr>
          <p:cNvPr id="33795" name="Rectangle 3"/>
          <p:cNvSpPr>
            <a:spLocks noGrp="1" noChangeArrowheads="1"/>
          </p:cNvSpPr>
          <p:nvPr>
            <p:ph type="body" idx="1"/>
          </p:nvPr>
        </p:nvSpPr>
        <p:spPr>
          <a:xfrm>
            <a:off x="533400" y="1341438"/>
            <a:ext cx="8001000" cy="5040312"/>
          </a:xfrm>
        </p:spPr>
        <p:txBody>
          <a:bodyPr/>
          <a:lstStyle/>
          <a:p>
            <a:pPr algn="just" eaLnBrk="1" hangingPunct="1">
              <a:lnSpc>
                <a:spcPct val="80000"/>
              </a:lnSpc>
            </a:pPr>
            <a:r>
              <a:rPr lang="tr-TR" altLang="tr-TR" sz="2600" dirty="0" smtClean="0"/>
              <a:t>Çoğu duyuşsal özellikler, </a:t>
            </a:r>
            <a:r>
              <a:rPr lang="tr-TR" altLang="tr-TR" sz="2600" u="sng" dirty="0" smtClean="0"/>
              <a:t>doğrudan gözlenemeyen</a:t>
            </a:r>
            <a:r>
              <a:rPr lang="tr-TR" altLang="tr-TR" sz="2600" dirty="0" smtClean="0"/>
              <a:t> özelliklerdir. </a:t>
            </a:r>
          </a:p>
          <a:p>
            <a:pPr algn="just" eaLnBrk="1" hangingPunct="1">
              <a:lnSpc>
                <a:spcPct val="80000"/>
              </a:lnSpc>
            </a:pPr>
            <a:r>
              <a:rPr lang="tr-TR" altLang="tr-TR" sz="2600" dirty="0" smtClean="0"/>
              <a:t>Kişinin doğal ortamlarda gözlenebilmesiyle ancak o kişide bu özelliklerin olup olmadığına karar verilebilir.</a:t>
            </a:r>
          </a:p>
          <a:p>
            <a:pPr algn="just" eaLnBrk="1" hangingPunct="1">
              <a:lnSpc>
                <a:spcPct val="80000"/>
              </a:lnSpc>
            </a:pPr>
            <a:r>
              <a:rPr lang="tr-TR" altLang="tr-TR" sz="2600" dirty="0" smtClean="0">
                <a:solidFill>
                  <a:schemeClr val="accent2"/>
                </a:solidFill>
              </a:rPr>
              <a:t>Duyuşsal alanla ilgili davranışların doğası ve gelişimi açıkça bilinmediğinden, bunlarla ilgili kazanımların okul koşullarında nasıl ölçülebileceği tam olarak kestirilememektedir.</a:t>
            </a:r>
            <a:r>
              <a:rPr lang="tr-TR" altLang="tr-TR" sz="2600" dirty="0" smtClean="0"/>
              <a:t> </a:t>
            </a:r>
          </a:p>
          <a:p>
            <a:pPr algn="just" eaLnBrk="1" hangingPunct="1">
              <a:lnSpc>
                <a:spcPct val="80000"/>
              </a:lnSpc>
            </a:pPr>
            <a:r>
              <a:rPr lang="tr-TR" altLang="tr-TR" sz="2600" dirty="0" smtClean="0"/>
              <a:t>Duyuşsal davranışların eğitim yoluyla öğrencilere kazandırılması sırasında öğrencilerin beden ve ruh sağlıklarının zarara uğratılmaması ve </a:t>
            </a:r>
            <a:r>
              <a:rPr lang="tr-TR" altLang="tr-TR" sz="2600" dirty="0" err="1" smtClean="0"/>
              <a:t>sosyo</a:t>
            </a:r>
            <a:r>
              <a:rPr lang="tr-TR" altLang="tr-TR" sz="2600" dirty="0" smtClean="0"/>
              <a:t>-ekonomik şartların elverişli olması çok önemlidir. </a:t>
            </a:r>
          </a:p>
        </p:txBody>
      </p:sp>
    </p:spTree>
    <p:extLst>
      <p:ext uri="{BB962C8B-B14F-4D97-AF65-F5344CB8AC3E}">
        <p14:creationId xmlns="" xmlns:p14="http://schemas.microsoft.com/office/powerpoint/2010/main" val="21663091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20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20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20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fade">
                                      <p:cBhvr>
                                        <p:cTn id="22" dur="20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59394" name="Rectangle 2" descr="Beyaz mermer"/>
          <p:cNvSpPr>
            <a:spLocks noGrp="1" noChangeArrowheads="1"/>
          </p:cNvSpPr>
          <p:nvPr>
            <p:ph type="title"/>
          </p:nvPr>
        </p:nvSpPr>
        <p:spPr>
          <a:xfrm>
            <a:off x="468313" y="1485900"/>
            <a:ext cx="8153400" cy="914400"/>
          </a:xfrm>
        </p:spPr>
        <p:txBody>
          <a:bodyPr>
            <a:normAutofit fontScale="90000"/>
          </a:bodyPr>
          <a:lstStyle/>
          <a:p>
            <a:pPr eaLnBrk="1" fontAlgn="auto" hangingPunct="1">
              <a:spcAft>
                <a:spcPts val="0"/>
              </a:spcAft>
              <a:defRPr/>
            </a:pPr>
            <a:r>
              <a:rPr lang="tr-TR" sz="4000" b="1" dirty="0" smtClean="0">
                <a:solidFill>
                  <a:srgbClr val="FF99FF"/>
                </a:solidFill>
              </a:rPr>
              <a:t>Dolaylı Ölçme</a:t>
            </a:r>
            <a:br>
              <a:rPr lang="tr-TR" sz="4000" b="1" dirty="0" smtClean="0">
                <a:solidFill>
                  <a:srgbClr val="FF99FF"/>
                </a:solidFill>
              </a:rPr>
            </a:br>
            <a:endParaRPr lang="tr-TR" sz="4000" b="1" dirty="0" smtClean="0">
              <a:solidFill>
                <a:srgbClr val="FF99FF"/>
              </a:solidFill>
            </a:endParaRPr>
          </a:p>
        </p:txBody>
      </p:sp>
      <p:sp>
        <p:nvSpPr>
          <p:cNvPr id="406531" name="Rectangle 3" descr="Gazete kağıdı"/>
          <p:cNvSpPr>
            <a:spLocks noGrp="1" noChangeArrowheads="1"/>
          </p:cNvSpPr>
          <p:nvPr>
            <p:ph idx="1"/>
          </p:nvPr>
        </p:nvSpPr>
        <p:spPr>
          <a:xfrm>
            <a:off x="468313" y="2420938"/>
            <a:ext cx="8196262" cy="3311525"/>
          </a:xfrm>
        </p:spPr>
        <p:txBody>
          <a:bodyPr>
            <a:normAutofit/>
          </a:bodyPr>
          <a:lstStyle/>
          <a:p>
            <a:pPr marL="0" indent="0" algn="just" eaLnBrk="1" fontAlgn="auto" hangingPunct="1">
              <a:spcAft>
                <a:spcPts val="0"/>
              </a:spcAft>
              <a:buClr>
                <a:schemeClr val="accent3"/>
              </a:buClr>
              <a:buFontTx/>
              <a:buNone/>
              <a:defRPr/>
            </a:pPr>
            <a:r>
              <a:rPr lang="tr-TR" sz="2800" dirty="0" smtClean="0">
                <a:solidFill>
                  <a:schemeClr val="bg1"/>
                </a:solidFill>
                <a:effectLst>
                  <a:outerShdw blurRad="38100" dist="38100" dir="2700000" algn="tl">
                    <a:srgbClr val="000000">
                      <a:alpha val="43137"/>
                    </a:srgbClr>
                  </a:outerShdw>
                </a:effectLst>
                <a:latin typeface="+mj-lt"/>
              </a:rPr>
              <a:t>Ölçülen özellik ile ölçmede kullanılan aracın özelliği birbirinden farklı ise bu tür ölçmelere </a:t>
            </a:r>
            <a:r>
              <a:rPr lang="tr-TR" sz="2800" u="sng" dirty="0" smtClean="0">
                <a:solidFill>
                  <a:schemeClr val="bg1"/>
                </a:solidFill>
                <a:effectLst>
                  <a:outerShdw blurRad="38100" dist="38100" dir="2700000" algn="tl">
                    <a:srgbClr val="000000">
                      <a:alpha val="43137"/>
                    </a:srgbClr>
                  </a:outerShdw>
                </a:effectLst>
                <a:latin typeface="+mj-lt"/>
              </a:rPr>
              <a:t>dolaylı ölçme</a:t>
            </a:r>
            <a:r>
              <a:rPr lang="tr-TR" sz="2800" dirty="0" smtClean="0">
                <a:solidFill>
                  <a:schemeClr val="bg1"/>
                </a:solidFill>
                <a:effectLst>
                  <a:outerShdw blurRad="38100" dist="38100" dir="2700000" algn="tl">
                    <a:srgbClr val="000000">
                      <a:alpha val="43137"/>
                    </a:srgbClr>
                  </a:outerShdw>
                </a:effectLst>
                <a:latin typeface="+mj-lt"/>
              </a:rPr>
              <a:t> denir.</a:t>
            </a:r>
          </a:p>
          <a:p>
            <a:pPr marL="274320" indent="-274320" algn="just" eaLnBrk="1" fontAlgn="auto" hangingPunct="1">
              <a:spcAft>
                <a:spcPts val="0"/>
              </a:spcAft>
              <a:buClr>
                <a:schemeClr val="accent3"/>
              </a:buClr>
              <a:buFont typeface="Wingdings 2"/>
              <a:buChar char=""/>
              <a:defRPr/>
            </a:pPr>
            <a:endParaRPr lang="tr-TR" sz="2800" dirty="0" smtClean="0">
              <a:solidFill>
                <a:schemeClr val="bg1"/>
              </a:solidFill>
              <a:effectLst>
                <a:outerShdw blurRad="38100" dist="38100" dir="2700000" algn="tl">
                  <a:srgbClr val="000000">
                    <a:alpha val="43137"/>
                  </a:srgbClr>
                </a:outerShdw>
              </a:effectLst>
              <a:latin typeface="+mj-lt"/>
            </a:endParaRPr>
          </a:p>
          <a:p>
            <a:pPr marL="274320" indent="-274320" algn="just" eaLnBrk="1" fontAlgn="auto" hangingPunct="1">
              <a:spcAft>
                <a:spcPts val="0"/>
              </a:spcAft>
              <a:buClr>
                <a:schemeClr val="accent3"/>
              </a:buClr>
              <a:buFont typeface="Wingdings 2"/>
              <a:buChar char=""/>
              <a:defRPr/>
            </a:pPr>
            <a:r>
              <a:rPr lang="tr-TR" sz="2800" dirty="0" smtClean="0">
                <a:solidFill>
                  <a:schemeClr val="bg1"/>
                </a:solidFill>
                <a:effectLst>
                  <a:outerShdw blurRad="38100" dist="38100" dir="2700000" algn="tl">
                    <a:srgbClr val="000000">
                      <a:alpha val="43137"/>
                    </a:srgbClr>
                  </a:outerShdw>
                </a:effectLst>
                <a:latin typeface="+mj-lt"/>
              </a:rPr>
              <a:t>Örneğin, sıcaklık ve zeka-başarı doğrudan değil dolaylı olarak ölçülür. </a:t>
            </a:r>
          </a:p>
          <a:p>
            <a:pPr marL="274320" indent="-274320" algn="just" eaLnBrk="1" fontAlgn="auto" hangingPunct="1">
              <a:spcAft>
                <a:spcPts val="0"/>
              </a:spcAft>
              <a:buClr>
                <a:schemeClr val="accent3"/>
              </a:buClr>
              <a:buFontTx/>
              <a:buNone/>
              <a:defRPr/>
            </a:pPr>
            <a:endParaRPr lang="tr-TR" sz="2800" dirty="0" smtClean="0">
              <a:solidFill>
                <a:schemeClr val="bg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6531">
                                            <p:txEl>
                                              <p:pRg st="0" end="0"/>
                                            </p:txEl>
                                          </p:spTgt>
                                        </p:tgtEl>
                                        <p:attrNameLst>
                                          <p:attrName>style.visibility</p:attrName>
                                        </p:attrNameLst>
                                      </p:cBhvr>
                                      <p:to>
                                        <p:strVal val="visible"/>
                                      </p:to>
                                    </p:set>
                                    <p:anim calcmode="lin" valueType="num">
                                      <p:cBhvr additive="base">
                                        <p:cTn id="7" dur="500" fill="hold"/>
                                        <p:tgtEl>
                                          <p:spTgt spid="406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6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6531">
                                            <p:txEl>
                                              <p:pRg st="2" end="2"/>
                                            </p:txEl>
                                          </p:spTgt>
                                        </p:tgtEl>
                                        <p:attrNameLst>
                                          <p:attrName>style.visibility</p:attrName>
                                        </p:attrNameLst>
                                      </p:cBhvr>
                                      <p:to>
                                        <p:strVal val="visible"/>
                                      </p:to>
                                    </p:set>
                                    <p:anim calcmode="lin" valueType="num">
                                      <p:cBhvr additive="base">
                                        <p:cTn id="13" dur="500" fill="hold"/>
                                        <p:tgtEl>
                                          <p:spTgt spid="4065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6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9827" name="Group 3"/>
          <p:cNvGraphicFramePr>
            <a:graphicFrameLocks noGrp="1"/>
          </p:cNvGraphicFramePr>
          <p:nvPr/>
        </p:nvGraphicFramePr>
        <p:xfrm>
          <a:off x="228600" y="228600"/>
          <a:ext cx="8736013" cy="6019800"/>
        </p:xfrm>
        <a:graphic>
          <a:graphicData uri="http://schemas.openxmlformats.org/drawingml/2006/table">
            <a:tbl>
              <a:tblPr/>
              <a:tblGrid>
                <a:gridCol w="1747838"/>
                <a:gridCol w="1746250"/>
                <a:gridCol w="1747837"/>
                <a:gridCol w="1746250"/>
                <a:gridCol w="1747838"/>
              </a:tblGrid>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9900"/>
                        </a:gs>
                        <a:gs pos="100000">
                          <a:srgbClr val="FF99FF"/>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9966">
                            <a:gamma/>
                            <a:shade val="46275"/>
                            <a:invGamma/>
                          </a:srgbClr>
                        </a:gs>
                        <a:gs pos="100000">
                          <a:srgbClr val="FF9966"/>
                        </a:gs>
                      </a:gsLst>
                      <a:lin ang="5400000" scaled="1"/>
                    </a:grad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FFCC00">
                            <a:gamma/>
                            <a:shade val="46275"/>
                            <a:invGamma/>
                          </a:srgbClr>
                        </a:gs>
                      </a:gsLst>
                      <a:lin ang="5400000" scaled="1"/>
                    </a:gradFill>
                  </a:tcPr>
                </a:tc>
              </a:tr>
              <a:tr h="1003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amma/>
                            <a:shade val="46275"/>
                            <a:invGamma/>
                          </a:schemeClr>
                        </a:gs>
                        <a:gs pos="50000">
                          <a:schemeClr val="hlink"/>
                        </a:gs>
                        <a:gs pos="100000">
                          <a:schemeClr val="hlink">
                            <a:gamma/>
                            <a:shade val="46275"/>
                            <a:invGamma/>
                          </a:schemeClr>
                        </a:gs>
                      </a:gsLst>
                      <a:lin ang="5400000" scaled="1"/>
                    </a:gradFill>
                  </a:tcPr>
                </a:tc>
              </a:tr>
            </a:tbl>
          </a:graphicData>
        </a:graphic>
      </p:graphicFrame>
      <p:sp>
        <p:nvSpPr>
          <p:cNvPr id="34861" name="Text Box 55"/>
          <p:cNvSpPr txBox="1">
            <a:spLocks noChangeArrowheads="1"/>
          </p:cNvSpPr>
          <p:nvPr/>
        </p:nvSpPr>
        <p:spPr bwMode="auto">
          <a:xfrm>
            <a:off x="1736725" y="5451475"/>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2400">
              <a:solidFill>
                <a:schemeClr val="bg2"/>
              </a:solidFill>
              <a:latin typeface="Times New Roman" pitchFamily="18" charset="0"/>
            </a:endParaRPr>
          </a:p>
        </p:txBody>
      </p:sp>
      <p:sp>
        <p:nvSpPr>
          <p:cNvPr id="589880" name="Line 56"/>
          <p:cNvSpPr>
            <a:spLocks noChangeShapeType="1"/>
          </p:cNvSpPr>
          <p:nvPr/>
        </p:nvSpPr>
        <p:spPr bwMode="auto">
          <a:xfrm rot="21226454" flipV="1">
            <a:off x="696913" y="1136650"/>
            <a:ext cx="5446712" cy="2798763"/>
          </a:xfrm>
          <a:prstGeom prst="line">
            <a:avLst/>
          </a:prstGeom>
          <a:noFill/>
          <a:ln w="57150">
            <a:solidFill>
              <a:srgbClr val="FF6600"/>
            </a:solidFill>
            <a:round/>
            <a:headEnd type="none" w="sm" len="sm"/>
            <a:tailEnd type="triangle" w="med" len="lg"/>
          </a:ln>
          <a:extLst>
            <a:ext uri="{909E8E84-426E-40DD-AFC4-6F175D3DCCD1}">
              <a14:hiddenFill xmlns="" xmlns:a14="http://schemas.microsoft.com/office/drawing/2010/main">
                <a:noFill/>
              </a14:hiddenFill>
            </a:ext>
          </a:extLst>
        </p:spPr>
        <p:txBody>
          <a:bodyPr wrap="none"/>
          <a:lstStyle/>
          <a:p>
            <a:endParaRPr lang="tr-TR"/>
          </a:p>
        </p:txBody>
      </p:sp>
      <p:sp>
        <p:nvSpPr>
          <p:cNvPr id="589881" name="Text Box 57"/>
          <p:cNvSpPr txBox="1">
            <a:spLocks noChangeArrowheads="1"/>
          </p:cNvSpPr>
          <p:nvPr/>
        </p:nvSpPr>
        <p:spPr bwMode="auto">
          <a:xfrm rot="-2037690">
            <a:off x="900113" y="1916113"/>
            <a:ext cx="4495800"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600" b="1">
                <a:solidFill>
                  <a:srgbClr val="000066"/>
                </a:solidFill>
                <a:latin typeface="Calibri" pitchFamily="34" charset="0"/>
              </a:rPr>
              <a:t>Basitten Karmaşığa Doğru</a:t>
            </a:r>
          </a:p>
        </p:txBody>
      </p:sp>
      <p:sp>
        <p:nvSpPr>
          <p:cNvPr id="589882" name="Text Box 58"/>
          <p:cNvSpPr txBox="1">
            <a:spLocks noChangeArrowheads="1"/>
          </p:cNvSpPr>
          <p:nvPr/>
        </p:nvSpPr>
        <p:spPr bwMode="auto">
          <a:xfrm>
            <a:off x="250825" y="260350"/>
            <a:ext cx="540067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3200" b="1">
                <a:solidFill>
                  <a:srgbClr val="FF0000"/>
                </a:solidFill>
                <a:latin typeface="Calibri" pitchFamily="34" charset="0"/>
              </a:rPr>
              <a:t>Duyuşsal Alan Basamakları</a:t>
            </a:r>
          </a:p>
        </p:txBody>
      </p:sp>
      <p:sp>
        <p:nvSpPr>
          <p:cNvPr id="589883" name="Text Box 59"/>
          <p:cNvSpPr txBox="1">
            <a:spLocks noChangeArrowheads="1"/>
          </p:cNvSpPr>
          <p:nvPr/>
        </p:nvSpPr>
        <p:spPr bwMode="auto">
          <a:xfrm>
            <a:off x="250825" y="5516563"/>
            <a:ext cx="1657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Alma</a:t>
            </a:r>
            <a:endParaRPr lang="tr-TR" altLang="tr-TR" sz="2400">
              <a:solidFill>
                <a:schemeClr val="bg2"/>
              </a:solidFill>
              <a:latin typeface="Calibri" pitchFamily="34" charset="0"/>
            </a:endParaRPr>
          </a:p>
        </p:txBody>
      </p:sp>
      <p:sp>
        <p:nvSpPr>
          <p:cNvPr id="589884" name="Text Box 60"/>
          <p:cNvSpPr txBox="1">
            <a:spLocks noChangeArrowheads="1"/>
          </p:cNvSpPr>
          <p:nvPr/>
        </p:nvSpPr>
        <p:spPr bwMode="auto">
          <a:xfrm>
            <a:off x="7164388" y="5492750"/>
            <a:ext cx="1657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Alma</a:t>
            </a:r>
            <a:endParaRPr lang="tr-TR" altLang="tr-TR" sz="2400">
              <a:solidFill>
                <a:schemeClr val="bg2"/>
              </a:solidFill>
              <a:latin typeface="Calibri" pitchFamily="34" charset="0"/>
            </a:endParaRPr>
          </a:p>
        </p:txBody>
      </p:sp>
      <p:sp>
        <p:nvSpPr>
          <p:cNvPr id="589885" name="Text Box 61"/>
          <p:cNvSpPr txBox="1">
            <a:spLocks noChangeArrowheads="1"/>
          </p:cNvSpPr>
          <p:nvPr/>
        </p:nvSpPr>
        <p:spPr bwMode="auto">
          <a:xfrm>
            <a:off x="5651500" y="5516563"/>
            <a:ext cx="1657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Alma</a:t>
            </a:r>
            <a:endParaRPr lang="tr-TR" altLang="tr-TR" sz="2400">
              <a:solidFill>
                <a:schemeClr val="bg2"/>
              </a:solidFill>
              <a:latin typeface="Calibri" pitchFamily="34" charset="0"/>
            </a:endParaRPr>
          </a:p>
        </p:txBody>
      </p:sp>
      <p:sp>
        <p:nvSpPr>
          <p:cNvPr id="589886" name="Text Box 62"/>
          <p:cNvSpPr txBox="1">
            <a:spLocks noChangeArrowheads="1"/>
          </p:cNvSpPr>
          <p:nvPr/>
        </p:nvSpPr>
        <p:spPr bwMode="auto">
          <a:xfrm>
            <a:off x="3706813" y="5516563"/>
            <a:ext cx="1657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Alma</a:t>
            </a:r>
            <a:endParaRPr lang="tr-TR" altLang="tr-TR" sz="2400">
              <a:solidFill>
                <a:schemeClr val="bg2"/>
              </a:solidFill>
              <a:latin typeface="Calibri" pitchFamily="34" charset="0"/>
            </a:endParaRPr>
          </a:p>
        </p:txBody>
      </p:sp>
      <p:sp>
        <p:nvSpPr>
          <p:cNvPr id="589887" name="Text Box 63"/>
          <p:cNvSpPr txBox="1">
            <a:spLocks noChangeArrowheads="1"/>
          </p:cNvSpPr>
          <p:nvPr/>
        </p:nvSpPr>
        <p:spPr bwMode="auto">
          <a:xfrm>
            <a:off x="2051050" y="5516563"/>
            <a:ext cx="1657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chemeClr val="bg2"/>
                </a:solidFill>
                <a:latin typeface="Calibri" pitchFamily="34" charset="0"/>
              </a:rPr>
              <a:t>Alma</a:t>
            </a:r>
            <a:endParaRPr lang="tr-TR" altLang="tr-TR" sz="2400">
              <a:solidFill>
                <a:schemeClr val="bg2"/>
              </a:solidFill>
              <a:latin typeface="Calibri" pitchFamily="34" charset="0"/>
            </a:endParaRPr>
          </a:p>
        </p:txBody>
      </p:sp>
      <p:sp>
        <p:nvSpPr>
          <p:cNvPr id="589888" name="Text Box 64"/>
          <p:cNvSpPr txBox="1">
            <a:spLocks noChangeArrowheads="1"/>
          </p:cNvSpPr>
          <p:nvPr/>
        </p:nvSpPr>
        <p:spPr bwMode="auto">
          <a:xfrm>
            <a:off x="2051050" y="4437063"/>
            <a:ext cx="16573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Tepkide Bulunma</a:t>
            </a:r>
          </a:p>
        </p:txBody>
      </p:sp>
      <p:sp>
        <p:nvSpPr>
          <p:cNvPr id="589889" name="Text Box 65"/>
          <p:cNvSpPr txBox="1">
            <a:spLocks noChangeArrowheads="1"/>
          </p:cNvSpPr>
          <p:nvPr/>
        </p:nvSpPr>
        <p:spPr bwMode="auto">
          <a:xfrm>
            <a:off x="4067175" y="4437063"/>
            <a:ext cx="1223963"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Tepkide Bulunma</a:t>
            </a:r>
          </a:p>
        </p:txBody>
      </p:sp>
      <p:sp>
        <p:nvSpPr>
          <p:cNvPr id="589890" name="Text Box 66"/>
          <p:cNvSpPr txBox="1">
            <a:spLocks noChangeArrowheads="1"/>
          </p:cNvSpPr>
          <p:nvPr/>
        </p:nvSpPr>
        <p:spPr bwMode="auto">
          <a:xfrm>
            <a:off x="5795963" y="4437063"/>
            <a:ext cx="1439862"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Tepkide Bulunma</a:t>
            </a:r>
          </a:p>
        </p:txBody>
      </p:sp>
      <p:sp>
        <p:nvSpPr>
          <p:cNvPr id="589891" name="Text Box 67"/>
          <p:cNvSpPr txBox="1">
            <a:spLocks noChangeArrowheads="1"/>
          </p:cNvSpPr>
          <p:nvPr/>
        </p:nvSpPr>
        <p:spPr bwMode="auto">
          <a:xfrm>
            <a:off x="7451725" y="4437063"/>
            <a:ext cx="1296988"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b="1">
                <a:solidFill>
                  <a:srgbClr val="000066"/>
                </a:solidFill>
                <a:latin typeface="Calibri" pitchFamily="34" charset="0"/>
              </a:rPr>
              <a:t>Tepkide Bulunma</a:t>
            </a:r>
          </a:p>
        </p:txBody>
      </p:sp>
      <p:sp>
        <p:nvSpPr>
          <p:cNvPr id="589892" name="Text Box 68"/>
          <p:cNvSpPr txBox="1">
            <a:spLocks noChangeArrowheads="1"/>
          </p:cNvSpPr>
          <p:nvPr/>
        </p:nvSpPr>
        <p:spPr bwMode="auto">
          <a:xfrm>
            <a:off x="4138613" y="3429000"/>
            <a:ext cx="10096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Değer Verme</a:t>
            </a:r>
            <a:endParaRPr lang="tr-TR" altLang="tr-TR">
              <a:latin typeface="Calibri" pitchFamily="34" charset="0"/>
            </a:endParaRPr>
          </a:p>
        </p:txBody>
      </p:sp>
      <p:sp>
        <p:nvSpPr>
          <p:cNvPr id="589893" name="Text Box 69"/>
          <p:cNvSpPr txBox="1">
            <a:spLocks noChangeArrowheads="1"/>
          </p:cNvSpPr>
          <p:nvPr/>
        </p:nvSpPr>
        <p:spPr bwMode="auto">
          <a:xfrm>
            <a:off x="5940425" y="3429000"/>
            <a:ext cx="10096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Değer Verme</a:t>
            </a:r>
            <a:endParaRPr lang="tr-TR" altLang="tr-TR">
              <a:latin typeface="Calibri" pitchFamily="34" charset="0"/>
            </a:endParaRPr>
          </a:p>
        </p:txBody>
      </p:sp>
      <p:sp>
        <p:nvSpPr>
          <p:cNvPr id="589894" name="Text Box 70"/>
          <p:cNvSpPr txBox="1">
            <a:spLocks noChangeArrowheads="1"/>
          </p:cNvSpPr>
          <p:nvPr/>
        </p:nvSpPr>
        <p:spPr bwMode="auto">
          <a:xfrm>
            <a:off x="7594600" y="3429000"/>
            <a:ext cx="10096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tr-TR" altLang="tr-TR" b="1">
                <a:solidFill>
                  <a:srgbClr val="000066"/>
                </a:solidFill>
                <a:latin typeface="Calibri" pitchFamily="34" charset="0"/>
              </a:rPr>
              <a:t>Değer Verme</a:t>
            </a:r>
            <a:endParaRPr lang="tr-TR" altLang="tr-TR">
              <a:latin typeface="Calibri" pitchFamily="34" charset="0"/>
            </a:endParaRPr>
          </a:p>
        </p:txBody>
      </p:sp>
      <p:sp>
        <p:nvSpPr>
          <p:cNvPr id="589895" name="Text Box 71"/>
          <p:cNvSpPr txBox="1">
            <a:spLocks noChangeArrowheads="1"/>
          </p:cNvSpPr>
          <p:nvPr/>
        </p:nvSpPr>
        <p:spPr bwMode="auto">
          <a:xfrm>
            <a:off x="5508625" y="2420938"/>
            <a:ext cx="158432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solidFill>
                  <a:srgbClr val="000066"/>
                </a:solidFill>
                <a:latin typeface="Calibri" pitchFamily="34" charset="0"/>
              </a:rPr>
              <a:t>Örgütleme</a:t>
            </a:r>
          </a:p>
        </p:txBody>
      </p:sp>
      <p:sp>
        <p:nvSpPr>
          <p:cNvPr id="589896" name="Text Box 72"/>
          <p:cNvSpPr txBox="1">
            <a:spLocks noChangeArrowheads="1"/>
          </p:cNvSpPr>
          <p:nvPr/>
        </p:nvSpPr>
        <p:spPr bwMode="auto">
          <a:xfrm>
            <a:off x="7308850" y="2420938"/>
            <a:ext cx="158432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solidFill>
                  <a:srgbClr val="000066"/>
                </a:solidFill>
                <a:latin typeface="Calibri" pitchFamily="34" charset="0"/>
              </a:rPr>
              <a:t>Örgütleme</a:t>
            </a:r>
          </a:p>
        </p:txBody>
      </p:sp>
      <p:sp>
        <p:nvSpPr>
          <p:cNvPr id="589897" name="Text Box 73"/>
          <p:cNvSpPr txBox="1">
            <a:spLocks noChangeArrowheads="1"/>
          </p:cNvSpPr>
          <p:nvPr/>
        </p:nvSpPr>
        <p:spPr bwMode="auto">
          <a:xfrm>
            <a:off x="7235825" y="1519238"/>
            <a:ext cx="165735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Kişilik</a:t>
            </a:r>
            <a:endParaRPr lang="tr-TR" altLang="tr-TR" sz="2000">
              <a:latin typeface="Calibri" pitchFamily="34" charset="0"/>
            </a:endParaRPr>
          </a:p>
        </p:txBody>
      </p:sp>
    </p:spTree>
    <p:extLst>
      <p:ext uri="{BB962C8B-B14F-4D97-AF65-F5344CB8AC3E}">
        <p14:creationId xmlns="" xmlns:p14="http://schemas.microsoft.com/office/powerpoint/2010/main" val="4422803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898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89883"/>
                                        </p:tgtEl>
                                        <p:attrNameLst>
                                          <p:attrName>style.visibility</p:attrName>
                                        </p:attrNameLst>
                                      </p:cBhvr>
                                      <p:to>
                                        <p:strVal val="visible"/>
                                      </p:to>
                                    </p:set>
                                    <p:animEffect transition="in" filter="diamond(in)">
                                      <p:cBhvr>
                                        <p:cTn id="11" dur="2000"/>
                                        <p:tgtEl>
                                          <p:spTgt spid="589883"/>
                                        </p:tgtEl>
                                      </p:cBhvr>
                                    </p:animEffect>
                                  </p:childTnLst>
                                </p:cTn>
                              </p:par>
                            </p:childTnLst>
                          </p:cTn>
                        </p:par>
                        <p:par>
                          <p:cTn id="12" fill="hold" nodeType="afterGroup">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589888"/>
                                        </p:tgtEl>
                                        <p:attrNameLst>
                                          <p:attrName>style.visibility</p:attrName>
                                        </p:attrNameLst>
                                      </p:cBhvr>
                                      <p:to>
                                        <p:strVal val="visible"/>
                                      </p:to>
                                    </p:set>
                                    <p:animEffect transition="in" filter="diamond(in)">
                                      <p:cBhvr>
                                        <p:cTn id="15" dur="1000"/>
                                        <p:tgtEl>
                                          <p:spTgt spid="589888"/>
                                        </p:tgtEl>
                                      </p:cBhvr>
                                    </p:animEffect>
                                  </p:childTnLst>
                                </p:cTn>
                              </p:par>
                            </p:childTnLst>
                          </p:cTn>
                        </p:par>
                        <p:par>
                          <p:cTn id="16" fill="hold" nodeType="afterGroup">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589892"/>
                                        </p:tgtEl>
                                        <p:attrNameLst>
                                          <p:attrName>style.visibility</p:attrName>
                                        </p:attrNameLst>
                                      </p:cBhvr>
                                      <p:to>
                                        <p:strVal val="visible"/>
                                      </p:to>
                                    </p:set>
                                    <p:animEffect transition="in" filter="diamond(in)">
                                      <p:cBhvr>
                                        <p:cTn id="19" dur="1000"/>
                                        <p:tgtEl>
                                          <p:spTgt spid="589892"/>
                                        </p:tgtEl>
                                      </p:cBhvr>
                                    </p:animEffect>
                                  </p:childTnLst>
                                </p:cTn>
                              </p:par>
                            </p:childTnLst>
                          </p:cTn>
                        </p:par>
                        <p:par>
                          <p:cTn id="20" fill="hold" nodeType="afterGroup">
                            <p:stCondLst>
                              <p:cond delay="4000"/>
                            </p:stCondLst>
                            <p:childTnLst>
                              <p:par>
                                <p:cTn id="21" presetID="8" presetClass="entr" presetSubtype="16" fill="hold" grpId="0" nodeType="afterEffect">
                                  <p:stCondLst>
                                    <p:cond delay="0"/>
                                  </p:stCondLst>
                                  <p:childTnLst>
                                    <p:set>
                                      <p:cBhvr>
                                        <p:cTn id="22" dur="1" fill="hold">
                                          <p:stCondLst>
                                            <p:cond delay="0"/>
                                          </p:stCondLst>
                                        </p:cTn>
                                        <p:tgtEl>
                                          <p:spTgt spid="589895"/>
                                        </p:tgtEl>
                                        <p:attrNameLst>
                                          <p:attrName>style.visibility</p:attrName>
                                        </p:attrNameLst>
                                      </p:cBhvr>
                                      <p:to>
                                        <p:strVal val="visible"/>
                                      </p:to>
                                    </p:set>
                                    <p:animEffect transition="in" filter="diamond(in)">
                                      <p:cBhvr>
                                        <p:cTn id="23" dur="1000"/>
                                        <p:tgtEl>
                                          <p:spTgt spid="589895"/>
                                        </p:tgtEl>
                                      </p:cBhvr>
                                    </p:animEffect>
                                  </p:childTnLst>
                                </p:cTn>
                              </p:par>
                            </p:childTnLst>
                          </p:cTn>
                        </p:par>
                        <p:par>
                          <p:cTn id="24" fill="hold" nodeType="afterGroup">
                            <p:stCondLst>
                              <p:cond delay="5000"/>
                            </p:stCondLst>
                            <p:childTnLst>
                              <p:par>
                                <p:cTn id="25" presetID="8" presetClass="entr" presetSubtype="16" fill="hold" grpId="0" nodeType="afterEffect">
                                  <p:stCondLst>
                                    <p:cond delay="0"/>
                                  </p:stCondLst>
                                  <p:childTnLst>
                                    <p:set>
                                      <p:cBhvr>
                                        <p:cTn id="26" dur="1" fill="hold">
                                          <p:stCondLst>
                                            <p:cond delay="0"/>
                                          </p:stCondLst>
                                        </p:cTn>
                                        <p:tgtEl>
                                          <p:spTgt spid="589897"/>
                                        </p:tgtEl>
                                        <p:attrNameLst>
                                          <p:attrName>style.visibility</p:attrName>
                                        </p:attrNameLst>
                                      </p:cBhvr>
                                      <p:to>
                                        <p:strVal val="visible"/>
                                      </p:to>
                                    </p:set>
                                    <p:animEffect transition="in" filter="diamond(in)">
                                      <p:cBhvr>
                                        <p:cTn id="27" dur="1000"/>
                                        <p:tgtEl>
                                          <p:spTgt spid="589897"/>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89887"/>
                                        </p:tgtEl>
                                        <p:attrNameLst>
                                          <p:attrName>style.visibility</p:attrName>
                                        </p:attrNameLst>
                                      </p:cBhvr>
                                      <p:to>
                                        <p:strVal val="visible"/>
                                      </p:to>
                                    </p:set>
                                    <p:animEffect transition="in" filter="diamond(in)">
                                      <p:cBhvr>
                                        <p:cTn id="30" dur="500"/>
                                        <p:tgtEl>
                                          <p:spTgt spid="589887"/>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589889"/>
                                        </p:tgtEl>
                                        <p:attrNameLst>
                                          <p:attrName>style.visibility</p:attrName>
                                        </p:attrNameLst>
                                      </p:cBhvr>
                                      <p:to>
                                        <p:strVal val="visible"/>
                                      </p:to>
                                    </p:set>
                                    <p:animEffect transition="in" filter="diamond(in)">
                                      <p:cBhvr>
                                        <p:cTn id="33" dur="500"/>
                                        <p:tgtEl>
                                          <p:spTgt spid="589889"/>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589886"/>
                                        </p:tgtEl>
                                        <p:attrNameLst>
                                          <p:attrName>style.visibility</p:attrName>
                                        </p:attrNameLst>
                                      </p:cBhvr>
                                      <p:to>
                                        <p:strVal val="visible"/>
                                      </p:to>
                                    </p:set>
                                    <p:animEffect transition="in" filter="diamond(in)">
                                      <p:cBhvr>
                                        <p:cTn id="36" dur="500"/>
                                        <p:tgtEl>
                                          <p:spTgt spid="589886"/>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589893"/>
                                        </p:tgtEl>
                                        <p:attrNameLst>
                                          <p:attrName>style.visibility</p:attrName>
                                        </p:attrNameLst>
                                      </p:cBhvr>
                                      <p:to>
                                        <p:strVal val="visible"/>
                                      </p:to>
                                    </p:set>
                                    <p:animEffect transition="in" filter="diamond(in)">
                                      <p:cBhvr>
                                        <p:cTn id="39" dur="500"/>
                                        <p:tgtEl>
                                          <p:spTgt spid="589893"/>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589890"/>
                                        </p:tgtEl>
                                        <p:attrNameLst>
                                          <p:attrName>style.visibility</p:attrName>
                                        </p:attrNameLst>
                                      </p:cBhvr>
                                      <p:to>
                                        <p:strVal val="visible"/>
                                      </p:to>
                                    </p:set>
                                    <p:animEffect transition="in" filter="diamond(in)">
                                      <p:cBhvr>
                                        <p:cTn id="42" dur="500"/>
                                        <p:tgtEl>
                                          <p:spTgt spid="589890"/>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589885"/>
                                        </p:tgtEl>
                                        <p:attrNameLst>
                                          <p:attrName>style.visibility</p:attrName>
                                        </p:attrNameLst>
                                      </p:cBhvr>
                                      <p:to>
                                        <p:strVal val="visible"/>
                                      </p:to>
                                    </p:set>
                                    <p:animEffect transition="in" filter="diamond(in)">
                                      <p:cBhvr>
                                        <p:cTn id="45" dur="500"/>
                                        <p:tgtEl>
                                          <p:spTgt spid="589885"/>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589896"/>
                                        </p:tgtEl>
                                        <p:attrNameLst>
                                          <p:attrName>style.visibility</p:attrName>
                                        </p:attrNameLst>
                                      </p:cBhvr>
                                      <p:to>
                                        <p:strVal val="visible"/>
                                      </p:to>
                                    </p:set>
                                    <p:animEffect transition="in" filter="diamond(in)">
                                      <p:cBhvr>
                                        <p:cTn id="48" dur="500"/>
                                        <p:tgtEl>
                                          <p:spTgt spid="589896"/>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589894"/>
                                        </p:tgtEl>
                                        <p:attrNameLst>
                                          <p:attrName>style.visibility</p:attrName>
                                        </p:attrNameLst>
                                      </p:cBhvr>
                                      <p:to>
                                        <p:strVal val="visible"/>
                                      </p:to>
                                    </p:set>
                                    <p:animEffect transition="in" filter="diamond(in)">
                                      <p:cBhvr>
                                        <p:cTn id="51" dur="500"/>
                                        <p:tgtEl>
                                          <p:spTgt spid="589894"/>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589891"/>
                                        </p:tgtEl>
                                        <p:attrNameLst>
                                          <p:attrName>style.visibility</p:attrName>
                                        </p:attrNameLst>
                                      </p:cBhvr>
                                      <p:to>
                                        <p:strVal val="visible"/>
                                      </p:to>
                                    </p:set>
                                    <p:animEffect transition="in" filter="diamond(in)">
                                      <p:cBhvr>
                                        <p:cTn id="54" dur="500"/>
                                        <p:tgtEl>
                                          <p:spTgt spid="589891"/>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589884"/>
                                        </p:tgtEl>
                                        <p:attrNameLst>
                                          <p:attrName>style.visibility</p:attrName>
                                        </p:attrNameLst>
                                      </p:cBhvr>
                                      <p:to>
                                        <p:strVal val="visible"/>
                                      </p:to>
                                    </p:set>
                                    <p:animEffect transition="in" filter="diamond(in)">
                                      <p:cBhvr>
                                        <p:cTn id="57" dur="500"/>
                                        <p:tgtEl>
                                          <p:spTgt spid="589884"/>
                                        </p:tgtEl>
                                      </p:cBhvr>
                                    </p:animEffect>
                                  </p:childTnLst>
                                </p:cTn>
                              </p:par>
                            </p:childTnLst>
                          </p:cTn>
                        </p:par>
                        <p:par>
                          <p:cTn id="58" fill="hold" nodeType="afterGroup">
                            <p:stCondLst>
                              <p:cond delay="6000"/>
                            </p:stCondLst>
                            <p:childTnLst>
                              <p:par>
                                <p:cTn id="59" presetID="2" presetClass="entr" presetSubtype="12" fill="hold" grpId="0" nodeType="afterEffect">
                                  <p:stCondLst>
                                    <p:cond delay="0"/>
                                  </p:stCondLst>
                                  <p:childTnLst>
                                    <p:set>
                                      <p:cBhvr>
                                        <p:cTn id="60" dur="1" fill="hold">
                                          <p:stCondLst>
                                            <p:cond delay="0"/>
                                          </p:stCondLst>
                                        </p:cTn>
                                        <p:tgtEl>
                                          <p:spTgt spid="589880"/>
                                        </p:tgtEl>
                                        <p:attrNameLst>
                                          <p:attrName>style.visibility</p:attrName>
                                        </p:attrNameLst>
                                      </p:cBhvr>
                                      <p:to>
                                        <p:strVal val="visible"/>
                                      </p:to>
                                    </p:set>
                                    <p:anim calcmode="lin" valueType="num">
                                      <p:cBhvr additive="base">
                                        <p:cTn id="61" dur="500" fill="hold"/>
                                        <p:tgtEl>
                                          <p:spTgt spid="589880"/>
                                        </p:tgtEl>
                                        <p:attrNameLst>
                                          <p:attrName>ppt_x</p:attrName>
                                        </p:attrNameLst>
                                      </p:cBhvr>
                                      <p:tavLst>
                                        <p:tav tm="0">
                                          <p:val>
                                            <p:strVal val="0-#ppt_w/2"/>
                                          </p:val>
                                        </p:tav>
                                        <p:tav tm="100000">
                                          <p:val>
                                            <p:strVal val="#ppt_x"/>
                                          </p:val>
                                        </p:tav>
                                      </p:tavLst>
                                    </p:anim>
                                    <p:anim calcmode="lin" valueType="num">
                                      <p:cBhvr additive="base">
                                        <p:cTn id="62" dur="500" fill="hold"/>
                                        <p:tgtEl>
                                          <p:spTgt spid="589880"/>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6500"/>
                            </p:stCondLst>
                            <p:childTnLst>
                              <p:par>
                                <p:cTn id="64" presetID="9" presetClass="entr" presetSubtype="0" fill="hold" grpId="0" nodeType="afterEffect">
                                  <p:stCondLst>
                                    <p:cond delay="0"/>
                                  </p:stCondLst>
                                  <p:childTnLst>
                                    <p:set>
                                      <p:cBhvr>
                                        <p:cTn id="65" dur="1" fill="hold">
                                          <p:stCondLst>
                                            <p:cond delay="0"/>
                                          </p:stCondLst>
                                        </p:cTn>
                                        <p:tgtEl>
                                          <p:spTgt spid="589881"/>
                                        </p:tgtEl>
                                        <p:attrNameLst>
                                          <p:attrName>style.visibility</p:attrName>
                                        </p:attrNameLst>
                                      </p:cBhvr>
                                      <p:to>
                                        <p:strVal val="visible"/>
                                      </p:to>
                                    </p:set>
                                    <p:animEffect transition="in" filter="dissolve">
                                      <p:cBhvr>
                                        <p:cTn id="66" dur="500"/>
                                        <p:tgtEl>
                                          <p:spTgt spid="589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80" grpId="0" animBg="1"/>
      <p:bldP spid="589881" grpId="0" autoUpdateAnimBg="0"/>
      <p:bldP spid="589883" grpId="0"/>
      <p:bldP spid="589884" grpId="0"/>
      <p:bldP spid="589885" grpId="0"/>
      <p:bldP spid="589886" grpId="0"/>
      <p:bldP spid="589887" grpId="0"/>
      <p:bldP spid="589888" grpId="0"/>
      <p:bldP spid="589889" grpId="0"/>
      <p:bldP spid="589890" grpId="0"/>
      <p:bldP spid="589891" grpId="0"/>
      <p:bldP spid="589892" grpId="0"/>
      <p:bldP spid="589893" grpId="0"/>
      <p:bldP spid="589894" grpId="0"/>
      <p:bldP spid="589895" grpId="0"/>
      <p:bldP spid="589896" grpId="0"/>
      <p:bldP spid="58989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609600" y="1557338"/>
            <a:ext cx="7848600" cy="4535487"/>
          </a:xfrm>
        </p:spPr>
        <p:txBody>
          <a:bodyPr/>
          <a:lstStyle/>
          <a:p>
            <a:pPr algn="just" eaLnBrk="1" hangingPunct="1">
              <a:lnSpc>
                <a:spcPct val="80000"/>
              </a:lnSpc>
            </a:pPr>
            <a:r>
              <a:rPr lang="tr-TR" altLang="tr-TR" sz="2400" dirty="0" smtClean="0"/>
              <a:t>Söz konusu kavram, olgu veya herhangi bir uyarıcıya karşı bireyin dikkatini yöneltmesi, farkında olması.</a:t>
            </a:r>
            <a:endParaRPr lang="tr-TR" altLang="tr-TR" sz="2400" b="1" dirty="0" smtClean="0"/>
          </a:p>
          <a:p>
            <a:pPr algn="just" eaLnBrk="1" hangingPunct="1">
              <a:lnSpc>
                <a:spcPct val="80000"/>
              </a:lnSpc>
            </a:pPr>
            <a:r>
              <a:rPr lang="tr-TR" altLang="tr-TR" sz="2400" dirty="0" smtClean="0"/>
              <a:t>Belirli bir fikir, olay ya da uyarıcıya dikkat etme</a:t>
            </a:r>
          </a:p>
          <a:p>
            <a:pPr algn="just" eaLnBrk="1" hangingPunct="1">
              <a:lnSpc>
                <a:spcPct val="80000"/>
              </a:lnSpc>
            </a:pPr>
            <a:r>
              <a:rPr lang="tr-TR" altLang="tr-TR" sz="2400" dirty="0" smtClean="0"/>
              <a:t>Bunlara karşı hoşgörülü olma</a:t>
            </a:r>
          </a:p>
          <a:p>
            <a:pPr algn="just" eaLnBrk="1" hangingPunct="1">
              <a:lnSpc>
                <a:spcPct val="80000"/>
              </a:lnSpc>
            </a:pPr>
            <a:r>
              <a:rPr lang="tr-TR" altLang="tr-TR" sz="2400" dirty="0" smtClean="0"/>
              <a:t>Belirli uyarıcıları diğerlerinden ayırarak seçme</a:t>
            </a:r>
          </a:p>
          <a:p>
            <a:pPr algn="just" eaLnBrk="1" hangingPunct="1">
              <a:lnSpc>
                <a:spcPct val="80000"/>
              </a:lnSpc>
            </a:pPr>
            <a:r>
              <a:rPr lang="tr-TR" altLang="tr-TR" sz="2400" dirty="0" smtClean="0"/>
              <a:t>Öğrenci bu aşamada karşılaştığı olayların, olguların, değerlerin, özelliklerin, kuralların  farkında olur. </a:t>
            </a:r>
          </a:p>
          <a:p>
            <a:pPr algn="just" eaLnBrk="1" hangingPunct="1">
              <a:lnSpc>
                <a:spcPct val="80000"/>
              </a:lnSpc>
              <a:buFont typeface="Wingdings" pitchFamily="2" charset="2"/>
              <a:buNone/>
            </a:pPr>
            <a:r>
              <a:rPr lang="tr-TR" altLang="tr-TR" sz="2800" b="1" dirty="0" smtClean="0">
                <a:solidFill>
                  <a:schemeClr val="accent2"/>
                </a:solidFill>
              </a:rPr>
              <a:t>Örnek:</a:t>
            </a:r>
          </a:p>
          <a:p>
            <a:pPr algn="just" eaLnBrk="1" hangingPunct="1">
              <a:lnSpc>
                <a:spcPct val="80000"/>
              </a:lnSpc>
              <a:buFont typeface="Wingdings" pitchFamily="2" charset="2"/>
              <a:buNone/>
            </a:pPr>
            <a:r>
              <a:rPr lang="tr-TR" altLang="tr-TR" sz="2400" dirty="0" smtClean="0"/>
              <a:t>Amaç:Trafik kurallarına uymanın farkında oluş</a:t>
            </a:r>
          </a:p>
          <a:p>
            <a:pPr algn="just" eaLnBrk="1" hangingPunct="1">
              <a:lnSpc>
                <a:spcPct val="80000"/>
              </a:lnSpc>
              <a:buFont typeface="Wingdings" pitchFamily="2" charset="2"/>
              <a:buNone/>
            </a:pPr>
            <a:r>
              <a:rPr lang="tr-TR" altLang="tr-TR" sz="2400" dirty="0" smtClean="0"/>
              <a:t>*Trafik kurallarını bilme</a:t>
            </a:r>
          </a:p>
          <a:p>
            <a:pPr algn="just" eaLnBrk="1" hangingPunct="1">
              <a:lnSpc>
                <a:spcPct val="80000"/>
              </a:lnSpc>
              <a:buFont typeface="Wingdings" pitchFamily="2" charset="2"/>
              <a:buNone/>
            </a:pPr>
            <a:r>
              <a:rPr lang="tr-TR" altLang="tr-TR" sz="2400" dirty="0" smtClean="0"/>
              <a:t>*Kuralları uymada itina gösterme</a:t>
            </a:r>
          </a:p>
          <a:p>
            <a:pPr algn="just" eaLnBrk="1" hangingPunct="1">
              <a:lnSpc>
                <a:spcPct val="80000"/>
              </a:lnSpc>
              <a:buFont typeface="Wingdings" pitchFamily="2" charset="2"/>
              <a:buNone/>
            </a:pPr>
            <a:r>
              <a:rPr lang="tr-TR" altLang="tr-TR" sz="2400" dirty="0" smtClean="0"/>
              <a:t>*Kurallara ihlal durumunun farkında olma</a:t>
            </a:r>
          </a:p>
        </p:txBody>
      </p:sp>
      <p:sp>
        <p:nvSpPr>
          <p:cNvPr id="35843" name="Rectangle 3"/>
          <p:cNvSpPr>
            <a:spLocks noChangeArrowheads="1"/>
          </p:cNvSpPr>
          <p:nvPr/>
        </p:nvSpPr>
        <p:spPr bwMode="auto">
          <a:xfrm>
            <a:off x="457200" y="457200"/>
            <a:ext cx="1876425"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hlink"/>
              </a:buClr>
              <a:buSzPct val="80000"/>
              <a:buFont typeface="Wingdings" pitchFamily="2" charset="2"/>
              <a:buNone/>
            </a:pPr>
            <a:r>
              <a:rPr lang="tr-TR" altLang="tr-TR" sz="3200" b="1"/>
              <a:t>1. Alma: </a:t>
            </a:r>
          </a:p>
        </p:txBody>
      </p:sp>
    </p:spTree>
    <p:extLst>
      <p:ext uri="{BB962C8B-B14F-4D97-AF65-F5344CB8AC3E}">
        <p14:creationId xmlns="" xmlns:p14="http://schemas.microsoft.com/office/powerpoint/2010/main" val="3937630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2000"/>
                                        <p:tgtEl>
                                          <p:spTgt spid="3584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2000"/>
                                        <p:tgtEl>
                                          <p:spTgt spid="3584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2000"/>
                                        <p:tgtEl>
                                          <p:spTgt spid="3584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2000"/>
                                        <p:tgtEl>
                                          <p:spTgt spid="3584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Effect transition="in" filter="fade">
                                      <p:cBhvr>
                                        <p:cTn id="19" dur="2000"/>
                                        <p:tgtEl>
                                          <p:spTgt spid="35842">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5842">
                                            <p:txEl>
                                              <p:pRg st="5" end="5"/>
                                            </p:txEl>
                                          </p:spTgt>
                                        </p:tgtEl>
                                        <p:attrNameLst>
                                          <p:attrName>style.visibility</p:attrName>
                                        </p:attrNameLst>
                                      </p:cBhvr>
                                      <p:to>
                                        <p:strVal val="visible"/>
                                      </p:to>
                                    </p:set>
                                    <p:animEffect transition="in" filter="fade">
                                      <p:cBhvr>
                                        <p:cTn id="24" dur="2000"/>
                                        <p:tgtEl>
                                          <p:spTgt spid="35842">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5842">
                                            <p:txEl>
                                              <p:pRg st="6" end="6"/>
                                            </p:txEl>
                                          </p:spTgt>
                                        </p:tgtEl>
                                        <p:attrNameLst>
                                          <p:attrName>style.visibility</p:attrName>
                                        </p:attrNameLst>
                                      </p:cBhvr>
                                      <p:to>
                                        <p:strVal val="visible"/>
                                      </p:to>
                                    </p:set>
                                    <p:animEffect transition="in" filter="fade">
                                      <p:cBhvr>
                                        <p:cTn id="27" dur="2000"/>
                                        <p:tgtEl>
                                          <p:spTgt spid="35842">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5842">
                                            <p:txEl>
                                              <p:pRg st="7" end="7"/>
                                            </p:txEl>
                                          </p:spTgt>
                                        </p:tgtEl>
                                        <p:attrNameLst>
                                          <p:attrName>style.visibility</p:attrName>
                                        </p:attrNameLst>
                                      </p:cBhvr>
                                      <p:to>
                                        <p:strVal val="visible"/>
                                      </p:to>
                                    </p:set>
                                    <p:animEffect transition="in" filter="fade">
                                      <p:cBhvr>
                                        <p:cTn id="30" dur="2000"/>
                                        <p:tgtEl>
                                          <p:spTgt spid="35842">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5842">
                                            <p:txEl>
                                              <p:pRg st="8" end="8"/>
                                            </p:txEl>
                                          </p:spTgt>
                                        </p:tgtEl>
                                        <p:attrNameLst>
                                          <p:attrName>style.visibility</p:attrName>
                                        </p:attrNameLst>
                                      </p:cBhvr>
                                      <p:to>
                                        <p:strVal val="visible"/>
                                      </p:to>
                                    </p:set>
                                    <p:animEffect transition="in" filter="fade">
                                      <p:cBhvr>
                                        <p:cTn id="33" dur="2000"/>
                                        <p:tgtEl>
                                          <p:spTgt spid="35842">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5842">
                                            <p:txEl>
                                              <p:pRg st="9" end="9"/>
                                            </p:txEl>
                                          </p:spTgt>
                                        </p:tgtEl>
                                        <p:attrNameLst>
                                          <p:attrName>style.visibility</p:attrName>
                                        </p:attrNameLst>
                                      </p:cBhvr>
                                      <p:to>
                                        <p:strVal val="visible"/>
                                      </p:to>
                                    </p:set>
                                    <p:animEffect transition="in" filter="fade">
                                      <p:cBhvr>
                                        <p:cTn id="36" dur="2000"/>
                                        <p:tgtEl>
                                          <p:spTgt spid="3584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609600" y="1700213"/>
            <a:ext cx="7696200" cy="4608512"/>
          </a:xfrm>
        </p:spPr>
        <p:txBody>
          <a:bodyPr/>
          <a:lstStyle/>
          <a:p>
            <a:pPr algn="just" eaLnBrk="1" hangingPunct="1">
              <a:lnSpc>
                <a:spcPct val="80000"/>
              </a:lnSpc>
            </a:pPr>
            <a:r>
              <a:rPr lang="tr-TR" altLang="tr-TR" sz="2400" dirty="0" smtClean="0"/>
              <a:t>Uygun davranışı gösterme isteğinde bulunmak, uyarıcıya karşılık vermek </a:t>
            </a:r>
          </a:p>
          <a:p>
            <a:pPr algn="just" eaLnBrk="1" hangingPunct="1">
              <a:lnSpc>
                <a:spcPct val="80000"/>
              </a:lnSpc>
            </a:pPr>
            <a:r>
              <a:rPr lang="tr-TR" altLang="tr-TR" sz="2400" dirty="0" smtClean="0"/>
              <a:t>Belirli uyarıcılarla ilgilenme</a:t>
            </a:r>
          </a:p>
          <a:p>
            <a:pPr algn="just" eaLnBrk="1" hangingPunct="1">
              <a:lnSpc>
                <a:spcPct val="80000"/>
              </a:lnSpc>
            </a:pPr>
            <a:r>
              <a:rPr lang="tr-TR" altLang="tr-TR" sz="2400" dirty="0" smtClean="0"/>
              <a:t>Onlara belli biçimlerde tepkilerde bulunma</a:t>
            </a:r>
          </a:p>
          <a:p>
            <a:pPr algn="just" eaLnBrk="1" hangingPunct="1">
              <a:lnSpc>
                <a:spcPct val="80000"/>
              </a:lnSpc>
              <a:buFont typeface="Arial" charset="0"/>
              <a:buNone/>
            </a:pPr>
            <a:r>
              <a:rPr lang="tr-TR" altLang="tr-TR" sz="2400" dirty="0" smtClean="0"/>
              <a:t>	Bu aşamada öğrenci farkında olduğu olayı, olguyu, ilişkiyi değeri kabul eder, ona yönelik tepkide bulunur, karşılık verir ve bunların sonuçlarını gözler. Sonuç olumlu ise davranımdan zevk alır, mutluluk duyar. </a:t>
            </a:r>
          </a:p>
          <a:p>
            <a:pPr eaLnBrk="1" hangingPunct="1">
              <a:lnSpc>
                <a:spcPct val="80000"/>
              </a:lnSpc>
              <a:buFont typeface="Wingdings" pitchFamily="2" charset="2"/>
              <a:buNone/>
            </a:pPr>
            <a:r>
              <a:rPr lang="tr-TR" altLang="tr-TR" sz="2800" dirty="0" smtClean="0">
                <a:solidFill>
                  <a:schemeClr val="accent2"/>
                </a:solidFill>
              </a:rPr>
              <a:t>Örnek:</a:t>
            </a:r>
          </a:p>
          <a:p>
            <a:pPr eaLnBrk="1" hangingPunct="1">
              <a:lnSpc>
                <a:spcPct val="80000"/>
              </a:lnSpc>
              <a:buFontTx/>
              <a:buChar char="•"/>
            </a:pPr>
            <a:r>
              <a:rPr lang="tr-TR" altLang="tr-TR" sz="2400" dirty="0" smtClean="0"/>
              <a:t>Trafik kuralarına uymada isteklilik gösterme</a:t>
            </a:r>
          </a:p>
          <a:p>
            <a:pPr eaLnBrk="1" hangingPunct="1">
              <a:lnSpc>
                <a:spcPct val="80000"/>
              </a:lnSpc>
              <a:buFontTx/>
              <a:buChar char="•"/>
            </a:pPr>
            <a:r>
              <a:rPr lang="tr-TR" altLang="tr-TR" sz="2400" dirty="0" smtClean="0"/>
              <a:t>Fiziğe karşı zevk duyma</a:t>
            </a:r>
          </a:p>
        </p:txBody>
      </p:sp>
      <p:sp>
        <p:nvSpPr>
          <p:cNvPr id="36867" name="Rectangle 3"/>
          <p:cNvSpPr>
            <a:spLocks noChangeArrowheads="1"/>
          </p:cNvSpPr>
          <p:nvPr/>
        </p:nvSpPr>
        <p:spPr bwMode="auto">
          <a:xfrm>
            <a:off x="609600" y="533400"/>
            <a:ext cx="6858000"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hlink"/>
              </a:buClr>
              <a:buSzPct val="80000"/>
              <a:buFont typeface="Wingdings" pitchFamily="2" charset="2"/>
              <a:buNone/>
            </a:pPr>
            <a:r>
              <a:rPr lang="tr-TR" altLang="tr-TR" sz="3200" b="1"/>
              <a:t>2. Davranımda (Tepkide) Bulunma:</a:t>
            </a:r>
          </a:p>
        </p:txBody>
      </p:sp>
    </p:spTree>
    <p:extLst>
      <p:ext uri="{BB962C8B-B14F-4D97-AF65-F5344CB8AC3E}">
        <p14:creationId xmlns="" xmlns:p14="http://schemas.microsoft.com/office/powerpoint/2010/main" val="4210664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fade">
                                      <p:cBhvr>
                                        <p:cTn id="7" dur="2000"/>
                                        <p:tgtEl>
                                          <p:spTgt spid="3686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6866">
                                            <p:txEl>
                                              <p:pRg st="1" end="1"/>
                                            </p:txEl>
                                          </p:spTgt>
                                        </p:tgtEl>
                                        <p:attrNameLst>
                                          <p:attrName>style.visibility</p:attrName>
                                        </p:attrNameLst>
                                      </p:cBhvr>
                                      <p:to>
                                        <p:strVal val="visible"/>
                                      </p:to>
                                    </p:set>
                                    <p:animEffect transition="in" filter="fade">
                                      <p:cBhvr>
                                        <p:cTn id="10" dur="2000"/>
                                        <p:tgtEl>
                                          <p:spTgt spid="3686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6866">
                                            <p:txEl>
                                              <p:pRg st="2" end="2"/>
                                            </p:txEl>
                                          </p:spTgt>
                                        </p:tgtEl>
                                        <p:attrNameLst>
                                          <p:attrName>style.visibility</p:attrName>
                                        </p:attrNameLst>
                                      </p:cBhvr>
                                      <p:to>
                                        <p:strVal val="visible"/>
                                      </p:to>
                                    </p:set>
                                    <p:animEffect transition="in" filter="fade">
                                      <p:cBhvr>
                                        <p:cTn id="13" dur="2000"/>
                                        <p:tgtEl>
                                          <p:spTgt spid="3686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6866">
                                            <p:txEl>
                                              <p:pRg st="3" end="3"/>
                                            </p:txEl>
                                          </p:spTgt>
                                        </p:tgtEl>
                                        <p:attrNameLst>
                                          <p:attrName>style.visibility</p:attrName>
                                        </p:attrNameLst>
                                      </p:cBhvr>
                                      <p:to>
                                        <p:strVal val="visible"/>
                                      </p:to>
                                    </p:set>
                                    <p:animEffect transition="in" filter="fade">
                                      <p:cBhvr>
                                        <p:cTn id="18" dur="2000"/>
                                        <p:tgtEl>
                                          <p:spTgt spid="3686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6866">
                                            <p:txEl>
                                              <p:pRg st="4" end="4"/>
                                            </p:txEl>
                                          </p:spTgt>
                                        </p:tgtEl>
                                        <p:attrNameLst>
                                          <p:attrName>style.visibility</p:attrName>
                                        </p:attrNameLst>
                                      </p:cBhvr>
                                      <p:to>
                                        <p:strVal val="visible"/>
                                      </p:to>
                                    </p:set>
                                    <p:animEffect transition="in" filter="fade">
                                      <p:cBhvr>
                                        <p:cTn id="23" dur="2000"/>
                                        <p:tgtEl>
                                          <p:spTgt spid="3686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6866">
                                            <p:txEl>
                                              <p:pRg st="5" end="5"/>
                                            </p:txEl>
                                          </p:spTgt>
                                        </p:tgtEl>
                                        <p:attrNameLst>
                                          <p:attrName>style.visibility</p:attrName>
                                        </p:attrNameLst>
                                      </p:cBhvr>
                                      <p:to>
                                        <p:strVal val="visible"/>
                                      </p:to>
                                    </p:set>
                                    <p:animEffect transition="in" filter="fade">
                                      <p:cBhvr>
                                        <p:cTn id="26" dur="2000"/>
                                        <p:tgtEl>
                                          <p:spTgt spid="36866">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6866">
                                            <p:txEl>
                                              <p:pRg st="6" end="6"/>
                                            </p:txEl>
                                          </p:spTgt>
                                        </p:tgtEl>
                                        <p:attrNameLst>
                                          <p:attrName>style.visibility</p:attrName>
                                        </p:attrNameLst>
                                      </p:cBhvr>
                                      <p:to>
                                        <p:strVal val="visible"/>
                                      </p:to>
                                    </p:set>
                                    <p:animEffect transition="in" filter="fade">
                                      <p:cBhvr>
                                        <p:cTn id="29" dur="2000"/>
                                        <p:tgtEl>
                                          <p:spTgt spid="368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6C898FFE-7E18-456A-80B4-0DA2413AA9B0}" type="slidenum">
              <a:rPr lang="tr-TR" altLang="tr-TR"/>
              <a:pPr/>
              <a:t>63</a:t>
            </a:fld>
            <a:r>
              <a:rPr lang="tr-TR" altLang="tr-TR"/>
              <a:t>/61</a:t>
            </a:r>
          </a:p>
        </p:txBody>
      </p:sp>
      <p:sp>
        <p:nvSpPr>
          <p:cNvPr id="37890" name="Rectangle 2"/>
          <p:cNvSpPr>
            <a:spLocks noGrp="1" noChangeArrowheads="1"/>
          </p:cNvSpPr>
          <p:nvPr>
            <p:ph type="title"/>
          </p:nvPr>
        </p:nvSpPr>
        <p:spPr>
          <a:xfrm>
            <a:off x="684213" y="457200"/>
            <a:ext cx="7011987" cy="609600"/>
          </a:xfrm>
        </p:spPr>
        <p:txBody>
          <a:bodyPr/>
          <a:lstStyle/>
          <a:p>
            <a:pPr algn="l" eaLnBrk="1" hangingPunct="1"/>
            <a:r>
              <a:rPr lang="tr-TR" altLang="tr-TR" sz="3200" b="1" smtClean="0"/>
              <a:t>3. Değer Verme</a:t>
            </a:r>
          </a:p>
        </p:txBody>
      </p:sp>
      <p:sp>
        <p:nvSpPr>
          <p:cNvPr id="37891" name="Rectangle 3"/>
          <p:cNvSpPr>
            <a:spLocks noGrp="1" noChangeArrowheads="1"/>
          </p:cNvSpPr>
          <p:nvPr>
            <p:ph type="body" idx="1"/>
          </p:nvPr>
        </p:nvSpPr>
        <p:spPr>
          <a:xfrm>
            <a:off x="457200" y="1484313"/>
            <a:ext cx="8229600" cy="4641850"/>
          </a:xfrm>
        </p:spPr>
        <p:txBody>
          <a:bodyPr/>
          <a:lstStyle/>
          <a:p>
            <a:pPr algn="just" eaLnBrk="1" hangingPunct="1">
              <a:lnSpc>
                <a:spcPct val="80000"/>
              </a:lnSpc>
            </a:pPr>
            <a:r>
              <a:rPr lang="tr-TR" altLang="tr-TR" sz="2400" dirty="0" smtClean="0"/>
              <a:t>Kabullenme, taraftar olma, adanma </a:t>
            </a:r>
            <a:r>
              <a:rPr lang="tr-TR" altLang="tr-TR" sz="2400" i="1" dirty="0" smtClean="0"/>
              <a:t>(Doğru olduğuna inanma ve başkalarını da uyarma)</a:t>
            </a:r>
            <a:r>
              <a:rPr lang="tr-TR" altLang="tr-TR" sz="2400" dirty="0" smtClean="0"/>
              <a:t>, telkinde bulunma. </a:t>
            </a:r>
          </a:p>
          <a:p>
            <a:pPr algn="just" eaLnBrk="1" hangingPunct="1">
              <a:lnSpc>
                <a:spcPct val="80000"/>
              </a:lnSpc>
            </a:pPr>
            <a:r>
              <a:rPr lang="tr-TR" altLang="tr-TR" sz="2400" dirty="0" smtClean="0"/>
              <a:t>Bir davranış, olay ya da olguya önem verme</a:t>
            </a:r>
          </a:p>
          <a:p>
            <a:pPr algn="just" eaLnBrk="1" hangingPunct="1">
              <a:lnSpc>
                <a:spcPct val="80000"/>
              </a:lnSpc>
            </a:pPr>
            <a:r>
              <a:rPr lang="tr-TR" altLang="tr-TR" sz="2400" dirty="0" smtClean="0"/>
              <a:t>Bir değeri diğerlerine tercih etme</a:t>
            </a:r>
          </a:p>
          <a:p>
            <a:pPr algn="just" eaLnBrk="1" hangingPunct="1">
              <a:lnSpc>
                <a:spcPct val="80000"/>
              </a:lnSpc>
            </a:pPr>
            <a:r>
              <a:rPr lang="tr-TR" altLang="tr-TR" sz="2400" dirty="0" smtClean="0"/>
              <a:t>Bir değere kendini adama</a:t>
            </a:r>
          </a:p>
          <a:p>
            <a:pPr algn="just" eaLnBrk="1" hangingPunct="1">
              <a:lnSpc>
                <a:spcPct val="80000"/>
              </a:lnSpc>
              <a:buFont typeface="Wingdings" pitchFamily="2" charset="2"/>
              <a:buNone/>
            </a:pPr>
            <a:r>
              <a:rPr lang="tr-TR" altLang="tr-TR" sz="2400" dirty="0" smtClean="0"/>
              <a:t>	Eğer bir önceki aşamada uygulamalar ve tercihler olumlu sonuç vermiş ise </a:t>
            </a:r>
            <a:r>
              <a:rPr lang="tr-TR" altLang="tr-TR" sz="2400" dirty="0" smtClean="0">
                <a:solidFill>
                  <a:schemeClr val="accent2"/>
                </a:solidFill>
              </a:rPr>
              <a:t>kıymet biçme/değer verme</a:t>
            </a:r>
            <a:r>
              <a:rPr lang="tr-TR" altLang="tr-TR" sz="2400" dirty="0" smtClean="0"/>
              <a:t> aşamasında birey farkında olduğu değer, yargı veya olguyu benimser, tercih eder ve onun savunucusu olur. Onların doğru olduğuna inanır. Ancak onlarla ilgili mantıklı gerekçeler henüz gelişmemiştir. </a:t>
            </a:r>
          </a:p>
          <a:p>
            <a:pPr eaLnBrk="1" hangingPunct="1">
              <a:lnSpc>
                <a:spcPct val="80000"/>
              </a:lnSpc>
              <a:buFont typeface="Wingdings" pitchFamily="2" charset="2"/>
              <a:buNone/>
            </a:pPr>
            <a:r>
              <a:rPr lang="tr-TR" altLang="tr-TR" sz="2400" dirty="0" smtClean="0">
                <a:solidFill>
                  <a:schemeClr val="accent2"/>
                </a:solidFill>
              </a:rPr>
              <a:t>Örnek: </a:t>
            </a:r>
          </a:p>
          <a:p>
            <a:pPr eaLnBrk="1" hangingPunct="1">
              <a:lnSpc>
                <a:spcPct val="80000"/>
              </a:lnSpc>
              <a:buFont typeface="Wingdings" pitchFamily="2" charset="2"/>
              <a:buNone/>
            </a:pPr>
            <a:r>
              <a:rPr lang="tr-TR" altLang="tr-TR" sz="2400" dirty="0" smtClean="0"/>
              <a:t>Trafik kurallarına uymaya çalışma,</a:t>
            </a:r>
          </a:p>
          <a:p>
            <a:pPr eaLnBrk="1" hangingPunct="1">
              <a:lnSpc>
                <a:spcPct val="80000"/>
              </a:lnSpc>
              <a:buFont typeface="Wingdings" pitchFamily="2" charset="2"/>
              <a:buNone/>
            </a:pPr>
            <a:r>
              <a:rPr lang="tr-TR" altLang="tr-TR" sz="2400" dirty="0" smtClean="0"/>
              <a:t>Her türlü eleştiriye açık olma</a:t>
            </a:r>
          </a:p>
          <a:p>
            <a:pPr eaLnBrk="1" hangingPunct="1">
              <a:lnSpc>
                <a:spcPct val="80000"/>
              </a:lnSpc>
              <a:buFont typeface="Wingdings" pitchFamily="2" charset="2"/>
              <a:buNone/>
            </a:pPr>
            <a:endParaRPr lang="tr-TR" altLang="tr-TR" sz="2000" dirty="0" smtClean="0"/>
          </a:p>
        </p:txBody>
      </p:sp>
    </p:spTree>
    <p:extLst>
      <p:ext uri="{BB962C8B-B14F-4D97-AF65-F5344CB8AC3E}">
        <p14:creationId xmlns="" xmlns:p14="http://schemas.microsoft.com/office/powerpoint/2010/main" val="1201018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2000"/>
                                        <p:tgtEl>
                                          <p:spTgt spid="3789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7891">
                                            <p:txEl>
                                              <p:pRg st="1" end="1"/>
                                            </p:txEl>
                                          </p:spTgt>
                                        </p:tgtEl>
                                        <p:attrNameLst>
                                          <p:attrName>style.visibility</p:attrName>
                                        </p:attrNameLst>
                                      </p:cBhvr>
                                      <p:to>
                                        <p:strVal val="visible"/>
                                      </p:to>
                                    </p:set>
                                    <p:animEffect transition="in" filter="fade">
                                      <p:cBhvr>
                                        <p:cTn id="10" dur="2000"/>
                                        <p:tgtEl>
                                          <p:spTgt spid="3789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Effect transition="in" filter="fade">
                                      <p:cBhvr>
                                        <p:cTn id="13" dur="2000"/>
                                        <p:tgtEl>
                                          <p:spTgt spid="3789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7891">
                                            <p:txEl>
                                              <p:pRg st="3" end="3"/>
                                            </p:txEl>
                                          </p:spTgt>
                                        </p:tgtEl>
                                        <p:attrNameLst>
                                          <p:attrName>style.visibility</p:attrName>
                                        </p:attrNameLst>
                                      </p:cBhvr>
                                      <p:to>
                                        <p:strVal val="visible"/>
                                      </p:to>
                                    </p:set>
                                    <p:animEffect transition="in" filter="fade">
                                      <p:cBhvr>
                                        <p:cTn id="16" dur="2000"/>
                                        <p:tgtEl>
                                          <p:spTgt spid="3789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7891">
                                            <p:txEl>
                                              <p:pRg st="4" end="4"/>
                                            </p:txEl>
                                          </p:spTgt>
                                        </p:tgtEl>
                                        <p:attrNameLst>
                                          <p:attrName>style.visibility</p:attrName>
                                        </p:attrNameLst>
                                      </p:cBhvr>
                                      <p:to>
                                        <p:strVal val="visible"/>
                                      </p:to>
                                    </p:set>
                                    <p:animEffect transition="in" filter="fade">
                                      <p:cBhvr>
                                        <p:cTn id="21" dur="2000"/>
                                        <p:tgtEl>
                                          <p:spTgt spid="3789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7891">
                                            <p:txEl>
                                              <p:pRg st="5" end="5"/>
                                            </p:txEl>
                                          </p:spTgt>
                                        </p:tgtEl>
                                        <p:attrNameLst>
                                          <p:attrName>style.visibility</p:attrName>
                                        </p:attrNameLst>
                                      </p:cBhvr>
                                      <p:to>
                                        <p:strVal val="visible"/>
                                      </p:to>
                                    </p:set>
                                    <p:animEffect transition="in" filter="fade">
                                      <p:cBhvr>
                                        <p:cTn id="26" dur="2000"/>
                                        <p:tgtEl>
                                          <p:spTgt spid="37891">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7891">
                                            <p:txEl>
                                              <p:pRg st="6" end="6"/>
                                            </p:txEl>
                                          </p:spTgt>
                                        </p:tgtEl>
                                        <p:attrNameLst>
                                          <p:attrName>style.visibility</p:attrName>
                                        </p:attrNameLst>
                                      </p:cBhvr>
                                      <p:to>
                                        <p:strVal val="visible"/>
                                      </p:to>
                                    </p:set>
                                    <p:animEffect transition="in" filter="fade">
                                      <p:cBhvr>
                                        <p:cTn id="29" dur="2000"/>
                                        <p:tgtEl>
                                          <p:spTgt spid="37891">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7891">
                                            <p:txEl>
                                              <p:pRg st="7" end="7"/>
                                            </p:txEl>
                                          </p:spTgt>
                                        </p:tgtEl>
                                        <p:attrNameLst>
                                          <p:attrName>style.visibility</p:attrName>
                                        </p:attrNameLst>
                                      </p:cBhvr>
                                      <p:to>
                                        <p:strVal val="visible"/>
                                      </p:to>
                                    </p:set>
                                    <p:animEffect transition="in" filter="fade">
                                      <p:cBhvr>
                                        <p:cTn id="32" dur="2000"/>
                                        <p:tgtEl>
                                          <p:spTgt spid="37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tr-TR" altLang="tr-TR" sz="3200" b="1" smtClean="0"/>
              <a:t>4. Yeniden Düzenleme (Örgütleme)</a:t>
            </a:r>
          </a:p>
        </p:txBody>
      </p:sp>
      <p:sp>
        <p:nvSpPr>
          <p:cNvPr id="38915" name="Rectangle 3"/>
          <p:cNvSpPr>
            <a:spLocks noGrp="1" noChangeArrowheads="1"/>
          </p:cNvSpPr>
          <p:nvPr>
            <p:ph type="body" idx="1"/>
          </p:nvPr>
        </p:nvSpPr>
        <p:spPr/>
        <p:txBody>
          <a:bodyPr/>
          <a:lstStyle/>
          <a:p>
            <a:pPr algn="just" eaLnBrk="1" hangingPunct="1">
              <a:lnSpc>
                <a:spcPct val="80000"/>
              </a:lnSpc>
              <a:buFontTx/>
              <a:buChar char="•"/>
            </a:pPr>
            <a:r>
              <a:rPr lang="tr-TR" altLang="tr-TR" sz="3100" dirty="0" smtClean="0"/>
              <a:t>Değer, olgu, yargı veya kavramla ilgili tercihlerde hisler yerini mantığa bırakır. Öğrenci daha önceki inançları ile tutum ve davranışları ile yenilerini karşılaştırır, ilişkiler kurar, uzlaşma yolları arar. </a:t>
            </a:r>
          </a:p>
          <a:p>
            <a:pPr eaLnBrk="1" hangingPunct="1">
              <a:lnSpc>
                <a:spcPct val="80000"/>
              </a:lnSpc>
              <a:buFont typeface="Wingdings" pitchFamily="2" charset="2"/>
              <a:buNone/>
            </a:pPr>
            <a:endParaRPr lang="tr-TR" altLang="tr-TR" sz="3100" dirty="0" smtClean="0"/>
          </a:p>
          <a:p>
            <a:pPr eaLnBrk="1" hangingPunct="1">
              <a:lnSpc>
                <a:spcPct val="80000"/>
              </a:lnSpc>
              <a:buFont typeface="Wingdings" pitchFamily="2" charset="2"/>
              <a:buNone/>
            </a:pPr>
            <a:r>
              <a:rPr lang="tr-TR" altLang="tr-TR" sz="3100" dirty="0" smtClean="0">
                <a:solidFill>
                  <a:srgbClr val="A50021"/>
                </a:solidFill>
              </a:rPr>
              <a:t>Örnek:</a:t>
            </a:r>
          </a:p>
          <a:p>
            <a:pPr algn="just" eaLnBrk="1" hangingPunct="1">
              <a:lnSpc>
                <a:spcPct val="80000"/>
              </a:lnSpc>
              <a:buFont typeface="Wingdings" pitchFamily="2" charset="2"/>
              <a:buNone/>
            </a:pPr>
            <a:r>
              <a:rPr lang="tr-TR" altLang="tr-TR" sz="3100" dirty="0" smtClean="0"/>
              <a:t>	Trafik kurallarına her zaman uyma,</a:t>
            </a:r>
          </a:p>
          <a:p>
            <a:pPr algn="just" eaLnBrk="1" hangingPunct="1">
              <a:lnSpc>
                <a:spcPct val="80000"/>
              </a:lnSpc>
              <a:buFont typeface="Wingdings" pitchFamily="2" charset="2"/>
              <a:buNone/>
            </a:pPr>
            <a:r>
              <a:rPr lang="tr-TR" altLang="tr-TR" sz="3100" dirty="0" smtClean="0"/>
              <a:t>	Başarısını artırmak için yeni yöntem geliştirmede kararlılık gösterme</a:t>
            </a:r>
            <a:endParaRPr lang="tr-TR" altLang="tr-TR" sz="2800" dirty="0" smtClean="0"/>
          </a:p>
        </p:txBody>
      </p:sp>
    </p:spTree>
    <p:extLst>
      <p:ext uri="{BB962C8B-B14F-4D97-AF65-F5344CB8AC3E}">
        <p14:creationId xmlns="" xmlns:p14="http://schemas.microsoft.com/office/powerpoint/2010/main" val="29271044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381000"/>
            <a:ext cx="7704138" cy="685800"/>
          </a:xfrm>
        </p:spPr>
        <p:txBody>
          <a:bodyPr/>
          <a:lstStyle/>
          <a:p>
            <a:pPr algn="l" eaLnBrk="1" hangingPunct="1"/>
            <a:r>
              <a:rPr lang="tr-TR" altLang="tr-TR" sz="3200" b="1" smtClean="0"/>
              <a:t>5. Kendine Mal Etme (Kişileştirme)</a:t>
            </a:r>
          </a:p>
        </p:txBody>
      </p:sp>
      <p:sp>
        <p:nvSpPr>
          <p:cNvPr id="39939" name="Rectangle 3"/>
          <p:cNvSpPr>
            <a:spLocks noGrp="1" noChangeArrowheads="1"/>
          </p:cNvSpPr>
          <p:nvPr>
            <p:ph type="body" idx="1"/>
          </p:nvPr>
        </p:nvSpPr>
        <p:spPr>
          <a:xfrm>
            <a:off x="685800" y="1600200"/>
            <a:ext cx="7543800" cy="4419600"/>
          </a:xfrm>
        </p:spPr>
        <p:txBody>
          <a:bodyPr/>
          <a:lstStyle/>
          <a:p>
            <a:pPr algn="just" eaLnBrk="1" hangingPunct="1">
              <a:lnSpc>
                <a:spcPct val="80000"/>
              </a:lnSpc>
            </a:pPr>
            <a:r>
              <a:rPr lang="tr-TR" altLang="tr-TR" sz="2400" dirty="0" smtClean="0"/>
              <a:t>Duyuşsal alanın en üst seviyesidir. Öğrenci vardığı sonuçları, yaptığı tercihleri değerlendirir ve genelleyebilir. Onları davranış biçimine dönüştürebilir. </a:t>
            </a:r>
          </a:p>
          <a:p>
            <a:pPr algn="just" eaLnBrk="1" hangingPunct="1">
              <a:lnSpc>
                <a:spcPct val="80000"/>
              </a:lnSpc>
            </a:pPr>
            <a:r>
              <a:rPr lang="tr-TR" altLang="tr-TR" sz="2400" dirty="0" smtClean="0"/>
              <a:t>Özümsenen değerlerle tutarlı bir yaşam felsefesi ya da dünya görüşü geliştirme</a:t>
            </a:r>
          </a:p>
          <a:p>
            <a:pPr algn="just" eaLnBrk="1" hangingPunct="1">
              <a:lnSpc>
                <a:spcPct val="80000"/>
              </a:lnSpc>
            </a:pPr>
            <a:endParaRPr lang="tr-TR" altLang="tr-TR" sz="2400" dirty="0" smtClean="0"/>
          </a:p>
          <a:p>
            <a:pPr algn="just" eaLnBrk="1" hangingPunct="1">
              <a:lnSpc>
                <a:spcPct val="80000"/>
              </a:lnSpc>
              <a:buFont typeface="Wingdings" pitchFamily="2" charset="2"/>
              <a:buNone/>
            </a:pPr>
            <a:r>
              <a:rPr lang="tr-TR" altLang="tr-TR" sz="2400" b="1" dirty="0" smtClean="0">
                <a:solidFill>
                  <a:schemeClr val="accent2"/>
                </a:solidFill>
              </a:rPr>
              <a:t>Örnek:</a:t>
            </a:r>
          </a:p>
          <a:p>
            <a:pPr algn="just" eaLnBrk="1" hangingPunct="1">
              <a:lnSpc>
                <a:spcPct val="80000"/>
              </a:lnSpc>
              <a:buFont typeface="Wingdings" pitchFamily="2" charset="2"/>
              <a:buNone/>
            </a:pPr>
            <a:r>
              <a:rPr lang="tr-TR" altLang="tr-TR" sz="2400" dirty="0" smtClean="0"/>
              <a:t>* Trafik kurallara uygulaması gerektiğini her platformda savunma,</a:t>
            </a:r>
          </a:p>
          <a:p>
            <a:pPr algn="just" eaLnBrk="1" hangingPunct="1">
              <a:lnSpc>
                <a:spcPct val="80000"/>
              </a:lnSpc>
              <a:buFont typeface="Wingdings" pitchFamily="2" charset="2"/>
              <a:buNone/>
            </a:pPr>
            <a:r>
              <a:rPr lang="tr-TR" altLang="tr-TR" sz="2400" dirty="0" smtClean="0"/>
              <a:t>* Trafik kurallarına uymayanları şikayet etme,</a:t>
            </a:r>
          </a:p>
          <a:p>
            <a:pPr algn="just" eaLnBrk="1" hangingPunct="1">
              <a:lnSpc>
                <a:spcPct val="80000"/>
              </a:lnSpc>
              <a:buFont typeface="Wingdings" pitchFamily="2" charset="2"/>
              <a:buNone/>
            </a:pPr>
            <a:r>
              <a:rPr lang="tr-TR" altLang="tr-TR" sz="2400" dirty="0" smtClean="0"/>
              <a:t>* İnsanları hiçbir zaman kandırmama,</a:t>
            </a:r>
          </a:p>
          <a:p>
            <a:pPr algn="just" eaLnBrk="1" hangingPunct="1">
              <a:lnSpc>
                <a:spcPct val="80000"/>
              </a:lnSpc>
              <a:buFont typeface="Wingdings" pitchFamily="2" charset="2"/>
              <a:buNone/>
            </a:pPr>
            <a:r>
              <a:rPr lang="tr-TR" altLang="tr-TR" sz="2400" dirty="0" smtClean="0"/>
              <a:t>* Her zaman düzenli olarak derslerini çalışma,</a:t>
            </a:r>
          </a:p>
          <a:p>
            <a:pPr eaLnBrk="1" hangingPunct="1">
              <a:lnSpc>
                <a:spcPct val="80000"/>
              </a:lnSpc>
            </a:pPr>
            <a:endParaRPr lang="tr-TR" altLang="tr-TR" sz="2000" b="1" dirty="0" smtClean="0">
              <a:solidFill>
                <a:schemeClr val="accent2"/>
              </a:solidFill>
            </a:endParaRPr>
          </a:p>
        </p:txBody>
      </p:sp>
    </p:spTree>
    <p:extLst>
      <p:ext uri="{BB962C8B-B14F-4D97-AF65-F5344CB8AC3E}">
        <p14:creationId xmlns="" xmlns:p14="http://schemas.microsoft.com/office/powerpoint/2010/main" val="26423900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Slayt Numarası Yer Tutucusu"/>
          <p:cNvSpPr>
            <a:spLocks noGrp="1"/>
          </p:cNvSpPr>
          <p:nvPr>
            <p:ph type="sldNum" sz="quarter" idx="12"/>
          </p:nvPr>
        </p:nvSpPr>
        <p:spPr/>
        <p:txBody>
          <a:bodyPr/>
          <a:lstStyle/>
          <a:p>
            <a:pPr>
              <a:defRPr/>
            </a:pPr>
            <a:fld id="{DA736AFA-81B6-4231-8AE3-B4B666EB52BB}" type="slidenum">
              <a:rPr lang="en-US"/>
              <a:pPr>
                <a:defRPr/>
              </a:pPr>
              <a:t>66</a:t>
            </a:fld>
            <a:endParaRPr lang="en-US"/>
          </a:p>
        </p:txBody>
      </p:sp>
      <p:graphicFrame>
        <p:nvGraphicFramePr>
          <p:cNvPr id="40983" name="Group 23"/>
          <p:cNvGraphicFramePr>
            <a:graphicFrameLocks noGrp="1"/>
          </p:cNvGraphicFramePr>
          <p:nvPr>
            <p:ph/>
          </p:nvPr>
        </p:nvGraphicFramePr>
        <p:xfrm>
          <a:off x="0" y="115888"/>
          <a:ext cx="9144000" cy="6742113"/>
        </p:xfrm>
        <a:graphic>
          <a:graphicData uri="http://schemas.openxmlformats.org/drawingml/2006/table">
            <a:tbl>
              <a:tblPr/>
              <a:tblGrid>
                <a:gridCol w="2346325"/>
                <a:gridCol w="2965450"/>
                <a:gridCol w="3832225"/>
              </a:tblGrid>
              <a:tr h="9906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75CCF3"/>
                          </a:solidFill>
                          <a:effectLst/>
                          <a:latin typeface="Times New Roman" pitchFamily="18" charset="0"/>
                          <a:cs typeface="Times New Roman" pitchFamily="18" charset="0"/>
                        </a:rPr>
                        <a:t>Kazanım Alanları</a:t>
                      </a:r>
                      <a:endParaRPr kumimoji="0" lang="tr-TR" altLang="tr-TR" sz="2800" b="1" i="0" u="none" strike="noStrike" cap="none" normalizeH="0" baseline="0" smtClean="0">
                        <a:ln>
                          <a:noFill/>
                        </a:ln>
                        <a:solidFill>
                          <a:srgbClr val="75CCF3"/>
                        </a:solidFill>
                        <a:effectLst/>
                        <a:latin typeface="Times New Roman" pitchFamily="18" charset="0"/>
                      </a:endParaRPr>
                    </a:p>
                  </a:txBody>
                  <a:tcPr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75CCF3"/>
                          </a:solidFill>
                          <a:effectLst/>
                          <a:latin typeface="Times New Roman" pitchFamily="18" charset="0"/>
                          <a:cs typeface="Times New Roman" pitchFamily="18" charset="0"/>
                        </a:rPr>
                        <a:t>Göstergeler</a:t>
                      </a:r>
                      <a:endParaRPr kumimoji="0" lang="tr-TR" altLang="tr-TR" sz="2800" b="1" i="0" u="none" strike="noStrike" cap="none" normalizeH="0" baseline="0" smtClean="0">
                        <a:ln>
                          <a:noFill/>
                        </a:ln>
                        <a:solidFill>
                          <a:srgbClr val="75CCF3"/>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75CCF3"/>
                          </a:solidFill>
                          <a:effectLst/>
                          <a:latin typeface="Times New Roman" pitchFamily="18" charset="0"/>
                          <a:cs typeface="Times New Roman" pitchFamily="18" charset="0"/>
                        </a:rPr>
                        <a:t>Örnekler</a:t>
                      </a:r>
                      <a:endParaRPr kumimoji="0" lang="tr-TR" altLang="tr-TR" sz="2800" b="1" i="0" u="none" strike="noStrike" cap="none" normalizeH="0" baseline="0" smtClean="0">
                        <a:ln>
                          <a:noFill/>
                        </a:ln>
                        <a:solidFill>
                          <a:srgbClr val="75CCF3"/>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A50021"/>
                    </a:solidFill>
                  </a:tcPr>
                </a:tc>
              </a:tr>
              <a:tr h="2332038">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FF0701"/>
                          </a:solidFill>
                          <a:effectLst/>
                          <a:latin typeface="Times New Roman" pitchFamily="18" charset="0"/>
                          <a:cs typeface="Times New Roman" pitchFamily="18" charset="0"/>
                        </a:rPr>
                        <a:t>Alma</a:t>
                      </a:r>
                      <a:endParaRPr kumimoji="0" lang="tr-TR" altLang="tr-TR" sz="5400" b="0" i="0" u="none" strike="noStrike" cap="none" normalizeH="0" baseline="0" smtClean="0">
                        <a:ln>
                          <a:noFill/>
                        </a:ln>
                        <a:solidFill>
                          <a:srgbClr val="FF070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3419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A50021"/>
                          </a:solidFill>
                          <a:effectLst/>
                          <a:latin typeface="Times New Roman" pitchFamily="18" charset="0"/>
                          <a:cs typeface="Times New Roman" pitchFamily="18" charset="0"/>
                        </a:rPr>
                        <a:t>Tepkide Bulunma</a:t>
                      </a:r>
                      <a:endParaRPr kumimoji="0" lang="tr-TR" altLang="tr-TR" sz="5400" b="0" i="0" u="none" strike="noStrike" cap="none" normalizeH="0" baseline="0" smtClean="0">
                        <a:ln>
                          <a:noFill/>
                        </a:ln>
                        <a:solidFill>
                          <a:srgbClr val="A5002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400" b="0" i="0" u="none" strike="noStrike" cap="none" normalizeH="0" baseline="0" smtClean="0">
                        <a:ln>
                          <a:noFill/>
                        </a:ln>
                        <a:solidFill>
                          <a:srgbClr val="0099FF"/>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400" b="0" i="0" u="none" strike="noStrike" cap="none" normalizeH="0" baseline="0" smtClean="0">
                        <a:ln>
                          <a:noFill/>
                        </a:ln>
                        <a:solidFill>
                          <a:srgbClr val="0099FF"/>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75CCF3"/>
                    </a:solidFill>
                  </a:tcPr>
                </a:tc>
              </a:tr>
            </a:tbl>
          </a:graphicData>
        </a:graphic>
      </p:graphicFrame>
      <p:sp>
        <p:nvSpPr>
          <p:cNvPr id="670834" name="Text Box 114"/>
          <p:cNvSpPr txBox="1">
            <a:spLocks noChangeArrowheads="1"/>
          </p:cNvSpPr>
          <p:nvPr/>
        </p:nvSpPr>
        <p:spPr bwMode="auto">
          <a:xfrm>
            <a:off x="2339975" y="1196975"/>
            <a:ext cx="2736850" cy="191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400" b="1">
                <a:latin typeface="Calibri" pitchFamily="34" charset="0"/>
              </a:rPr>
              <a:t>Farkında olur, dönük olur, ilgi duyar, eğilim gösterir, dikkatli olur vb. </a:t>
            </a:r>
          </a:p>
        </p:txBody>
      </p:sp>
      <p:sp>
        <p:nvSpPr>
          <p:cNvPr id="670836" name="Text Box 116"/>
          <p:cNvSpPr txBox="1">
            <a:spLocks noChangeArrowheads="1"/>
          </p:cNvSpPr>
          <p:nvPr/>
        </p:nvSpPr>
        <p:spPr bwMode="auto">
          <a:xfrm>
            <a:off x="5364163" y="1125538"/>
            <a:ext cx="3671887"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0000"/>
              <a:buFont typeface="Wingdings" pitchFamily="2" charset="2"/>
              <a:buChar char="w"/>
            </a:pPr>
            <a:r>
              <a:rPr lang="tr-TR" altLang="tr-TR" sz="2000" b="1">
                <a:latin typeface="Calibri" pitchFamily="34" charset="0"/>
              </a:rPr>
              <a:t>Bilgisayar hakkında konuşanı dikkatlice dinlemeye dönük olur.</a:t>
            </a:r>
          </a:p>
          <a:p>
            <a:pPr eaLnBrk="1" hangingPunct="1">
              <a:buClr>
                <a:srgbClr val="FF0701"/>
              </a:buClr>
              <a:buSzPct val="110000"/>
              <a:buFont typeface="Wingdings" pitchFamily="2" charset="2"/>
              <a:buChar char="w"/>
            </a:pPr>
            <a:r>
              <a:rPr lang="tr-TR" altLang="tr-TR" sz="2000" b="1">
                <a:latin typeface="Calibri" pitchFamily="34" charset="0"/>
              </a:rPr>
              <a:t>Sesli okumanın öneminin farkına varır.</a:t>
            </a:r>
          </a:p>
          <a:p>
            <a:pPr eaLnBrk="1" hangingPunct="1">
              <a:buClr>
                <a:srgbClr val="FF0701"/>
              </a:buClr>
              <a:buSzPct val="110000"/>
              <a:buFont typeface="Wingdings" pitchFamily="2" charset="2"/>
              <a:buChar char="w"/>
            </a:pPr>
            <a:r>
              <a:rPr lang="tr-TR" altLang="tr-TR" sz="2000" b="1">
                <a:latin typeface="Calibri" pitchFamily="34" charset="0"/>
              </a:rPr>
              <a:t>Beden eğitimi dersinin sağlığımız açısından öneminin farkında olur.</a:t>
            </a:r>
          </a:p>
        </p:txBody>
      </p:sp>
      <p:sp>
        <p:nvSpPr>
          <p:cNvPr id="670838" name="Text Box 118"/>
          <p:cNvSpPr txBox="1">
            <a:spLocks noChangeArrowheads="1"/>
          </p:cNvSpPr>
          <p:nvPr/>
        </p:nvSpPr>
        <p:spPr bwMode="auto">
          <a:xfrm>
            <a:off x="2411413" y="3500438"/>
            <a:ext cx="2881312"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latin typeface="Calibri" pitchFamily="34" charset="0"/>
              </a:rPr>
              <a:t>Razı olur, gönüllü olur, onaylar, istekli olur, zevk alır vb.</a:t>
            </a:r>
          </a:p>
        </p:txBody>
      </p:sp>
      <p:sp>
        <p:nvSpPr>
          <p:cNvPr id="670839" name="Text Box 119"/>
          <p:cNvSpPr txBox="1">
            <a:spLocks noChangeArrowheads="1"/>
          </p:cNvSpPr>
          <p:nvPr/>
        </p:nvSpPr>
        <p:spPr bwMode="auto">
          <a:xfrm>
            <a:off x="5364163" y="3500438"/>
            <a:ext cx="3779837" cy="3106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0000"/>
              <a:buFont typeface="Wingdings" pitchFamily="2" charset="2"/>
              <a:buChar char="w"/>
            </a:pPr>
            <a:r>
              <a:rPr lang="tr-TR" altLang="tr-TR" sz="2200" b="1">
                <a:latin typeface="Calibri" pitchFamily="34" charset="0"/>
              </a:rPr>
              <a:t>Arkadaşlarıyla birlikte bilgisayarda çalışma yapmaya istekli olur.</a:t>
            </a:r>
          </a:p>
          <a:p>
            <a:pPr eaLnBrk="1" hangingPunct="1">
              <a:buClr>
                <a:srgbClr val="FF0701"/>
              </a:buClr>
              <a:buSzPct val="110000"/>
              <a:buFont typeface="Wingdings" pitchFamily="2" charset="2"/>
              <a:buChar char="w"/>
            </a:pPr>
            <a:r>
              <a:rPr lang="tr-TR" altLang="tr-TR" sz="2200" b="1">
                <a:latin typeface="Calibri" pitchFamily="34" charset="0"/>
              </a:rPr>
              <a:t>Okuma metinlerini sesli okuma tekniklerine uygun okumaya istekli olur.</a:t>
            </a:r>
          </a:p>
          <a:p>
            <a:pPr eaLnBrk="1" hangingPunct="1">
              <a:buClr>
                <a:srgbClr val="FF0701"/>
              </a:buClr>
              <a:buSzPct val="110000"/>
              <a:buFont typeface="Wingdings" pitchFamily="2" charset="2"/>
              <a:buChar char="w"/>
            </a:pPr>
            <a:r>
              <a:rPr lang="tr-TR" altLang="tr-TR" sz="2200" b="1">
                <a:latin typeface="Calibri" pitchFamily="34" charset="0"/>
              </a:rPr>
              <a:t>Beden eğitimi dersinde gösterilen hareketleri yapmaya istekli olur.</a:t>
            </a:r>
          </a:p>
        </p:txBody>
      </p:sp>
    </p:spTree>
    <p:extLst>
      <p:ext uri="{BB962C8B-B14F-4D97-AF65-F5344CB8AC3E}">
        <p14:creationId xmlns="" xmlns:p14="http://schemas.microsoft.com/office/powerpoint/2010/main" val="638625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0834"/>
                                        </p:tgtEl>
                                        <p:attrNameLst>
                                          <p:attrName>style.visibility</p:attrName>
                                        </p:attrNameLst>
                                      </p:cBhvr>
                                      <p:to>
                                        <p:strVal val="visible"/>
                                      </p:to>
                                    </p:set>
                                    <p:animEffect transition="in" filter="diamond(in)">
                                      <p:cBhvr>
                                        <p:cTn id="7" dur="2000"/>
                                        <p:tgtEl>
                                          <p:spTgt spid="670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70836"/>
                                        </p:tgtEl>
                                        <p:attrNameLst>
                                          <p:attrName>style.visibility</p:attrName>
                                        </p:attrNameLst>
                                      </p:cBhvr>
                                      <p:to>
                                        <p:strVal val="visible"/>
                                      </p:to>
                                    </p:set>
                                    <p:animEffect transition="in" filter="diamond(in)">
                                      <p:cBhvr>
                                        <p:cTn id="12" dur="2000"/>
                                        <p:tgtEl>
                                          <p:spTgt spid="6708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70838"/>
                                        </p:tgtEl>
                                        <p:attrNameLst>
                                          <p:attrName>style.visibility</p:attrName>
                                        </p:attrNameLst>
                                      </p:cBhvr>
                                      <p:to>
                                        <p:strVal val="visible"/>
                                      </p:to>
                                    </p:set>
                                    <p:animEffect transition="in" filter="diamond(in)">
                                      <p:cBhvr>
                                        <p:cTn id="17" dur="2000"/>
                                        <p:tgtEl>
                                          <p:spTgt spid="6708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70839"/>
                                        </p:tgtEl>
                                        <p:attrNameLst>
                                          <p:attrName>style.visibility</p:attrName>
                                        </p:attrNameLst>
                                      </p:cBhvr>
                                      <p:to>
                                        <p:strVal val="visible"/>
                                      </p:to>
                                    </p:set>
                                    <p:animEffect transition="in" filter="diamond(in)">
                                      <p:cBhvr>
                                        <p:cTn id="22" dur="2000"/>
                                        <p:tgtEl>
                                          <p:spTgt spid="670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834" grpId="0"/>
      <p:bldP spid="670836" grpId="0"/>
      <p:bldP spid="670838" grpId="0"/>
      <p:bldP spid="670839"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Slayt Numarası Yer Tutucusu"/>
          <p:cNvSpPr>
            <a:spLocks noGrp="1"/>
          </p:cNvSpPr>
          <p:nvPr>
            <p:ph type="sldNum" sz="quarter" idx="12"/>
          </p:nvPr>
        </p:nvSpPr>
        <p:spPr/>
        <p:txBody>
          <a:bodyPr/>
          <a:lstStyle/>
          <a:p>
            <a:pPr>
              <a:defRPr/>
            </a:pPr>
            <a:fld id="{FBB4C989-D018-4B2C-B92E-0C2B0ADF80F6}" type="slidenum">
              <a:rPr lang="en-US"/>
              <a:pPr>
                <a:defRPr/>
              </a:pPr>
              <a:t>67</a:t>
            </a:fld>
            <a:endParaRPr lang="en-US"/>
          </a:p>
        </p:txBody>
      </p:sp>
      <p:graphicFrame>
        <p:nvGraphicFramePr>
          <p:cNvPr id="42008" name="Group 24"/>
          <p:cNvGraphicFramePr>
            <a:graphicFrameLocks noGrp="1"/>
          </p:cNvGraphicFramePr>
          <p:nvPr>
            <p:ph/>
          </p:nvPr>
        </p:nvGraphicFramePr>
        <p:xfrm>
          <a:off x="0" y="0"/>
          <a:ext cx="9144000" cy="6858000"/>
        </p:xfrm>
        <a:graphic>
          <a:graphicData uri="http://schemas.openxmlformats.org/drawingml/2006/table">
            <a:tbl>
              <a:tblPr/>
              <a:tblGrid>
                <a:gridCol w="2346325"/>
                <a:gridCol w="2965450"/>
                <a:gridCol w="3832225"/>
              </a:tblGrid>
              <a:tr h="2286000">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chemeClr val="tx1"/>
                          </a:solidFill>
                          <a:effectLst/>
                          <a:latin typeface="Times New Roman" pitchFamily="18" charset="0"/>
                          <a:cs typeface="Times New Roman" pitchFamily="18" charset="0"/>
                        </a:rPr>
                        <a:t>Değer Verme</a:t>
                      </a:r>
                      <a:endParaRPr kumimoji="0" lang="tr-TR" altLang="tr-TR" sz="4800" b="0" i="0" u="none" strike="noStrike" cap="none" normalizeH="0" baseline="0" smtClean="0">
                        <a:ln>
                          <a:noFill/>
                        </a:ln>
                        <a:solidFill>
                          <a:schemeClr val="tx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2286000">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rPr>
                        <a:t>Örgütleme</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800" b="0" i="0" u="none" strike="noStrike" cap="none" normalizeH="0" baseline="0" smtClean="0">
                        <a:ln>
                          <a:noFill/>
                        </a:ln>
                        <a:solidFill>
                          <a:srgbClr val="A5002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000" b="0" i="0" u="none" strike="noStrike" cap="none" normalizeH="0" baseline="0" smtClean="0">
                        <a:ln>
                          <a:noFill/>
                        </a:ln>
                        <a:solidFill>
                          <a:srgbClr val="A5002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000" b="0" i="0" u="none" strike="noStrike" cap="none" normalizeH="0" baseline="0" smtClean="0">
                        <a:ln>
                          <a:noFill/>
                        </a:ln>
                        <a:solidFill>
                          <a:srgbClr val="A5002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r>
              <a:tr h="22860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chemeClr val="tx1"/>
                          </a:solidFill>
                          <a:effectLst/>
                          <a:latin typeface="Times New Roman" pitchFamily="18" charset="0"/>
                          <a:cs typeface="Times New Roman" pitchFamily="18" charset="0"/>
                        </a:rPr>
                        <a:t>Kişilik Haline Getirme (Değerler Bütünüyle Nitelenmişlik)</a:t>
                      </a:r>
                      <a:endParaRPr kumimoji="0" lang="tr-TR" altLang="tr-TR" sz="2400" b="0" i="0" u="none" strike="noStrike" cap="none" normalizeH="0" baseline="0" smtClean="0">
                        <a:ln>
                          <a:noFill/>
                        </a:ln>
                        <a:solidFill>
                          <a:schemeClr val="tx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r>
            </a:tbl>
          </a:graphicData>
        </a:graphic>
      </p:graphicFrame>
      <p:sp>
        <p:nvSpPr>
          <p:cNvPr id="673830" name="Text Box 38"/>
          <p:cNvSpPr txBox="1">
            <a:spLocks noChangeArrowheads="1"/>
          </p:cNvSpPr>
          <p:nvPr/>
        </p:nvSpPr>
        <p:spPr bwMode="auto">
          <a:xfrm>
            <a:off x="2339975" y="363538"/>
            <a:ext cx="295275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400" b="1">
                <a:latin typeface="Calibri" pitchFamily="34" charset="0"/>
              </a:rPr>
              <a:t>Takdir eder, açık olur, adanır, kendini verir, önemser, değer verir vb.</a:t>
            </a:r>
          </a:p>
        </p:txBody>
      </p:sp>
      <p:sp>
        <p:nvSpPr>
          <p:cNvPr id="673831" name="Text Box 39"/>
          <p:cNvSpPr txBox="1">
            <a:spLocks noChangeArrowheads="1"/>
          </p:cNvSpPr>
          <p:nvPr/>
        </p:nvSpPr>
        <p:spPr bwMode="auto">
          <a:xfrm>
            <a:off x="5364163" y="0"/>
            <a:ext cx="3779837"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0000"/>
              <a:buFont typeface="Wingdings" pitchFamily="2" charset="2"/>
              <a:buChar char="w"/>
            </a:pPr>
            <a:r>
              <a:rPr lang="tr-TR" altLang="tr-TR" sz="2000" b="1">
                <a:latin typeface="Calibri" pitchFamily="34" charset="0"/>
              </a:rPr>
              <a:t>Bilgisayar kullanılmasının önemini, eğitim-öğretim için takdir eder.</a:t>
            </a:r>
          </a:p>
          <a:p>
            <a:pPr eaLnBrk="1" hangingPunct="1">
              <a:buClr>
                <a:srgbClr val="FF0701"/>
              </a:buClr>
              <a:buSzPct val="110000"/>
              <a:buFont typeface="Wingdings" pitchFamily="2" charset="2"/>
              <a:buChar char="w"/>
            </a:pPr>
            <a:r>
              <a:rPr lang="tr-TR" altLang="tr-TR" sz="2000" b="1">
                <a:latin typeface="Calibri" pitchFamily="34" charset="0"/>
              </a:rPr>
              <a:t>Sesli okumayla ilgili yeni fikirlere açık olur.</a:t>
            </a:r>
          </a:p>
          <a:p>
            <a:pPr eaLnBrk="1" hangingPunct="1">
              <a:buClr>
                <a:srgbClr val="FF0701"/>
              </a:buClr>
              <a:buSzPct val="110000"/>
              <a:buFont typeface="Wingdings" pitchFamily="2" charset="2"/>
              <a:buChar char="w"/>
            </a:pPr>
            <a:r>
              <a:rPr lang="tr-TR" altLang="tr-TR" sz="2000" b="1">
                <a:latin typeface="Calibri" pitchFamily="34" charset="0"/>
              </a:rPr>
              <a:t>Beden eğitimi dersinin insan sağlığındaki önemine değer verir.</a:t>
            </a:r>
          </a:p>
        </p:txBody>
      </p:sp>
      <p:sp>
        <p:nvSpPr>
          <p:cNvPr id="673832" name="Text Box 40"/>
          <p:cNvSpPr txBox="1">
            <a:spLocks noChangeArrowheads="1"/>
          </p:cNvSpPr>
          <p:nvPr/>
        </p:nvSpPr>
        <p:spPr bwMode="auto">
          <a:xfrm>
            <a:off x="2339975" y="2349500"/>
            <a:ext cx="3024188"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400" b="1">
                <a:solidFill>
                  <a:srgbClr val="A50021"/>
                </a:solidFill>
                <a:latin typeface="Calibri" pitchFamily="34" charset="0"/>
              </a:rPr>
              <a:t>Kararlı olur, değerler oluşturur, özgün davranır, tutarlı olur, kendini gösterir vb.</a:t>
            </a:r>
          </a:p>
        </p:txBody>
      </p:sp>
      <p:sp>
        <p:nvSpPr>
          <p:cNvPr id="673833" name="Text Box 41"/>
          <p:cNvSpPr txBox="1">
            <a:spLocks noChangeArrowheads="1"/>
          </p:cNvSpPr>
          <p:nvPr/>
        </p:nvSpPr>
        <p:spPr bwMode="auto">
          <a:xfrm>
            <a:off x="5364163" y="2349500"/>
            <a:ext cx="3779837"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0000"/>
              <a:buFont typeface="Wingdings" pitchFamily="2" charset="2"/>
              <a:buChar char="w"/>
            </a:pPr>
            <a:r>
              <a:rPr lang="tr-TR" altLang="tr-TR" sz="2000" b="1">
                <a:solidFill>
                  <a:srgbClr val="A50021"/>
                </a:solidFill>
                <a:latin typeface="Calibri" pitchFamily="34" charset="0"/>
              </a:rPr>
              <a:t>Bilgisayar kullanma konusunda kendini yargılamada kararlı olur</a:t>
            </a:r>
          </a:p>
          <a:p>
            <a:pPr eaLnBrk="1" hangingPunct="1">
              <a:buClr>
                <a:srgbClr val="FF0701"/>
              </a:buClr>
              <a:buSzPct val="110000"/>
              <a:buFont typeface="Wingdings" pitchFamily="2" charset="2"/>
              <a:buChar char="w"/>
            </a:pPr>
            <a:r>
              <a:rPr lang="tr-TR" altLang="tr-TR" sz="2000" b="1">
                <a:solidFill>
                  <a:srgbClr val="A50021"/>
                </a:solidFill>
                <a:latin typeface="Calibri" pitchFamily="34" charset="0"/>
              </a:rPr>
              <a:t>Sesli okurken kurallara uymada kararlı olur</a:t>
            </a:r>
          </a:p>
          <a:p>
            <a:pPr eaLnBrk="1" hangingPunct="1">
              <a:buClr>
                <a:srgbClr val="FF0701"/>
              </a:buClr>
              <a:buSzPct val="110000"/>
              <a:buFont typeface="Wingdings" pitchFamily="2" charset="2"/>
              <a:buChar char="w"/>
            </a:pPr>
            <a:r>
              <a:rPr lang="tr-TR" altLang="tr-TR" sz="2000" b="1">
                <a:solidFill>
                  <a:srgbClr val="A50021"/>
                </a:solidFill>
                <a:latin typeface="Calibri" pitchFamily="34" charset="0"/>
              </a:rPr>
              <a:t>Kendine beden sağlığı için içinde spor olan bir yaşam planı oluşturur</a:t>
            </a:r>
          </a:p>
        </p:txBody>
      </p:sp>
      <p:sp>
        <p:nvSpPr>
          <p:cNvPr id="673834" name="Text Box 42"/>
          <p:cNvSpPr txBox="1">
            <a:spLocks noChangeArrowheads="1"/>
          </p:cNvSpPr>
          <p:nvPr/>
        </p:nvSpPr>
        <p:spPr bwMode="auto">
          <a:xfrm>
            <a:off x="2268538" y="4652963"/>
            <a:ext cx="3024187" cy="210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200" b="1">
                <a:latin typeface="Calibri" pitchFamily="34" charset="0"/>
              </a:rPr>
              <a:t>Alışkanlık haline getirir, kişiliğe sahip olur, kişilik haline getirir, karaktere sahip olur, sürekli aynı davranışlarda bulunur vb.</a:t>
            </a:r>
          </a:p>
        </p:txBody>
      </p:sp>
      <p:sp>
        <p:nvSpPr>
          <p:cNvPr id="673835" name="Text Box 43"/>
          <p:cNvSpPr txBox="1">
            <a:spLocks noChangeArrowheads="1"/>
          </p:cNvSpPr>
          <p:nvPr/>
        </p:nvSpPr>
        <p:spPr bwMode="auto">
          <a:xfrm>
            <a:off x="5364163" y="4581525"/>
            <a:ext cx="3779837" cy="1920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0000"/>
              <a:buFont typeface="Wingdings" pitchFamily="2" charset="2"/>
              <a:buChar char="w"/>
            </a:pPr>
            <a:r>
              <a:rPr lang="tr-TR" altLang="tr-TR" sz="2000" b="1">
                <a:latin typeface="Calibri" pitchFamily="34" charset="0"/>
              </a:rPr>
              <a:t>Bilgisayar kullanmayı alışkanlık haline getirir.</a:t>
            </a:r>
          </a:p>
          <a:p>
            <a:pPr eaLnBrk="1" hangingPunct="1">
              <a:buClr>
                <a:srgbClr val="FF0701"/>
              </a:buClr>
              <a:buSzPct val="110000"/>
              <a:buFont typeface="Wingdings" pitchFamily="2" charset="2"/>
              <a:buChar char="w"/>
            </a:pPr>
            <a:r>
              <a:rPr lang="tr-TR" altLang="tr-TR" sz="2000" b="1">
                <a:latin typeface="Calibri" pitchFamily="34" charset="0"/>
              </a:rPr>
              <a:t>Sesli okumayı alışkanlık haline getirir.</a:t>
            </a:r>
          </a:p>
          <a:p>
            <a:pPr eaLnBrk="1" hangingPunct="1">
              <a:buClr>
                <a:srgbClr val="FF0701"/>
              </a:buClr>
              <a:buSzPct val="110000"/>
              <a:buFont typeface="Wingdings" pitchFamily="2" charset="2"/>
              <a:buChar char="w"/>
            </a:pPr>
            <a:r>
              <a:rPr lang="tr-TR" altLang="tr-TR" sz="2000" b="1">
                <a:latin typeface="Calibri" pitchFamily="34" charset="0"/>
              </a:rPr>
              <a:t>Sağlık için spor yapmaya alışkanlık haline getirir.</a:t>
            </a:r>
          </a:p>
        </p:txBody>
      </p:sp>
    </p:spTree>
    <p:extLst>
      <p:ext uri="{BB962C8B-B14F-4D97-AF65-F5344CB8AC3E}">
        <p14:creationId xmlns="" xmlns:p14="http://schemas.microsoft.com/office/powerpoint/2010/main" val="1878114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3830"/>
                                        </p:tgtEl>
                                        <p:attrNameLst>
                                          <p:attrName>style.visibility</p:attrName>
                                        </p:attrNameLst>
                                      </p:cBhvr>
                                      <p:to>
                                        <p:strVal val="visible"/>
                                      </p:to>
                                    </p:set>
                                    <p:animEffect transition="in" filter="diamond(in)">
                                      <p:cBhvr>
                                        <p:cTn id="7" dur="2000"/>
                                        <p:tgtEl>
                                          <p:spTgt spid="6738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73831"/>
                                        </p:tgtEl>
                                        <p:attrNameLst>
                                          <p:attrName>style.visibility</p:attrName>
                                        </p:attrNameLst>
                                      </p:cBhvr>
                                      <p:to>
                                        <p:strVal val="visible"/>
                                      </p:to>
                                    </p:set>
                                    <p:animEffect transition="in" filter="diamond(in)">
                                      <p:cBhvr>
                                        <p:cTn id="12" dur="2000"/>
                                        <p:tgtEl>
                                          <p:spTgt spid="6738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73832"/>
                                        </p:tgtEl>
                                        <p:attrNameLst>
                                          <p:attrName>style.visibility</p:attrName>
                                        </p:attrNameLst>
                                      </p:cBhvr>
                                      <p:to>
                                        <p:strVal val="visible"/>
                                      </p:to>
                                    </p:set>
                                    <p:animEffect transition="in" filter="diamond(in)">
                                      <p:cBhvr>
                                        <p:cTn id="17" dur="2000"/>
                                        <p:tgtEl>
                                          <p:spTgt spid="6738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73833"/>
                                        </p:tgtEl>
                                        <p:attrNameLst>
                                          <p:attrName>style.visibility</p:attrName>
                                        </p:attrNameLst>
                                      </p:cBhvr>
                                      <p:to>
                                        <p:strVal val="visible"/>
                                      </p:to>
                                    </p:set>
                                    <p:animEffect transition="in" filter="diamond(in)">
                                      <p:cBhvr>
                                        <p:cTn id="22" dur="2000"/>
                                        <p:tgtEl>
                                          <p:spTgt spid="6738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73834"/>
                                        </p:tgtEl>
                                        <p:attrNameLst>
                                          <p:attrName>style.visibility</p:attrName>
                                        </p:attrNameLst>
                                      </p:cBhvr>
                                      <p:to>
                                        <p:strVal val="visible"/>
                                      </p:to>
                                    </p:set>
                                    <p:animEffect transition="in" filter="diamond(in)">
                                      <p:cBhvr>
                                        <p:cTn id="27" dur="2000"/>
                                        <p:tgtEl>
                                          <p:spTgt spid="6738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73835"/>
                                        </p:tgtEl>
                                        <p:attrNameLst>
                                          <p:attrName>style.visibility</p:attrName>
                                        </p:attrNameLst>
                                      </p:cBhvr>
                                      <p:to>
                                        <p:strVal val="visible"/>
                                      </p:to>
                                    </p:set>
                                    <p:animEffect transition="in" filter="diamond(in)">
                                      <p:cBhvr>
                                        <p:cTn id="32" dur="2000"/>
                                        <p:tgtEl>
                                          <p:spTgt spid="673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830" grpId="0"/>
      <p:bldP spid="673831" grpId="0"/>
      <p:bldP spid="673832" grpId="0"/>
      <p:bldP spid="673833" grpId="0"/>
      <p:bldP spid="673834" grpId="0"/>
      <p:bldP spid="67383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42A4AFDB-0F61-4047-8FA9-2D7906C2EFED}" type="slidenum">
              <a:rPr lang="tr-TR" altLang="tr-TR"/>
              <a:pPr/>
              <a:t>68</a:t>
            </a:fld>
            <a:r>
              <a:rPr lang="tr-TR" altLang="tr-TR"/>
              <a:t>/61</a:t>
            </a:r>
          </a:p>
        </p:txBody>
      </p:sp>
      <p:sp>
        <p:nvSpPr>
          <p:cNvPr id="43010" name="Rectangle 2"/>
          <p:cNvSpPr>
            <a:spLocks noGrp="1" noChangeArrowheads="1"/>
          </p:cNvSpPr>
          <p:nvPr>
            <p:ph type="title"/>
          </p:nvPr>
        </p:nvSpPr>
        <p:spPr>
          <a:xfrm>
            <a:off x="228600" y="533400"/>
            <a:ext cx="8015288" cy="609600"/>
          </a:xfrm>
        </p:spPr>
        <p:txBody>
          <a:bodyPr/>
          <a:lstStyle/>
          <a:p>
            <a:pPr eaLnBrk="1" hangingPunct="1"/>
            <a:r>
              <a:rPr lang="tr-TR" altLang="tr-TR" sz="3300" b="1" smtClean="0"/>
              <a:t>Duyuşsal Öğrenmelerin Ölçülmesi</a:t>
            </a:r>
          </a:p>
        </p:txBody>
      </p:sp>
      <p:sp>
        <p:nvSpPr>
          <p:cNvPr id="43011" name="Rectangle 3"/>
          <p:cNvSpPr>
            <a:spLocks noGrp="1" noChangeArrowheads="1"/>
          </p:cNvSpPr>
          <p:nvPr>
            <p:ph type="body" idx="1"/>
          </p:nvPr>
        </p:nvSpPr>
        <p:spPr>
          <a:xfrm>
            <a:off x="457200" y="1371600"/>
            <a:ext cx="7924800" cy="5010150"/>
          </a:xfrm>
        </p:spPr>
        <p:txBody>
          <a:bodyPr/>
          <a:lstStyle/>
          <a:p>
            <a:pPr algn="just" eaLnBrk="1" hangingPunct="1">
              <a:lnSpc>
                <a:spcPct val="90000"/>
              </a:lnSpc>
            </a:pPr>
            <a:r>
              <a:rPr lang="tr-TR" altLang="tr-TR" sz="2400" b="1" dirty="0" smtClean="0"/>
              <a:t>Duyuşsal alanla ilgili öğrenmeler bilişsel alandakiler gibi doğrudan – daha da dolaylı – gözlenemez. </a:t>
            </a:r>
          </a:p>
          <a:p>
            <a:pPr algn="just" eaLnBrk="1" hangingPunct="1">
              <a:lnSpc>
                <a:spcPct val="90000"/>
              </a:lnSpc>
            </a:pPr>
            <a:r>
              <a:rPr lang="tr-TR" altLang="tr-TR" sz="2400" b="1" dirty="0" smtClean="0"/>
              <a:t>Ancak, duyuşsal davranışlar da devinişsel davranışlar gibi bireyin belli durumlar karşısında bırakılmasıyla gözlenebilir. Bu gözlemler uzun süreli olmalıdır. </a:t>
            </a:r>
          </a:p>
          <a:p>
            <a:pPr algn="just" eaLnBrk="1" hangingPunct="1">
              <a:lnSpc>
                <a:spcPct val="90000"/>
              </a:lnSpc>
            </a:pPr>
            <a:r>
              <a:rPr lang="tr-TR" altLang="tr-TR" sz="2400" b="1" dirty="0" smtClean="0"/>
              <a:t>Gözlemler doğal ortamı bozmadan yapıldığında, daha doğru sonuçlar sağlar.</a:t>
            </a:r>
          </a:p>
          <a:p>
            <a:pPr algn="just" eaLnBrk="1" hangingPunct="1">
              <a:lnSpc>
                <a:spcPct val="90000"/>
              </a:lnSpc>
            </a:pPr>
            <a:r>
              <a:rPr lang="tr-TR" altLang="tr-TR" sz="2400" b="1" dirty="0" smtClean="0"/>
              <a:t>Uzun süreli gözlem yapma zorunluluğu eğitim-öğretim süreci içinde fazla kullanışlı olmamaktadır. Bunun yerine her konu alanı için tutum ölçekleri geliştirilmeye çalışılmıştır. </a:t>
            </a:r>
          </a:p>
          <a:p>
            <a:pPr algn="just" eaLnBrk="1" hangingPunct="1">
              <a:lnSpc>
                <a:spcPct val="90000"/>
              </a:lnSpc>
            </a:pPr>
            <a:r>
              <a:rPr lang="tr-TR" altLang="tr-TR" sz="2400" b="1" dirty="0" smtClean="0"/>
              <a:t>Tutum ölçekleri net sonuç vermezler. Bu nedenle, ölçeklerin sonuçları sınırlı bazı gözlemlerle de desteklenmelidir. </a:t>
            </a:r>
          </a:p>
        </p:txBody>
      </p:sp>
    </p:spTree>
    <p:extLst>
      <p:ext uri="{BB962C8B-B14F-4D97-AF65-F5344CB8AC3E}">
        <p14:creationId xmlns="" xmlns:p14="http://schemas.microsoft.com/office/powerpoint/2010/main" val="2533029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20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20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20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fade">
                                      <p:cBhvr>
                                        <p:cTn id="27" dur="20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r>
              <a:rPr lang="tr-TR" altLang="tr-TR" sz="3200" b="1" smtClean="0"/>
              <a:t>Duyuşsal Alandaki Davranışları Ölçmede Kullanılan Ölçekler</a:t>
            </a:r>
          </a:p>
        </p:txBody>
      </p:sp>
      <p:sp>
        <p:nvSpPr>
          <p:cNvPr id="44035" name="2 İçerik Yer Tutucusu"/>
          <p:cNvSpPr>
            <a:spLocks noGrp="1"/>
          </p:cNvSpPr>
          <p:nvPr>
            <p:ph idx="1"/>
          </p:nvPr>
        </p:nvSpPr>
        <p:spPr/>
        <p:txBody>
          <a:bodyPr/>
          <a:lstStyle/>
          <a:p>
            <a:pPr algn="just"/>
            <a:r>
              <a:rPr lang="tr-TR" altLang="tr-TR" dirty="0" smtClean="0"/>
              <a:t>Tutum Anketleri</a:t>
            </a:r>
          </a:p>
          <a:p>
            <a:pPr lvl="1" algn="just"/>
            <a:r>
              <a:rPr lang="tr-TR" altLang="tr-TR" dirty="0" smtClean="0"/>
              <a:t>X dersi benim için ilgi çekicidir.</a:t>
            </a:r>
          </a:p>
          <a:p>
            <a:pPr lvl="1" algn="just"/>
            <a:r>
              <a:rPr lang="tr-TR" altLang="tr-TR" dirty="0" smtClean="0"/>
              <a:t>X dersine girmeden önce sıkıntı duyarım.</a:t>
            </a:r>
          </a:p>
          <a:p>
            <a:pPr lvl="1" algn="just"/>
            <a:r>
              <a:rPr lang="tr-TR" altLang="tr-TR" dirty="0" smtClean="0"/>
              <a:t>X dersindeki konuları severim.</a:t>
            </a:r>
          </a:p>
          <a:p>
            <a:pPr lvl="1" algn="just"/>
            <a:r>
              <a:rPr lang="tr-TR" altLang="tr-TR" dirty="0" smtClean="0"/>
              <a:t>X dersiyle ilgili konuları arkadaşlarımla tartışmaktan hoşlanıyorum.</a:t>
            </a:r>
          </a:p>
          <a:p>
            <a:pPr lvl="1" algn="just"/>
            <a:r>
              <a:rPr lang="tr-TR" altLang="tr-TR" dirty="0" smtClean="0"/>
              <a:t>…………….</a:t>
            </a:r>
          </a:p>
          <a:p>
            <a:pPr algn="just"/>
            <a:r>
              <a:rPr lang="tr-TR" altLang="tr-TR" dirty="0" smtClean="0"/>
              <a:t>Gözlem Çizelgeleri</a:t>
            </a:r>
          </a:p>
        </p:txBody>
      </p:sp>
    </p:spTree>
    <p:extLst>
      <p:ext uri="{BB962C8B-B14F-4D97-AF65-F5344CB8AC3E}">
        <p14:creationId xmlns="" xmlns:p14="http://schemas.microsoft.com/office/powerpoint/2010/main" val="716418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404664"/>
            <a:ext cx="9144000" cy="1752600"/>
          </a:xfrm>
          <a:solidFill>
            <a:schemeClr val="tx1"/>
          </a:solidFill>
        </p:spPr>
        <p:txBody>
          <a:bodyPr/>
          <a:lstStyle/>
          <a:p>
            <a:pPr eaLnBrk="1" hangingPunct="1"/>
            <a:r>
              <a:rPr lang="tr-TR" altLang="tr-TR" b="1" dirty="0" smtClean="0">
                <a:solidFill>
                  <a:srgbClr val="FF0000"/>
                </a:solidFill>
              </a:rPr>
              <a:t>Ölçme nedir ?</a:t>
            </a:r>
          </a:p>
        </p:txBody>
      </p:sp>
      <p:sp>
        <p:nvSpPr>
          <p:cNvPr id="4" name="3 Dikdörtgen"/>
          <p:cNvSpPr/>
          <p:nvPr/>
        </p:nvSpPr>
        <p:spPr>
          <a:xfrm>
            <a:off x="683568" y="2564904"/>
            <a:ext cx="7704856" cy="3046988"/>
          </a:xfrm>
          <a:prstGeom prst="rect">
            <a:avLst/>
          </a:prstGeom>
        </p:spPr>
        <p:txBody>
          <a:bodyPr wrap="square">
            <a:spAutoFit/>
          </a:bodyPr>
          <a:lstStyle/>
          <a:p>
            <a:pPr lvl="0" algn="just">
              <a:spcBef>
                <a:spcPct val="50000"/>
              </a:spcBef>
            </a:pPr>
            <a:r>
              <a:rPr lang="tr-TR" altLang="tr-TR" sz="2400" dirty="0" smtClean="0">
                <a:solidFill>
                  <a:prstClr val="black"/>
                </a:solidFill>
              </a:rPr>
              <a:t>Ölçme, eğitim sonuçlarını değerlendirmek amacıyla ilgili bilgilerin toplanması ve incelenmesini içeren bir süreçtir.</a:t>
            </a:r>
          </a:p>
          <a:p>
            <a:pPr lvl="0" algn="just">
              <a:spcBef>
                <a:spcPct val="50000"/>
              </a:spcBef>
            </a:pPr>
            <a:r>
              <a:rPr lang="tr-TR" altLang="tr-TR" sz="2400" dirty="0" smtClean="0">
                <a:solidFill>
                  <a:prstClr val="black"/>
                </a:solidFill>
              </a:rPr>
              <a:t>	</a:t>
            </a:r>
            <a:r>
              <a:rPr lang="tr-TR" altLang="tr-TR" sz="2400" dirty="0" smtClean="0">
                <a:solidFill>
                  <a:srgbClr val="006600"/>
                </a:solidFill>
              </a:rPr>
              <a:t>Ayrıca eğitimin nasıl iyileştirilebileceğini belirlemek amacıyla yapılır. Öğrenene ilişkin sonuçlar, öğrenenlerin  aldıkları eğitim sonucunda, edinmeleri beklenen bilgi, beceri ve tutumlardır.</a:t>
            </a:r>
          </a:p>
          <a:p>
            <a:pPr lvl="0">
              <a:spcBef>
                <a:spcPct val="50000"/>
              </a:spcBef>
            </a:pPr>
            <a:r>
              <a:rPr lang="tr-TR" altLang="tr-TR" sz="2400" dirty="0" smtClean="0">
                <a:solidFill>
                  <a:prstClr val="black"/>
                </a:solidFill>
              </a:rPr>
              <a:t>	</a:t>
            </a:r>
            <a:endParaRPr lang="tr-TR" altLang="tr-TR" sz="2400" dirty="0" smtClean="0">
              <a:solidFill>
                <a:srgbClr val="C0504D"/>
              </a:solidFill>
            </a:endParaRPr>
          </a:p>
        </p:txBody>
      </p:sp>
    </p:spTree>
    <p:extLst>
      <p:ext uri="{BB962C8B-B14F-4D97-AF65-F5344CB8AC3E}">
        <p14:creationId xmlns="" xmlns:p14="http://schemas.microsoft.com/office/powerpoint/2010/main" val="1689906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500" fill="hold"/>
                                        <p:tgtEl>
                                          <p:spTgt spid="307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600200"/>
          </a:xfrm>
          <a:solidFill>
            <a:schemeClr val="tx1"/>
          </a:solidFill>
        </p:spPr>
        <p:txBody>
          <a:bodyPr/>
          <a:lstStyle/>
          <a:p>
            <a:pPr eaLnBrk="1" hangingPunct="1"/>
            <a:r>
              <a:rPr lang="tr-TR" altLang="tr-TR" b="1" smtClean="0">
                <a:solidFill>
                  <a:srgbClr val="FF0000"/>
                </a:solidFill>
              </a:rPr>
              <a:t>3. Duyuşsal Alandaki Öğrenmelerin </a:t>
            </a:r>
            <a:r>
              <a:rPr lang="tr-TR" altLang="tr-TR" b="1" u="sng" smtClean="0">
                <a:solidFill>
                  <a:srgbClr val="FF0000"/>
                </a:solidFill>
              </a:rPr>
              <a:t>DEĞERLENDİRİLMESİ</a:t>
            </a:r>
          </a:p>
        </p:txBody>
      </p:sp>
      <p:sp>
        <p:nvSpPr>
          <p:cNvPr id="23555" name="Text Box 3"/>
          <p:cNvSpPr txBox="1">
            <a:spLocks noChangeArrowheads="1"/>
          </p:cNvSpPr>
          <p:nvPr/>
        </p:nvSpPr>
        <p:spPr bwMode="auto">
          <a:xfrm>
            <a:off x="0" y="1600200"/>
            <a:ext cx="9144000" cy="5578475"/>
          </a:xfrm>
          <a:prstGeom prst="rect">
            <a:avLst/>
          </a:prstGeom>
          <a:solidFill>
            <a:schemeClr val="bg1">
              <a:lumMod val="9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just" eaLnBrk="1" hangingPunct="1">
              <a:spcBef>
                <a:spcPct val="50000"/>
              </a:spcBef>
              <a:buFontTx/>
              <a:buChar char="•"/>
            </a:pPr>
            <a:r>
              <a:rPr lang="tr-TR" altLang="tr-TR" sz="2000" dirty="0">
                <a:solidFill>
                  <a:schemeClr val="accent2"/>
                </a:solidFill>
              </a:rPr>
              <a:t>Duyuşsal davranışlar, bireyin görevinde başarılı olması için gerekli tutum ve değerleri içerir. Bu tutum ve değerler bireyin görevinde başarılı olması için gerekli devamlılık, dakiklik, istek, canlılık ve iyimserlik gibi davranışları içerir.</a:t>
            </a:r>
          </a:p>
          <a:p>
            <a:pPr eaLnBrk="1" hangingPunct="1">
              <a:spcBef>
                <a:spcPct val="50000"/>
              </a:spcBef>
              <a:buFontTx/>
              <a:buChar char="•"/>
            </a:pPr>
            <a:r>
              <a:rPr lang="tr-TR" altLang="tr-TR" sz="2000" dirty="0">
                <a:solidFill>
                  <a:srgbClr val="006600"/>
                </a:solidFill>
              </a:rPr>
              <a:t>Duyuşsal alanda, diğer insanlara, farklı fikir veya olaylara yönelik duygu, tutum veya duyarlılık göstermek için gerekli olan performansı ölçülür.</a:t>
            </a:r>
          </a:p>
          <a:p>
            <a:pPr algn="just" eaLnBrk="1" hangingPunct="1">
              <a:spcBef>
                <a:spcPct val="50000"/>
              </a:spcBef>
              <a:buFontTx/>
              <a:buChar char="•"/>
            </a:pPr>
            <a:r>
              <a:rPr lang="tr-TR" altLang="tr-TR" sz="2000" dirty="0"/>
              <a:t>Genellikle öğrencinin duyuşsal davranışını (örneğin, diğerleriyle çalışmaktan hoşlanmadığını) doğrudan doğruya gözleyemeyiz. Duyuşsal alan hedefleri için test maddeleri genellikle ya öğrencinin tercihlerini belirtmesini gerektirir ya da öğretici, öğrencinin davranışlarını gözler ve bu gözleme dayalı olarak öğrencinin tavır ve tutumları hakkında yargıda bulunur. Örneğin, öğrenciler üç ayrı durumda kendi isteğiyle arkadaşlarına yardım etmişse, öğretici bundan öğrencinin başkalarına yardım etmekten hoşlandığı sonucunu çıkarır. Bu belirlenen veya gözlenen davranışlardan, bireyin tutumları hakkında yargılarda bulunabilir.</a:t>
            </a:r>
          </a:p>
          <a:p>
            <a:pPr eaLnBrk="1" hangingPunct="1">
              <a:spcBef>
                <a:spcPct val="50000"/>
              </a:spcBef>
              <a:buFontTx/>
              <a:buChar char="•"/>
            </a:pPr>
            <a:endParaRPr lang="tr-TR" altLang="tr-TR" sz="2000" dirty="0"/>
          </a:p>
          <a:p>
            <a:pPr eaLnBrk="1" hangingPunct="1">
              <a:spcBef>
                <a:spcPct val="50000"/>
              </a:spcBef>
              <a:buFontTx/>
              <a:buChar char="•"/>
            </a:pPr>
            <a:endParaRPr lang="tr-TR" altLang="tr-TR" sz="2000" dirty="0"/>
          </a:p>
        </p:txBody>
      </p:sp>
    </p:spTree>
    <p:extLst>
      <p:ext uri="{BB962C8B-B14F-4D97-AF65-F5344CB8AC3E}">
        <p14:creationId xmlns="" xmlns:p14="http://schemas.microsoft.com/office/powerpoint/2010/main" val="1688736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p:cTn id="7" dur="500" fill="hold"/>
                                        <p:tgtEl>
                                          <p:spTgt spid="235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p:cTn id="13"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35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p:cTn id="19"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355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p:cTn id="25"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355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295400"/>
          </a:xfrm>
          <a:solidFill>
            <a:schemeClr val="tx1"/>
          </a:solidFill>
        </p:spPr>
        <p:txBody>
          <a:bodyPr>
            <a:normAutofit fontScale="90000"/>
          </a:bodyPr>
          <a:lstStyle/>
          <a:p>
            <a:pPr eaLnBrk="1" hangingPunct="1"/>
            <a:r>
              <a:rPr lang="tr-TR" altLang="tr-TR" b="1" smtClean="0">
                <a:solidFill>
                  <a:srgbClr val="FF0000"/>
                </a:solidFill>
              </a:rPr>
              <a:t>Duyuşsal Davranışların Ölçülmesine Yönelik İpuçları</a:t>
            </a:r>
          </a:p>
        </p:txBody>
      </p:sp>
      <p:sp>
        <p:nvSpPr>
          <p:cNvPr id="30723" name="Text Box 3"/>
          <p:cNvSpPr txBox="1">
            <a:spLocks noChangeArrowheads="1"/>
          </p:cNvSpPr>
          <p:nvPr/>
        </p:nvSpPr>
        <p:spPr bwMode="auto">
          <a:xfrm>
            <a:off x="0" y="1295400"/>
            <a:ext cx="9144000" cy="588327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b="1">
                <a:solidFill>
                  <a:schemeClr val="tx1"/>
                </a:solidFill>
                <a:latin typeface="Times New Roman" pitchFamily="18" charset="0"/>
              </a:defRPr>
            </a:lvl1pPr>
            <a:lvl2pPr marL="914400" indent="-457200" eaLnBrk="0" hangingPunct="0">
              <a:defRPr sz="2400" b="1">
                <a:solidFill>
                  <a:schemeClr val="tx1"/>
                </a:solidFill>
                <a:latin typeface="Times New Roman" pitchFamily="18" charset="0"/>
              </a:defRPr>
            </a:lvl2pPr>
            <a:lvl3pPr marL="1371600" indent="-457200" eaLnBrk="0" hangingPunct="0">
              <a:defRPr sz="2400" b="1">
                <a:solidFill>
                  <a:schemeClr val="tx1"/>
                </a:solidFill>
                <a:latin typeface="Times New Roman" pitchFamily="18" charset="0"/>
              </a:defRPr>
            </a:lvl3pPr>
            <a:lvl4pPr marL="1828800" indent="-457200" eaLnBrk="0" hangingPunct="0">
              <a:defRPr sz="2400" b="1">
                <a:solidFill>
                  <a:schemeClr val="tx1"/>
                </a:solidFill>
                <a:latin typeface="Times New Roman" pitchFamily="18" charset="0"/>
              </a:defRPr>
            </a:lvl4pPr>
            <a:lvl5pPr marL="2286000" indent="-457200" eaLnBrk="0" hangingPunct="0">
              <a:defRPr sz="2400" b="1">
                <a:solidFill>
                  <a:schemeClr val="tx1"/>
                </a:solidFill>
                <a:latin typeface="Times New Roman" pitchFamily="18" charset="0"/>
              </a:defRPr>
            </a:lvl5pPr>
            <a:lvl6pPr marL="2743200" indent="-457200" eaLnBrk="0" fontAlgn="base" hangingPunct="0">
              <a:spcBef>
                <a:spcPct val="0"/>
              </a:spcBef>
              <a:spcAft>
                <a:spcPct val="0"/>
              </a:spcAft>
              <a:defRPr sz="2400" b="1">
                <a:solidFill>
                  <a:schemeClr val="tx1"/>
                </a:solidFill>
                <a:latin typeface="Times New Roman" pitchFamily="18" charset="0"/>
              </a:defRPr>
            </a:lvl6pPr>
            <a:lvl7pPr marL="3200400" indent="-457200" eaLnBrk="0" fontAlgn="base" hangingPunct="0">
              <a:spcBef>
                <a:spcPct val="0"/>
              </a:spcBef>
              <a:spcAft>
                <a:spcPct val="0"/>
              </a:spcAft>
              <a:defRPr sz="2400" b="1">
                <a:solidFill>
                  <a:schemeClr val="tx1"/>
                </a:solidFill>
                <a:latin typeface="Times New Roman" pitchFamily="18" charset="0"/>
              </a:defRPr>
            </a:lvl7pPr>
            <a:lvl8pPr marL="3657600" indent="-457200" eaLnBrk="0" fontAlgn="base" hangingPunct="0">
              <a:spcBef>
                <a:spcPct val="0"/>
              </a:spcBef>
              <a:spcAft>
                <a:spcPct val="0"/>
              </a:spcAft>
              <a:defRPr sz="2400" b="1">
                <a:solidFill>
                  <a:schemeClr val="tx1"/>
                </a:solidFill>
                <a:latin typeface="Times New Roman" pitchFamily="18" charset="0"/>
              </a:defRPr>
            </a:lvl8pPr>
            <a:lvl9pPr marL="4114800" indent="-4572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buFontTx/>
              <a:buAutoNum type="arabicPeriod"/>
            </a:pPr>
            <a:r>
              <a:rPr lang="tr-TR" altLang="tr-TR" sz="2000" dirty="0"/>
              <a:t>İstenilen davranışlarla ilgili kriterler geliştirin. Öğrenciler, sınıf, laboratuar, vs. ile ilgili uygun davranış kriterlerini bilmelidir. Bu bilgi, öğrencinin dersteki başarısı için gerekli bir unsurdur.</a:t>
            </a:r>
          </a:p>
          <a:p>
            <a:pPr eaLnBrk="1" hangingPunct="1">
              <a:spcBef>
                <a:spcPct val="50000"/>
              </a:spcBef>
              <a:buFontTx/>
              <a:buAutoNum type="arabicPeriod"/>
            </a:pPr>
            <a:r>
              <a:rPr lang="tr-TR" altLang="tr-TR" sz="2000" dirty="0">
                <a:solidFill>
                  <a:srgbClr val="FF0000"/>
                </a:solidFill>
              </a:rPr>
              <a:t>Öğretim hedeflerinde tanımlandığı gibi, tutum, ilgi ya da tavrın varlığını gösterecek davranışları belirleyin. Hedefteki kapalı (gizli, görülmeyen, bariz olarak sergilenmeyen) davranışlara delil olacak açık (gözlenebilir ve ölçülebilir) davranışları belirleyin.</a:t>
            </a:r>
          </a:p>
          <a:p>
            <a:pPr eaLnBrk="1" hangingPunct="1">
              <a:spcBef>
                <a:spcPct val="50000"/>
              </a:spcBef>
              <a:buFontTx/>
              <a:buAutoNum type="arabicPeriod"/>
            </a:pPr>
            <a:r>
              <a:rPr lang="tr-TR" altLang="tr-TR" sz="2000" dirty="0">
                <a:solidFill>
                  <a:schemeClr val="accent2"/>
                </a:solidFill>
              </a:rPr>
              <a:t>Eğer gözlem yapacaksanız, herhangi bir gözlem süresinde dikkatinizi bir ya da iki belirgin davranış üzerinde yoğunlaştırın.</a:t>
            </a:r>
          </a:p>
          <a:p>
            <a:pPr eaLnBrk="1" hangingPunct="1">
              <a:spcBef>
                <a:spcPct val="50000"/>
              </a:spcBef>
              <a:buFontTx/>
              <a:buAutoNum type="arabicPeriod"/>
            </a:pPr>
            <a:r>
              <a:rPr lang="tr-TR" altLang="tr-TR" sz="2000" dirty="0">
                <a:solidFill>
                  <a:srgbClr val="006600"/>
                </a:solidFill>
              </a:rPr>
              <a:t>Gözlem için bir ölçek seçin ya da geliştirin. Ölçek, yalnızca belirli bir davranışın kanıtı olarak arzu edilen bilgileri toplamaya yönelik tasarlanmalıdır.</a:t>
            </a:r>
          </a:p>
          <a:p>
            <a:pPr eaLnBrk="1" hangingPunct="1">
              <a:spcBef>
                <a:spcPct val="50000"/>
              </a:spcBef>
              <a:buFontTx/>
              <a:buAutoNum type="arabicPeriod"/>
            </a:pPr>
            <a:r>
              <a:rPr lang="tr-TR" altLang="tr-TR" sz="2000" dirty="0">
                <a:solidFill>
                  <a:srgbClr val="FF0000"/>
                </a:solidFill>
              </a:rPr>
              <a:t>Kimlerin ne zaman gözlemleneceğini belirleyin</a:t>
            </a:r>
          </a:p>
          <a:p>
            <a:pPr eaLnBrk="1" hangingPunct="1">
              <a:spcBef>
                <a:spcPct val="50000"/>
              </a:spcBef>
              <a:buFontTx/>
              <a:buAutoNum type="arabicPeriod"/>
            </a:pPr>
            <a:r>
              <a:rPr lang="tr-TR" altLang="tr-TR" sz="2000" dirty="0"/>
              <a:t>Mümkün olabildiğince çok sayıda gözlemde bulunarak, davranıştaki değişmeleri gözden geçirin.</a:t>
            </a:r>
          </a:p>
          <a:p>
            <a:pPr eaLnBrk="1" hangingPunct="1">
              <a:spcBef>
                <a:spcPct val="50000"/>
              </a:spcBef>
            </a:pPr>
            <a:endParaRPr lang="tr-TR" altLang="tr-TR" sz="2000" dirty="0"/>
          </a:p>
        </p:txBody>
      </p:sp>
    </p:spTree>
    <p:extLst>
      <p:ext uri="{BB962C8B-B14F-4D97-AF65-F5344CB8AC3E}">
        <p14:creationId xmlns="" xmlns:p14="http://schemas.microsoft.com/office/powerpoint/2010/main" val="1868464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p:cTn id="7" dur="500" fill="hold"/>
                                        <p:tgtEl>
                                          <p:spTgt spid="307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p:cTn id="13"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p:cTn id="19"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p:cTn id="31"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072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0723">
                                            <p:txEl>
                                              <p:pRg st="4" end="4"/>
                                            </p:txEl>
                                          </p:spTgt>
                                        </p:tgtEl>
                                        <p:attrNameLst>
                                          <p:attrName>style.visibility</p:attrName>
                                        </p:attrNameLst>
                                      </p:cBhvr>
                                      <p:to>
                                        <p:strVal val="visible"/>
                                      </p:to>
                                    </p:set>
                                    <p:anim calcmode="lin" valueType="num">
                                      <p:cBhvr>
                                        <p:cTn id="37"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0723">
                                            <p:txEl>
                                              <p:pRg st="5" end="5"/>
                                            </p:txEl>
                                          </p:spTgt>
                                        </p:tgtEl>
                                        <p:attrNameLst>
                                          <p:attrName>style.visibility</p:attrName>
                                        </p:attrNameLst>
                                      </p:cBhvr>
                                      <p:to>
                                        <p:strVal val="visible"/>
                                      </p:to>
                                    </p:set>
                                    <p:anim calcmode="lin" valueType="num">
                                      <p:cBhvr>
                                        <p:cTn id="43" dur="5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072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1524000"/>
          </a:xfrm>
          <a:solidFill>
            <a:schemeClr val="tx1"/>
          </a:solidFill>
        </p:spPr>
        <p:txBody>
          <a:bodyPr/>
          <a:lstStyle/>
          <a:p>
            <a:pPr eaLnBrk="1" hangingPunct="1"/>
            <a:r>
              <a:rPr lang="tr-TR" altLang="tr-TR" b="1" smtClean="0">
                <a:solidFill>
                  <a:srgbClr val="FF0000"/>
                </a:solidFill>
              </a:rPr>
              <a:t>Duyuşsal Davranışları Ölçme Metotları</a:t>
            </a:r>
          </a:p>
        </p:txBody>
      </p:sp>
      <p:sp>
        <p:nvSpPr>
          <p:cNvPr id="31747" name="Text Box 3"/>
          <p:cNvSpPr txBox="1">
            <a:spLocks noChangeArrowheads="1"/>
          </p:cNvSpPr>
          <p:nvPr/>
        </p:nvSpPr>
        <p:spPr bwMode="auto">
          <a:xfrm>
            <a:off x="0" y="1516063"/>
            <a:ext cx="9144000" cy="5786199"/>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tr-TR" altLang="tr-TR" dirty="0"/>
              <a:t>	</a:t>
            </a:r>
          </a:p>
          <a:p>
            <a:pPr eaLnBrk="1" hangingPunct="1">
              <a:spcBef>
                <a:spcPct val="50000"/>
              </a:spcBef>
            </a:pPr>
            <a:r>
              <a:rPr lang="tr-TR" altLang="tr-TR" dirty="0"/>
              <a:t>	</a:t>
            </a:r>
            <a:r>
              <a:rPr lang="tr-TR" altLang="tr-TR" sz="2000" u="sng" dirty="0">
                <a:solidFill>
                  <a:srgbClr val="FF0000"/>
                </a:solidFill>
              </a:rPr>
              <a:t>KAYITLAR</a:t>
            </a:r>
            <a:r>
              <a:rPr lang="tr-TR" altLang="tr-TR" sz="2000" dirty="0">
                <a:solidFill>
                  <a:schemeClr val="accent2"/>
                </a:solidFill>
              </a:rPr>
              <a:t> : Kayıtlar, öğrenci performansının değerlendirmesine yönelik sistematik bir delil toplama aracıdır. Örneğin devamlılık kayıtları, öğrencilerin ilgi, tutum ve değerlerinin dolaylı olarak ölçülmesini sağlar.</a:t>
            </a:r>
          </a:p>
          <a:p>
            <a:pPr eaLnBrk="1" hangingPunct="1">
              <a:spcBef>
                <a:spcPct val="50000"/>
              </a:spcBef>
            </a:pPr>
            <a:r>
              <a:rPr lang="tr-TR" altLang="tr-TR" sz="2000" dirty="0">
                <a:solidFill>
                  <a:schemeClr val="accent2"/>
                </a:solidFill>
              </a:rPr>
              <a:t>	Yazılı </a:t>
            </a:r>
            <a:r>
              <a:rPr lang="tr-TR" altLang="tr-TR" sz="2000" dirty="0" err="1">
                <a:solidFill>
                  <a:schemeClr val="accent2"/>
                </a:solidFill>
              </a:rPr>
              <a:t>anektot</a:t>
            </a:r>
            <a:r>
              <a:rPr lang="tr-TR" altLang="tr-TR" sz="2000" dirty="0">
                <a:solidFill>
                  <a:schemeClr val="accent2"/>
                </a:solidFill>
              </a:rPr>
              <a:t> niteliğindeki kayıtlar, öğretmenler tarafından gözlemlenen ve kaydedilen öğrenci davranışlarının gerçeğe dayalı tanımlamalarıdır.</a:t>
            </a:r>
          </a:p>
          <a:p>
            <a:pPr algn="just" eaLnBrk="1" hangingPunct="1">
              <a:spcBef>
                <a:spcPct val="50000"/>
              </a:spcBef>
            </a:pPr>
            <a:r>
              <a:rPr lang="tr-TR" altLang="tr-TR" sz="2000" dirty="0"/>
              <a:t>	</a:t>
            </a:r>
            <a:r>
              <a:rPr lang="tr-TR" altLang="tr-TR" sz="2000" u="sng" dirty="0">
                <a:solidFill>
                  <a:srgbClr val="FF0000"/>
                </a:solidFill>
              </a:rPr>
              <a:t>ÖĞRETMEN GÖZLEMLERİ</a:t>
            </a:r>
            <a:r>
              <a:rPr lang="tr-TR" altLang="tr-TR" sz="2000" dirty="0"/>
              <a:t> : Öğrencilerinizi doğrudan gözlemlemeniz, size öğrencilerinizin diğer kişilerle sosyal etkileşimleri, sorun çözme becerileri ve çalışma alışkanlıkları konularında değerlendirme yapmanıza yardımcı olur. Gözlem, öğrencilerin bireysel ya da grup olarak ölçülmesinde ve değerlendirilmesinde kullanılabilecek bir tekniktir. Gözlemler, dereceleme ölçekleri ve kontrol listeleri hazırlanarak yapılabilir</a:t>
            </a:r>
          </a:p>
          <a:p>
            <a:pPr eaLnBrk="1" hangingPunct="1">
              <a:spcBef>
                <a:spcPct val="50000"/>
              </a:spcBef>
            </a:pPr>
            <a:endParaRPr lang="tr-TR" altLang="tr-TR" sz="2000" dirty="0"/>
          </a:p>
          <a:p>
            <a:pPr eaLnBrk="1" hangingPunct="1">
              <a:spcBef>
                <a:spcPct val="50000"/>
              </a:spcBef>
            </a:pPr>
            <a:endParaRPr lang="tr-TR" altLang="tr-TR" sz="2000" dirty="0"/>
          </a:p>
          <a:p>
            <a:pPr eaLnBrk="1" hangingPunct="1">
              <a:spcBef>
                <a:spcPct val="50000"/>
              </a:spcBef>
            </a:pPr>
            <a:endParaRPr lang="tr-TR" altLang="tr-TR" sz="2000" dirty="0"/>
          </a:p>
        </p:txBody>
      </p:sp>
    </p:spTree>
    <p:extLst>
      <p:ext uri="{BB962C8B-B14F-4D97-AF65-F5344CB8AC3E}">
        <p14:creationId xmlns="" xmlns:p14="http://schemas.microsoft.com/office/powerpoint/2010/main" val="397013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p:cTn id="7" dur="500" fill="hold"/>
                                        <p:tgtEl>
                                          <p:spTgt spid="317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Kişisel Raporlar ve Diğer Kişilerin Görüşleri</a:t>
            </a:r>
          </a:p>
        </p:txBody>
      </p:sp>
      <p:sp>
        <p:nvSpPr>
          <p:cNvPr id="33795" name="Text Box 3"/>
          <p:cNvSpPr txBox="1">
            <a:spLocks noChangeArrowheads="1"/>
          </p:cNvSpPr>
          <p:nvPr/>
        </p:nvSpPr>
        <p:spPr bwMode="auto">
          <a:xfrm>
            <a:off x="0" y="1744663"/>
            <a:ext cx="9144000" cy="5203825"/>
          </a:xfrm>
          <a:prstGeom prst="rect">
            <a:avLst/>
          </a:prstGeom>
          <a:solidFill>
            <a:schemeClr val="bg1">
              <a:lumMod val="9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tr-TR" altLang="tr-TR">
              <a:solidFill>
                <a:schemeClr val="accent2"/>
              </a:solidFill>
            </a:endParaRPr>
          </a:p>
          <a:p>
            <a:pPr eaLnBrk="1" hangingPunct="1">
              <a:spcBef>
                <a:spcPct val="50000"/>
              </a:spcBef>
            </a:pPr>
            <a:r>
              <a:rPr lang="tr-TR" altLang="tr-TR">
                <a:solidFill>
                  <a:schemeClr val="accent2"/>
                </a:solidFill>
              </a:rPr>
              <a:t>	</a:t>
            </a:r>
          </a:p>
          <a:p>
            <a:pPr eaLnBrk="1" hangingPunct="1">
              <a:spcBef>
                <a:spcPct val="50000"/>
              </a:spcBef>
            </a:pPr>
            <a:r>
              <a:rPr lang="tr-TR" altLang="tr-TR">
                <a:solidFill>
                  <a:schemeClr val="accent2"/>
                </a:solidFill>
              </a:rPr>
              <a:t>	Duyuşsal alan, ölçme sürecinde aktif öğrenci katılımına özellikle uygun bir öğrenme alanıdır. Öğrencilerin kendilerinin tamamladığı ilgi envanterleri ve tutum ölçekleri, kişisel raporlara örnek olarak verilebilir. Bazı durumlarda ise, öğrencilerin davranışlarıyla ilgili akran görüşlerine başvurulabilir.</a:t>
            </a:r>
          </a:p>
          <a:p>
            <a:pPr eaLnBrk="1" hangingPunct="1">
              <a:spcBef>
                <a:spcPct val="50000"/>
              </a:spcBef>
            </a:pPr>
            <a:endParaRPr lang="tr-TR" altLang="tr-TR">
              <a:solidFill>
                <a:schemeClr val="accent2"/>
              </a:solidFill>
            </a:endParaRPr>
          </a:p>
          <a:p>
            <a:pPr eaLnBrk="1" hangingPunct="1">
              <a:spcBef>
                <a:spcPct val="50000"/>
              </a:spcBef>
            </a:pPr>
            <a:endParaRPr lang="tr-TR" altLang="tr-TR">
              <a:solidFill>
                <a:schemeClr val="accent2"/>
              </a:solidFill>
            </a:endParaRPr>
          </a:p>
          <a:p>
            <a:pPr eaLnBrk="1" hangingPunct="1">
              <a:spcBef>
                <a:spcPct val="50000"/>
              </a:spcBef>
            </a:pPr>
            <a:endParaRPr lang="tr-TR" altLang="tr-TR">
              <a:solidFill>
                <a:schemeClr val="accent2"/>
              </a:solidFill>
            </a:endParaRPr>
          </a:p>
          <a:p>
            <a:pPr eaLnBrk="1" hangingPunct="1">
              <a:spcBef>
                <a:spcPct val="50000"/>
              </a:spcBef>
            </a:pPr>
            <a:endParaRPr lang="tr-TR" altLang="tr-TR">
              <a:solidFill>
                <a:schemeClr val="accent2"/>
              </a:solidFill>
            </a:endParaRPr>
          </a:p>
        </p:txBody>
      </p:sp>
    </p:spTree>
    <p:extLst>
      <p:ext uri="{BB962C8B-B14F-4D97-AF65-F5344CB8AC3E}">
        <p14:creationId xmlns="" xmlns:p14="http://schemas.microsoft.com/office/powerpoint/2010/main" val="3950540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p:cTn id="7" dur="500" fill="hold"/>
                                        <p:tgtEl>
                                          <p:spTgt spid="337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p:cTn id="13"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37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p:cTn id="19" dur="5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37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98018" name="Oval 2"/>
          <p:cNvSpPr>
            <a:spLocks noChangeArrowheads="1"/>
          </p:cNvSpPr>
          <p:nvPr/>
        </p:nvSpPr>
        <p:spPr bwMode="auto">
          <a:xfrm>
            <a:off x="971550" y="1412875"/>
            <a:ext cx="6985000" cy="3744913"/>
          </a:xfrm>
          <a:prstGeom prst="ellipse">
            <a:avLst/>
          </a:prstGeom>
          <a:gradFill rotWithShape="1">
            <a:gsLst>
              <a:gs pos="0">
                <a:srgbClr val="000080">
                  <a:alpha val="0"/>
                </a:srgbClr>
              </a:gs>
              <a:gs pos="0">
                <a:srgbClr val="000080">
                  <a:alpha val="0"/>
                </a:srgbClr>
              </a:gs>
              <a:gs pos="100000">
                <a:srgbClr val="000080">
                  <a:gamma/>
                  <a:shade val="60392"/>
                  <a:invGamma/>
                </a:srgbClr>
              </a:gs>
            </a:gsLst>
            <a:path path="rect">
              <a:fillToRect r="100000" b="100000"/>
            </a:path>
          </a:gradFill>
          <a:ln w="12700">
            <a:solidFill>
              <a:srgbClr val="00FFFF"/>
            </a:solidFill>
            <a:round/>
            <a:headEnd type="none" w="sm" len="sm"/>
            <a:tailEnd type="none" w="sm" len="sm"/>
          </a:ln>
          <a:effectLst/>
        </p:spPr>
        <p:txBody>
          <a:bodyPr tIns="46800" bIns="4680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endParaRPr lang="tr-TR" altLang="tr-TR" sz="4400" b="1">
              <a:solidFill>
                <a:srgbClr val="F00000"/>
              </a:solidFill>
              <a:effectLst>
                <a:outerShdw blurRad="38100" dist="38100" dir="2700000" algn="tl">
                  <a:srgbClr val="000000"/>
                </a:outerShdw>
              </a:effectLst>
              <a:latin typeface="Calibri" pitchFamily="34" charset="0"/>
            </a:endParaRPr>
          </a:p>
          <a:p>
            <a:pPr algn="ctr" eaLnBrk="1" hangingPunct="1">
              <a:lnSpc>
                <a:spcPct val="80000"/>
              </a:lnSpc>
              <a:spcBef>
                <a:spcPct val="20000"/>
              </a:spcBef>
            </a:pPr>
            <a:r>
              <a:rPr lang="tr-TR" altLang="tr-TR" sz="4400" b="1">
                <a:solidFill>
                  <a:srgbClr val="F00000"/>
                </a:solidFill>
                <a:effectLst>
                  <a:outerShdw blurRad="38100" dist="38100" dir="2700000" algn="tl">
                    <a:srgbClr val="000000"/>
                  </a:outerShdw>
                </a:effectLst>
                <a:latin typeface="Calibri" pitchFamily="34" charset="0"/>
              </a:rPr>
              <a:t>DEVİNİŞSEL-PSİKOMOTOR ALAN</a:t>
            </a:r>
          </a:p>
        </p:txBody>
      </p:sp>
    </p:spTree>
    <p:extLst>
      <p:ext uri="{BB962C8B-B14F-4D97-AF65-F5344CB8AC3E}">
        <p14:creationId xmlns="" xmlns:p14="http://schemas.microsoft.com/office/powerpoint/2010/main" val="2470663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98018"/>
                                        </p:tgtEl>
                                        <p:attrNameLst>
                                          <p:attrName>style.visibility</p:attrName>
                                        </p:attrNameLst>
                                      </p:cBhvr>
                                      <p:to>
                                        <p:strVal val="visible"/>
                                      </p:to>
                                    </p:set>
                                    <p:animEffect transition="in" filter="diamond(in)">
                                      <p:cBhvr>
                                        <p:cTn id="7" dur="2000"/>
                                        <p:tgtEl>
                                          <p:spTgt spid="598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8"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250825" y="188913"/>
            <a:ext cx="8610600" cy="576262"/>
          </a:xfrm>
        </p:spPr>
        <p:txBody>
          <a:bodyPr/>
          <a:lstStyle/>
          <a:p>
            <a:pPr eaLnBrk="1" hangingPunct="1"/>
            <a:r>
              <a:rPr lang="tr-TR" altLang="tr-TR" sz="2800" b="1" smtClean="0">
                <a:solidFill>
                  <a:srgbClr val="FF0000"/>
                </a:solidFill>
              </a:rPr>
              <a:t>DEVİNİŞSEL ALAN</a:t>
            </a:r>
          </a:p>
        </p:txBody>
      </p:sp>
      <p:sp>
        <p:nvSpPr>
          <p:cNvPr id="599043" name="Rectangle 3"/>
          <p:cNvSpPr>
            <a:spLocks noGrp="1" noChangeArrowheads="1"/>
          </p:cNvSpPr>
          <p:nvPr>
            <p:ph type="body" idx="1"/>
          </p:nvPr>
        </p:nvSpPr>
        <p:spPr>
          <a:xfrm>
            <a:off x="120650" y="908050"/>
            <a:ext cx="9023350" cy="5473278"/>
          </a:xfrm>
        </p:spPr>
        <p:txBody>
          <a:bodyPr rtlCol="0">
            <a:normAutofit lnSpcReduction="10000"/>
          </a:bodyPr>
          <a:lstStyle/>
          <a:p>
            <a:pPr algn="just" eaLnBrk="1" fontAlgn="auto" hangingPunct="1">
              <a:lnSpc>
                <a:spcPct val="90000"/>
              </a:lnSpc>
              <a:spcAft>
                <a:spcPts val="0"/>
              </a:spcAft>
              <a:buClr>
                <a:srgbClr val="FF0000"/>
              </a:buClr>
              <a:buFont typeface="Wingdings" pitchFamily="2" charset="2"/>
              <a:buChar char="q"/>
              <a:defRPr/>
            </a:pPr>
            <a:r>
              <a:rPr lang="tr-TR" sz="2200" dirty="0" smtClean="0"/>
              <a:t>Kişinin kaslarını, organlarından bir veya birkaçını kullanarak kazandığı becerilerdir. Genellikle fiziksel özellik taşırlar. Belirli hareketlerin basitten karmaşığa doğru bir sıra izlenerek belirlenen standartlara uygun olarak yapılmasıdır. </a:t>
            </a:r>
          </a:p>
          <a:p>
            <a:pPr algn="just" eaLnBrk="1" fontAlgn="auto" hangingPunct="1">
              <a:lnSpc>
                <a:spcPct val="90000"/>
              </a:lnSpc>
              <a:spcAft>
                <a:spcPts val="0"/>
              </a:spcAft>
              <a:buClr>
                <a:srgbClr val="FF0000"/>
              </a:buClr>
              <a:buFont typeface="Wingdings" pitchFamily="2" charset="2"/>
              <a:buChar char="q"/>
              <a:defRPr/>
            </a:pPr>
            <a:r>
              <a:rPr lang="tr-TR" sz="2200" dirty="0" smtClean="0"/>
              <a:t>Bisiklete binme, yüzme, bir müzik aleti çalma, bir şekil çizme, on parmak daktilo yazma, bir otomobilin lastiğini değiştirme gibi hareketler devinişsel alana giren davranışlardır. </a:t>
            </a:r>
          </a:p>
          <a:p>
            <a:pPr algn="just" eaLnBrk="1" fontAlgn="auto" hangingPunct="1">
              <a:lnSpc>
                <a:spcPct val="90000"/>
              </a:lnSpc>
              <a:spcAft>
                <a:spcPts val="0"/>
              </a:spcAft>
              <a:buClr>
                <a:srgbClr val="FF0000"/>
              </a:buClr>
              <a:buFont typeface="Wingdings" pitchFamily="2" charset="2"/>
              <a:buChar char="q"/>
              <a:defRPr/>
            </a:pPr>
            <a:r>
              <a:rPr lang="tr-TR" sz="2200" dirty="0" smtClean="0"/>
              <a:t>Diğer davranışlar gibi aşamalılık gösterirler. Kişi bu alanla ilgili bir davranışı öğrenirken </a:t>
            </a:r>
          </a:p>
          <a:p>
            <a:pPr lvl="2" algn="just" eaLnBrk="1" fontAlgn="auto" hangingPunct="1">
              <a:lnSpc>
                <a:spcPct val="90000"/>
              </a:lnSpc>
              <a:spcAft>
                <a:spcPts val="0"/>
              </a:spcAft>
              <a:buClr>
                <a:srgbClr val="FF0000"/>
              </a:buClr>
              <a:buFont typeface="Wingdings" pitchFamily="2" charset="2"/>
              <a:buChar char="Ø"/>
              <a:defRPr/>
            </a:pPr>
            <a:r>
              <a:rPr lang="tr-TR" b="1" dirty="0" smtClean="0"/>
              <a:t>önce o davranışı gözler, </a:t>
            </a:r>
          </a:p>
          <a:p>
            <a:pPr lvl="2" algn="just" eaLnBrk="1" fontAlgn="auto" hangingPunct="1">
              <a:lnSpc>
                <a:spcPct val="90000"/>
              </a:lnSpc>
              <a:spcAft>
                <a:spcPts val="0"/>
              </a:spcAft>
              <a:buClr>
                <a:srgbClr val="FF0000"/>
              </a:buClr>
              <a:buFont typeface="Wingdings" pitchFamily="2" charset="2"/>
              <a:buChar char="Ø"/>
              <a:defRPr/>
            </a:pPr>
            <a:r>
              <a:rPr lang="tr-TR" b="1" dirty="0" smtClean="0">
                <a:solidFill>
                  <a:srgbClr val="FF0000"/>
                </a:solidFill>
              </a:rPr>
              <a:t>sonra aynı davranışı tekrarlamaya çalışır</a:t>
            </a:r>
            <a:r>
              <a:rPr lang="tr-TR" b="1" dirty="0" smtClean="0"/>
              <a:t>, </a:t>
            </a:r>
          </a:p>
          <a:p>
            <a:pPr lvl="2" algn="just" eaLnBrk="1" fontAlgn="auto" hangingPunct="1">
              <a:lnSpc>
                <a:spcPct val="90000"/>
              </a:lnSpc>
              <a:spcAft>
                <a:spcPts val="0"/>
              </a:spcAft>
              <a:buClr>
                <a:srgbClr val="FF0000"/>
              </a:buClr>
              <a:buFont typeface="Wingdings" pitchFamily="2" charset="2"/>
              <a:buChar char="Ø"/>
              <a:defRPr/>
            </a:pPr>
            <a:r>
              <a:rPr lang="tr-TR" b="1" dirty="0" smtClean="0"/>
              <a:t>sonra beceri haline getirir. </a:t>
            </a:r>
          </a:p>
          <a:p>
            <a:pPr lvl="2" algn="just" eaLnBrk="1" fontAlgn="auto" hangingPunct="1">
              <a:lnSpc>
                <a:spcPct val="90000"/>
              </a:lnSpc>
              <a:spcAft>
                <a:spcPts val="0"/>
              </a:spcAft>
              <a:buClr>
                <a:srgbClr val="FF0000"/>
              </a:buClr>
              <a:buFont typeface="Wingdings" pitchFamily="2" charset="2"/>
              <a:buChar char="Ø"/>
              <a:defRPr/>
            </a:pPr>
            <a:r>
              <a:rPr lang="tr-TR" b="1" dirty="0" smtClean="0">
                <a:solidFill>
                  <a:schemeClr val="accent3">
                    <a:lumMod val="75000"/>
                  </a:schemeClr>
                </a:solidFill>
              </a:rPr>
              <a:t>Elde ettiği bu beceriyi yeni durumlara uygular. </a:t>
            </a:r>
          </a:p>
          <a:p>
            <a:pPr lvl="2" algn="just" eaLnBrk="1" fontAlgn="auto" hangingPunct="1">
              <a:lnSpc>
                <a:spcPct val="90000"/>
              </a:lnSpc>
              <a:spcAft>
                <a:spcPts val="0"/>
              </a:spcAft>
              <a:buClr>
                <a:srgbClr val="FF0000"/>
              </a:buClr>
              <a:buFont typeface="Wingdings" pitchFamily="2" charset="2"/>
              <a:buChar char="Ø"/>
              <a:defRPr/>
            </a:pPr>
            <a:r>
              <a:rPr lang="tr-TR" b="1" dirty="0" smtClean="0"/>
              <a:t>En üst basamakta da bu becerileri kullanarak yeni ürünler ortaya çıkarmaya çalışabilir. </a:t>
            </a:r>
          </a:p>
          <a:p>
            <a:pPr algn="just" eaLnBrk="1" fontAlgn="auto" hangingPunct="1">
              <a:lnSpc>
                <a:spcPct val="90000"/>
              </a:lnSpc>
              <a:spcAft>
                <a:spcPts val="0"/>
              </a:spcAft>
              <a:buClr>
                <a:srgbClr val="FF0000"/>
              </a:buClr>
              <a:buFont typeface="Wingdings" pitchFamily="2" charset="2"/>
              <a:buChar char="q"/>
              <a:defRPr/>
            </a:pPr>
            <a:r>
              <a:rPr lang="tr-TR" sz="2200" dirty="0" smtClean="0"/>
              <a:t>Becerilerin edinilmesinde genelde bir kılavuz vardır. Bazı beceriler işlem yapraklarından da öğrenilebilir.</a:t>
            </a:r>
          </a:p>
        </p:txBody>
      </p:sp>
    </p:spTree>
    <p:extLst>
      <p:ext uri="{BB962C8B-B14F-4D97-AF65-F5344CB8AC3E}">
        <p14:creationId xmlns="" xmlns:p14="http://schemas.microsoft.com/office/powerpoint/2010/main" val="3797110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99043">
                                            <p:txEl>
                                              <p:pRg st="0" end="0"/>
                                            </p:txEl>
                                          </p:spTgt>
                                        </p:tgtEl>
                                        <p:attrNameLst>
                                          <p:attrName>style.visibility</p:attrName>
                                        </p:attrNameLst>
                                      </p:cBhvr>
                                      <p:to>
                                        <p:strVal val="visible"/>
                                      </p:to>
                                    </p:set>
                                    <p:animEffect transition="in" filter="diamond(in)">
                                      <p:cBhvr>
                                        <p:cTn id="7" dur="2000"/>
                                        <p:tgtEl>
                                          <p:spTgt spid="599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99043">
                                            <p:txEl>
                                              <p:pRg st="1" end="1"/>
                                            </p:txEl>
                                          </p:spTgt>
                                        </p:tgtEl>
                                        <p:attrNameLst>
                                          <p:attrName>style.visibility</p:attrName>
                                        </p:attrNameLst>
                                      </p:cBhvr>
                                      <p:to>
                                        <p:strVal val="visible"/>
                                      </p:to>
                                    </p:set>
                                    <p:animEffect transition="in" filter="diamond(in)">
                                      <p:cBhvr>
                                        <p:cTn id="12" dur="2000"/>
                                        <p:tgtEl>
                                          <p:spTgt spid="599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99043">
                                            <p:txEl>
                                              <p:pRg st="2" end="2"/>
                                            </p:txEl>
                                          </p:spTgt>
                                        </p:tgtEl>
                                        <p:attrNameLst>
                                          <p:attrName>style.visibility</p:attrName>
                                        </p:attrNameLst>
                                      </p:cBhvr>
                                      <p:to>
                                        <p:strVal val="visible"/>
                                      </p:to>
                                    </p:set>
                                    <p:animEffect transition="in" filter="diamond(in)">
                                      <p:cBhvr>
                                        <p:cTn id="17" dur="2000"/>
                                        <p:tgtEl>
                                          <p:spTgt spid="599043">
                                            <p:txEl>
                                              <p:pRg st="2" end="2"/>
                                            </p:txEl>
                                          </p:spTgt>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599043">
                                            <p:txEl>
                                              <p:pRg st="3" end="3"/>
                                            </p:txEl>
                                          </p:spTgt>
                                        </p:tgtEl>
                                        <p:attrNameLst>
                                          <p:attrName>style.visibility</p:attrName>
                                        </p:attrNameLst>
                                      </p:cBhvr>
                                      <p:to>
                                        <p:strVal val="visible"/>
                                      </p:to>
                                    </p:set>
                                    <p:animEffect transition="in" filter="diamond(in)">
                                      <p:cBhvr>
                                        <p:cTn id="20" dur="2000"/>
                                        <p:tgtEl>
                                          <p:spTgt spid="599043">
                                            <p:txEl>
                                              <p:pRg st="3" end="3"/>
                                            </p:txEl>
                                          </p:spTgt>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599043">
                                            <p:txEl>
                                              <p:pRg st="4" end="4"/>
                                            </p:txEl>
                                          </p:spTgt>
                                        </p:tgtEl>
                                        <p:attrNameLst>
                                          <p:attrName>style.visibility</p:attrName>
                                        </p:attrNameLst>
                                      </p:cBhvr>
                                      <p:to>
                                        <p:strVal val="visible"/>
                                      </p:to>
                                    </p:set>
                                    <p:animEffect transition="in" filter="diamond(in)">
                                      <p:cBhvr>
                                        <p:cTn id="23" dur="2000"/>
                                        <p:tgtEl>
                                          <p:spTgt spid="599043">
                                            <p:txEl>
                                              <p:pRg st="4" end="4"/>
                                            </p:txEl>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599043">
                                            <p:txEl>
                                              <p:pRg st="5" end="5"/>
                                            </p:txEl>
                                          </p:spTgt>
                                        </p:tgtEl>
                                        <p:attrNameLst>
                                          <p:attrName>style.visibility</p:attrName>
                                        </p:attrNameLst>
                                      </p:cBhvr>
                                      <p:to>
                                        <p:strVal val="visible"/>
                                      </p:to>
                                    </p:set>
                                    <p:animEffect transition="in" filter="diamond(in)">
                                      <p:cBhvr>
                                        <p:cTn id="26" dur="2000"/>
                                        <p:tgtEl>
                                          <p:spTgt spid="599043">
                                            <p:txEl>
                                              <p:pRg st="5" end="5"/>
                                            </p:txEl>
                                          </p:spTgt>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599043">
                                            <p:txEl>
                                              <p:pRg st="6" end="6"/>
                                            </p:txEl>
                                          </p:spTgt>
                                        </p:tgtEl>
                                        <p:attrNameLst>
                                          <p:attrName>style.visibility</p:attrName>
                                        </p:attrNameLst>
                                      </p:cBhvr>
                                      <p:to>
                                        <p:strVal val="visible"/>
                                      </p:to>
                                    </p:set>
                                    <p:animEffect transition="in" filter="diamond(in)">
                                      <p:cBhvr>
                                        <p:cTn id="29" dur="2000"/>
                                        <p:tgtEl>
                                          <p:spTgt spid="599043">
                                            <p:txEl>
                                              <p:pRg st="6" end="6"/>
                                            </p:txEl>
                                          </p:spTgt>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599043">
                                            <p:txEl>
                                              <p:pRg st="7" end="7"/>
                                            </p:txEl>
                                          </p:spTgt>
                                        </p:tgtEl>
                                        <p:attrNameLst>
                                          <p:attrName>style.visibility</p:attrName>
                                        </p:attrNameLst>
                                      </p:cBhvr>
                                      <p:to>
                                        <p:strVal val="visible"/>
                                      </p:to>
                                    </p:set>
                                    <p:animEffect transition="in" filter="diamond(in)">
                                      <p:cBhvr>
                                        <p:cTn id="32" dur="2000"/>
                                        <p:tgtEl>
                                          <p:spTgt spid="59904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599043">
                                            <p:txEl>
                                              <p:pRg st="8" end="8"/>
                                            </p:txEl>
                                          </p:spTgt>
                                        </p:tgtEl>
                                        <p:attrNameLst>
                                          <p:attrName>style.visibility</p:attrName>
                                        </p:attrNameLst>
                                      </p:cBhvr>
                                      <p:to>
                                        <p:strVal val="visible"/>
                                      </p:to>
                                    </p:set>
                                    <p:animEffect transition="in" filter="diamond(in)">
                                      <p:cBhvr>
                                        <p:cTn id="37" dur="2000"/>
                                        <p:tgtEl>
                                          <p:spTgt spid="5990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66" name="Group 62"/>
          <p:cNvGraphicFramePr>
            <a:graphicFrameLocks noGrp="1"/>
          </p:cNvGraphicFramePr>
          <p:nvPr/>
        </p:nvGraphicFramePr>
        <p:xfrm>
          <a:off x="214313" y="836613"/>
          <a:ext cx="8786812" cy="5305426"/>
        </p:xfrm>
        <a:graphic>
          <a:graphicData uri="http://schemas.openxmlformats.org/drawingml/2006/table">
            <a:tbl>
              <a:tblPr/>
              <a:tblGrid>
                <a:gridCol w="1757362"/>
                <a:gridCol w="1757363"/>
                <a:gridCol w="1757362"/>
                <a:gridCol w="1757363"/>
                <a:gridCol w="1757362"/>
              </a:tblGrid>
              <a:tr h="86042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0099FF"/>
                    </a:solidFill>
                  </a:tcPr>
                </a:tc>
              </a:tr>
              <a:tr h="145732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FF00"/>
                        </a:gs>
                        <a:gs pos="100000">
                          <a:schemeClr val="bg1"/>
                        </a:gs>
                      </a:gsLst>
                      <a:lin ang="5400000" scaled="1"/>
                    </a:gradFill>
                  </a:tcPr>
                </a:tc>
              </a:tr>
              <a:tr h="126841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76472F"/>
                        </a:gs>
                        <a:gs pos="100000">
                          <a:srgbClr val="FF996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76472F"/>
                        </a:gs>
                        <a:gs pos="100000">
                          <a:srgbClr val="FF996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76472F"/>
                        </a:gs>
                        <a:gs pos="100000">
                          <a:srgbClr val="FF9966"/>
                        </a:gs>
                      </a:gsLst>
                      <a:lin ang="5400000" scaled="1"/>
                    </a:gradFill>
                  </a:tcPr>
                </a:tc>
              </a:tr>
              <a:tr h="107791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765E00"/>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765E00"/>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765E00"/>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altLang="tr-TR" sz="20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CC00"/>
                        </a:gs>
                        <a:gs pos="100000">
                          <a:srgbClr val="765E00"/>
                        </a:gs>
                      </a:gsLst>
                      <a:lin ang="5400000" scaled="1"/>
                    </a:gradFill>
                  </a:tcPr>
                </a:tc>
              </a:tr>
              <a:tr h="64135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50000">
                          <a:schemeClr val="hlink"/>
                        </a:gs>
                        <a:gs pos="100000">
                          <a:srgbClr val="00007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50000">
                          <a:schemeClr val="hlink"/>
                        </a:gs>
                        <a:gs pos="100000">
                          <a:srgbClr val="00007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50000">
                          <a:schemeClr val="hlink"/>
                        </a:gs>
                        <a:gs pos="100000">
                          <a:srgbClr val="00007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50000">
                          <a:schemeClr val="hlink"/>
                        </a:gs>
                        <a:gs pos="100000">
                          <a:srgbClr val="000076"/>
                        </a:gs>
                      </a:gsLst>
                      <a:lin ang="5400000" scaled="1"/>
                    </a:gra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sz="2400" b="1" i="0" u="none" strike="noStrike" cap="none" normalizeH="0" baseline="0" dirty="0" smtClean="0">
                        <a:ln>
                          <a:noFill/>
                        </a:ln>
                        <a:solidFill>
                          <a:srgbClr val="000066"/>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50000">
                          <a:schemeClr val="hlink"/>
                        </a:gs>
                        <a:gs pos="100000">
                          <a:srgbClr val="000076"/>
                        </a:gs>
                      </a:gsLst>
                      <a:lin ang="5400000" scaled="1"/>
                    </a:gradFill>
                  </a:tcPr>
                </a:tc>
              </a:tr>
            </a:tbl>
          </a:graphicData>
        </a:graphic>
      </p:graphicFrame>
      <p:sp>
        <p:nvSpPr>
          <p:cNvPr id="47143" name="Text Box 55"/>
          <p:cNvSpPr txBox="1">
            <a:spLocks noChangeArrowheads="1"/>
          </p:cNvSpPr>
          <p:nvPr/>
        </p:nvSpPr>
        <p:spPr bwMode="auto">
          <a:xfrm>
            <a:off x="1736725" y="5451475"/>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2400">
              <a:solidFill>
                <a:schemeClr val="bg2"/>
              </a:solidFill>
              <a:latin typeface="Times New Roman" pitchFamily="18" charset="0"/>
            </a:endParaRPr>
          </a:p>
        </p:txBody>
      </p:sp>
      <p:sp>
        <p:nvSpPr>
          <p:cNvPr id="600120" name="Line 56"/>
          <p:cNvSpPr>
            <a:spLocks noChangeShapeType="1"/>
          </p:cNvSpPr>
          <p:nvPr/>
        </p:nvSpPr>
        <p:spPr bwMode="auto">
          <a:xfrm rot="21226454" flipV="1">
            <a:off x="696913" y="1136650"/>
            <a:ext cx="5446712" cy="2798763"/>
          </a:xfrm>
          <a:prstGeom prst="line">
            <a:avLst/>
          </a:prstGeom>
          <a:noFill/>
          <a:ln w="57150">
            <a:solidFill>
              <a:srgbClr val="FF6600"/>
            </a:solidFill>
            <a:round/>
            <a:headEnd type="none" w="sm" len="sm"/>
            <a:tailEnd type="triangle" w="med" len="lg"/>
          </a:ln>
          <a:extLst>
            <a:ext uri="{909E8E84-426E-40DD-AFC4-6F175D3DCCD1}">
              <a14:hiddenFill xmlns="" xmlns:a14="http://schemas.microsoft.com/office/drawing/2010/main">
                <a:noFill/>
              </a14:hiddenFill>
            </a:ext>
          </a:extLst>
        </p:spPr>
        <p:txBody>
          <a:bodyPr wrap="none"/>
          <a:lstStyle/>
          <a:p>
            <a:endParaRPr lang="tr-TR"/>
          </a:p>
        </p:txBody>
      </p:sp>
      <p:sp>
        <p:nvSpPr>
          <p:cNvPr id="600121" name="Text Box 57"/>
          <p:cNvSpPr txBox="1">
            <a:spLocks noChangeArrowheads="1"/>
          </p:cNvSpPr>
          <p:nvPr/>
        </p:nvSpPr>
        <p:spPr bwMode="auto">
          <a:xfrm rot="-2037690">
            <a:off x="900113" y="1916113"/>
            <a:ext cx="4495800"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600" b="1">
                <a:solidFill>
                  <a:srgbClr val="000066"/>
                </a:solidFill>
                <a:latin typeface="Calibri" pitchFamily="34" charset="0"/>
              </a:rPr>
              <a:t>Basitten Karmaşığa Doğru</a:t>
            </a:r>
          </a:p>
        </p:txBody>
      </p:sp>
      <p:sp>
        <p:nvSpPr>
          <p:cNvPr id="600122" name="Text Box 58"/>
          <p:cNvSpPr txBox="1">
            <a:spLocks noChangeArrowheads="1"/>
          </p:cNvSpPr>
          <p:nvPr/>
        </p:nvSpPr>
        <p:spPr bwMode="auto">
          <a:xfrm>
            <a:off x="250825" y="260350"/>
            <a:ext cx="5257800"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3200" b="1">
                <a:solidFill>
                  <a:srgbClr val="FF0000"/>
                </a:solidFill>
                <a:latin typeface="Calibri" pitchFamily="34" charset="0"/>
              </a:rPr>
              <a:t>Devinişsel Alan Basamakları</a:t>
            </a:r>
          </a:p>
        </p:txBody>
      </p:sp>
      <p:sp>
        <p:nvSpPr>
          <p:cNvPr id="600123" name="Text Box 59"/>
          <p:cNvSpPr txBox="1">
            <a:spLocks noChangeArrowheads="1"/>
          </p:cNvSpPr>
          <p:nvPr/>
        </p:nvSpPr>
        <p:spPr bwMode="auto">
          <a:xfrm>
            <a:off x="250825" y="5516563"/>
            <a:ext cx="1584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chemeClr val="bg2"/>
                </a:solidFill>
                <a:latin typeface="Calibri" pitchFamily="34" charset="0"/>
              </a:rPr>
              <a:t>Uyarılma</a:t>
            </a:r>
          </a:p>
        </p:txBody>
      </p:sp>
      <p:sp>
        <p:nvSpPr>
          <p:cNvPr id="600124" name="Text Box 60"/>
          <p:cNvSpPr txBox="1">
            <a:spLocks noChangeArrowheads="1"/>
          </p:cNvSpPr>
          <p:nvPr/>
        </p:nvSpPr>
        <p:spPr bwMode="auto">
          <a:xfrm>
            <a:off x="2051050" y="5492750"/>
            <a:ext cx="1584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chemeClr val="bg2"/>
                </a:solidFill>
                <a:latin typeface="Calibri" pitchFamily="34" charset="0"/>
              </a:rPr>
              <a:t>Uyarılma</a:t>
            </a:r>
          </a:p>
        </p:txBody>
      </p:sp>
      <p:sp>
        <p:nvSpPr>
          <p:cNvPr id="600125" name="Text Box 61"/>
          <p:cNvSpPr txBox="1">
            <a:spLocks noChangeArrowheads="1"/>
          </p:cNvSpPr>
          <p:nvPr/>
        </p:nvSpPr>
        <p:spPr bwMode="auto">
          <a:xfrm>
            <a:off x="3779838" y="5492750"/>
            <a:ext cx="1584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chemeClr val="bg2"/>
                </a:solidFill>
                <a:latin typeface="Calibri" pitchFamily="34" charset="0"/>
              </a:rPr>
              <a:t>Uyarılma</a:t>
            </a:r>
          </a:p>
        </p:txBody>
      </p:sp>
      <p:sp>
        <p:nvSpPr>
          <p:cNvPr id="600126" name="Text Box 62"/>
          <p:cNvSpPr txBox="1">
            <a:spLocks noChangeArrowheads="1"/>
          </p:cNvSpPr>
          <p:nvPr/>
        </p:nvSpPr>
        <p:spPr bwMode="auto">
          <a:xfrm>
            <a:off x="7308850" y="5492750"/>
            <a:ext cx="1584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chemeClr val="bg2"/>
                </a:solidFill>
                <a:latin typeface="Calibri" pitchFamily="34" charset="0"/>
              </a:rPr>
              <a:t>Uyarılma</a:t>
            </a:r>
          </a:p>
        </p:txBody>
      </p:sp>
      <p:sp>
        <p:nvSpPr>
          <p:cNvPr id="600127" name="Text Box 63"/>
          <p:cNvSpPr txBox="1">
            <a:spLocks noChangeArrowheads="1"/>
          </p:cNvSpPr>
          <p:nvPr/>
        </p:nvSpPr>
        <p:spPr bwMode="auto">
          <a:xfrm>
            <a:off x="5580063" y="5492750"/>
            <a:ext cx="1584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chemeClr val="bg2"/>
                </a:solidFill>
                <a:latin typeface="Calibri" pitchFamily="34" charset="0"/>
              </a:rPr>
              <a:t>Uyarılma</a:t>
            </a:r>
          </a:p>
        </p:txBody>
      </p:sp>
      <p:sp>
        <p:nvSpPr>
          <p:cNvPr id="600128" name="Text Box 64"/>
          <p:cNvSpPr txBox="1">
            <a:spLocks noChangeArrowheads="1"/>
          </p:cNvSpPr>
          <p:nvPr/>
        </p:nvSpPr>
        <p:spPr bwMode="auto">
          <a:xfrm>
            <a:off x="1979613" y="4508500"/>
            <a:ext cx="17287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400" b="1">
                <a:solidFill>
                  <a:srgbClr val="000066"/>
                </a:solidFill>
                <a:latin typeface="Calibri" pitchFamily="34" charset="0"/>
              </a:rPr>
              <a:t>Kılavuzlama</a:t>
            </a:r>
            <a:endParaRPr lang="tr-TR" altLang="tr-TR" sz="2400">
              <a:latin typeface="Calibri" pitchFamily="34" charset="0"/>
            </a:endParaRPr>
          </a:p>
        </p:txBody>
      </p:sp>
      <p:sp>
        <p:nvSpPr>
          <p:cNvPr id="600129" name="Text Box 65"/>
          <p:cNvSpPr txBox="1">
            <a:spLocks noChangeArrowheads="1"/>
          </p:cNvSpPr>
          <p:nvPr/>
        </p:nvSpPr>
        <p:spPr bwMode="auto">
          <a:xfrm>
            <a:off x="3779838" y="4508500"/>
            <a:ext cx="172878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Kılavuzlama</a:t>
            </a:r>
            <a:endParaRPr lang="tr-TR" altLang="tr-TR" sz="2000">
              <a:latin typeface="Calibri" pitchFamily="34" charset="0"/>
            </a:endParaRPr>
          </a:p>
        </p:txBody>
      </p:sp>
      <p:sp>
        <p:nvSpPr>
          <p:cNvPr id="600130" name="Text Box 66"/>
          <p:cNvSpPr txBox="1">
            <a:spLocks noChangeArrowheads="1"/>
          </p:cNvSpPr>
          <p:nvPr/>
        </p:nvSpPr>
        <p:spPr bwMode="auto">
          <a:xfrm>
            <a:off x="5435600" y="4508500"/>
            <a:ext cx="172878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Kılavuzlama</a:t>
            </a:r>
            <a:endParaRPr lang="tr-TR" altLang="tr-TR" sz="2000">
              <a:latin typeface="Calibri" pitchFamily="34" charset="0"/>
            </a:endParaRPr>
          </a:p>
        </p:txBody>
      </p:sp>
      <p:sp>
        <p:nvSpPr>
          <p:cNvPr id="600131" name="Text Box 67"/>
          <p:cNvSpPr txBox="1">
            <a:spLocks noChangeArrowheads="1"/>
          </p:cNvSpPr>
          <p:nvPr/>
        </p:nvSpPr>
        <p:spPr bwMode="auto">
          <a:xfrm>
            <a:off x="7235825" y="4508500"/>
            <a:ext cx="1728788"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tr-TR" altLang="tr-TR" sz="2000" b="1">
                <a:solidFill>
                  <a:srgbClr val="000066"/>
                </a:solidFill>
                <a:latin typeface="Calibri" pitchFamily="34" charset="0"/>
              </a:rPr>
              <a:t>Kılavuzlama</a:t>
            </a:r>
            <a:endParaRPr lang="tr-TR" altLang="tr-TR" sz="2000">
              <a:latin typeface="Calibri" pitchFamily="34" charset="0"/>
            </a:endParaRPr>
          </a:p>
        </p:txBody>
      </p:sp>
      <p:sp>
        <p:nvSpPr>
          <p:cNvPr id="600132" name="Text Box 68"/>
          <p:cNvSpPr txBox="1">
            <a:spLocks noChangeArrowheads="1"/>
          </p:cNvSpPr>
          <p:nvPr/>
        </p:nvSpPr>
        <p:spPr bwMode="auto">
          <a:xfrm>
            <a:off x="3924300" y="3500438"/>
            <a:ext cx="14398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rgbClr val="000066"/>
                </a:solidFill>
                <a:latin typeface="Calibri" pitchFamily="34" charset="0"/>
              </a:rPr>
              <a:t>Beceri</a:t>
            </a:r>
          </a:p>
        </p:txBody>
      </p:sp>
      <p:sp>
        <p:nvSpPr>
          <p:cNvPr id="600133" name="Text Box 69"/>
          <p:cNvSpPr txBox="1">
            <a:spLocks noChangeArrowheads="1"/>
          </p:cNvSpPr>
          <p:nvPr/>
        </p:nvSpPr>
        <p:spPr bwMode="auto">
          <a:xfrm>
            <a:off x="5724525" y="3500438"/>
            <a:ext cx="14398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rgbClr val="000066"/>
                </a:solidFill>
                <a:latin typeface="Calibri" pitchFamily="34" charset="0"/>
              </a:rPr>
              <a:t>Beceri</a:t>
            </a:r>
          </a:p>
        </p:txBody>
      </p:sp>
      <p:sp>
        <p:nvSpPr>
          <p:cNvPr id="600134" name="Text Box 70"/>
          <p:cNvSpPr txBox="1">
            <a:spLocks noChangeArrowheads="1"/>
          </p:cNvSpPr>
          <p:nvPr/>
        </p:nvSpPr>
        <p:spPr bwMode="auto">
          <a:xfrm>
            <a:off x="7524750" y="3500438"/>
            <a:ext cx="14398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rgbClr val="000066"/>
                </a:solidFill>
                <a:latin typeface="Calibri" pitchFamily="34" charset="0"/>
              </a:rPr>
              <a:t>Beceri</a:t>
            </a:r>
          </a:p>
        </p:txBody>
      </p:sp>
      <p:sp>
        <p:nvSpPr>
          <p:cNvPr id="600135" name="Text Box 71"/>
          <p:cNvSpPr txBox="1">
            <a:spLocks noChangeArrowheads="1"/>
          </p:cNvSpPr>
          <p:nvPr/>
        </p:nvSpPr>
        <p:spPr bwMode="auto">
          <a:xfrm>
            <a:off x="5651500" y="2133600"/>
            <a:ext cx="1512888"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rgbClr val="000066"/>
                </a:solidFill>
                <a:latin typeface="Calibri" pitchFamily="34" charset="0"/>
              </a:rPr>
              <a:t>Duruma Uydurma</a:t>
            </a:r>
          </a:p>
        </p:txBody>
      </p:sp>
      <p:sp>
        <p:nvSpPr>
          <p:cNvPr id="600136" name="Text Box 72"/>
          <p:cNvSpPr txBox="1">
            <a:spLocks noChangeArrowheads="1"/>
          </p:cNvSpPr>
          <p:nvPr/>
        </p:nvSpPr>
        <p:spPr bwMode="auto">
          <a:xfrm>
            <a:off x="7380288" y="2133600"/>
            <a:ext cx="1512887"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solidFill>
                  <a:srgbClr val="000066"/>
                </a:solidFill>
                <a:latin typeface="Calibri" pitchFamily="34" charset="0"/>
              </a:rPr>
              <a:t>Duruma Uydurma</a:t>
            </a:r>
          </a:p>
        </p:txBody>
      </p:sp>
      <p:sp>
        <p:nvSpPr>
          <p:cNvPr id="47168" name="Text Box 64"/>
          <p:cNvSpPr txBox="1">
            <a:spLocks noChangeArrowheads="1"/>
          </p:cNvSpPr>
          <p:nvPr/>
        </p:nvSpPr>
        <p:spPr bwMode="auto">
          <a:xfrm>
            <a:off x="7380288" y="1052513"/>
            <a:ext cx="14398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b="1"/>
              <a:t>Yaratma</a:t>
            </a:r>
          </a:p>
        </p:txBody>
      </p:sp>
    </p:spTree>
    <p:extLst>
      <p:ext uri="{BB962C8B-B14F-4D97-AF65-F5344CB8AC3E}">
        <p14:creationId xmlns="" xmlns:p14="http://schemas.microsoft.com/office/powerpoint/2010/main" val="3260815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7166"/>
                                        </p:tgtEl>
                                        <p:attrNameLst>
                                          <p:attrName>style.visibility</p:attrName>
                                        </p:attrNameLst>
                                      </p:cBhvr>
                                      <p:to>
                                        <p:strVal val="visible"/>
                                      </p:to>
                                    </p:set>
                                    <p:animEffect transition="in" filter="diamond(in)">
                                      <p:cBhvr>
                                        <p:cTn id="7" dur="2000"/>
                                        <p:tgtEl>
                                          <p:spTgt spid="471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00123"/>
                                        </p:tgtEl>
                                        <p:attrNameLst>
                                          <p:attrName>style.visibility</p:attrName>
                                        </p:attrNameLst>
                                      </p:cBhvr>
                                      <p:to>
                                        <p:strVal val="visible"/>
                                      </p:to>
                                    </p:set>
                                    <p:animEffect transition="in" filter="box(in)">
                                      <p:cBhvr>
                                        <p:cTn id="12" dur="500"/>
                                        <p:tgtEl>
                                          <p:spTgt spid="6001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00128"/>
                                        </p:tgtEl>
                                        <p:attrNameLst>
                                          <p:attrName>style.visibility</p:attrName>
                                        </p:attrNameLst>
                                      </p:cBhvr>
                                      <p:to>
                                        <p:strVal val="visible"/>
                                      </p:to>
                                    </p:set>
                                    <p:animEffect transition="in" filter="box(in)">
                                      <p:cBhvr>
                                        <p:cTn id="17" dur="500"/>
                                        <p:tgtEl>
                                          <p:spTgt spid="6001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00132"/>
                                        </p:tgtEl>
                                        <p:attrNameLst>
                                          <p:attrName>style.visibility</p:attrName>
                                        </p:attrNameLst>
                                      </p:cBhvr>
                                      <p:to>
                                        <p:strVal val="visible"/>
                                      </p:to>
                                    </p:set>
                                    <p:animEffect transition="in" filter="box(in)">
                                      <p:cBhvr>
                                        <p:cTn id="22" dur="500"/>
                                        <p:tgtEl>
                                          <p:spTgt spid="6001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00135"/>
                                        </p:tgtEl>
                                        <p:attrNameLst>
                                          <p:attrName>style.visibility</p:attrName>
                                        </p:attrNameLst>
                                      </p:cBhvr>
                                      <p:to>
                                        <p:strVal val="visible"/>
                                      </p:to>
                                    </p:set>
                                    <p:animEffect transition="in" filter="box(in)">
                                      <p:cBhvr>
                                        <p:cTn id="27" dur="500"/>
                                        <p:tgtEl>
                                          <p:spTgt spid="6001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7168"/>
                                        </p:tgtEl>
                                        <p:attrNameLst>
                                          <p:attrName>style.visibility</p:attrName>
                                        </p:attrNameLst>
                                      </p:cBhvr>
                                      <p:to>
                                        <p:strVal val="visible"/>
                                      </p:to>
                                    </p:set>
                                    <p:animEffect transition="in" filter="box(in)">
                                      <p:cBhvr>
                                        <p:cTn id="32" dur="500"/>
                                        <p:tgtEl>
                                          <p:spTgt spid="47168"/>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00124"/>
                                        </p:tgtEl>
                                        <p:attrNameLst>
                                          <p:attrName>style.visibility</p:attrName>
                                        </p:attrNameLst>
                                      </p:cBhvr>
                                      <p:to>
                                        <p:strVal val="visible"/>
                                      </p:to>
                                    </p:set>
                                    <p:animEffect transition="in" filter="box(in)">
                                      <p:cBhvr>
                                        <p:cTn id="35" dur="500"/>
                                        <p:tgtEl>
                                          <p:spTgt spid="600124"/>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600129"/>
                                        </p:tgtEl>
                                        <p:attrNameLst>
                                          <p:attrName>style.visibility</p:attrName>
                                        </p:attrNameLst>
                                      </p:cBhvr>
                                      <p:to>
                                        <p:strVal val="visible"/>
                                      </p:to>
                                    </p:set>
                                    <p:animEffect transition="in" filter="box(in)">
                                      <p:cBhvr>
                                        <p:cTn id="38" dur="500"/>
                                        <p:tgtEl>
                                          <p:spTgt spid="600129"/>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600125"/>
                                        </p:tgtEl>
                                        <p:attrNameLst>
                                          <p:attrName>style.visibility</p:attrName>
                                        </p:attrNameLst>
                                      </p:cBhvr>
                                      <p:to>
                                        <p:strVal val="visible"/>
                                      </p:to>
                                    </p:set>
                                    <p:animEffect transition="in" filter="box(in)">
                                      <p:cBhvr>
                                        <p:cTn id="41" dur="500"/>
                                        <p:tgtEl>
                                          <p:spTgt spid="600125"/>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600133"/>
                                        </p:tgtEl>
                                        <p:attrNameLst>
                                          <p:attrName>style.visibility</p:attrName>
                                        </p:attrNameLst>
                                      </p:cBhvr>
                                      <p:to>
                                        <p:strVal val="visible"/>
                                      </p:to>
                                    </p:set>
                                    <p:animEffect transition="in" filter="box(in)">
                                      <p:cBhvr>
                                        <p:cTn id="44" dur="500"/>
                                        <p:tgtEl>
                                          <p:spTgt spid="60013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600130"/>
                                        </p:tgtEl>
                                        <p:attrNameLst>
                                          <p:attrName>style.visibility</p:attrName>
                                        </p:attrNameLst>
                                      </p:cBhvr>
                                      <p:to>
                                        <p:strVal val="visible"/>
                                      </p:to>
                                    </p:set>
                                    <p:animEffect transition="in" filter="box(in)">
                                      <p:cBhvr>
                                        <p:cTn id="47" dur="500"/>
                                        <p:tgtEl>
                                          <p:spTgt spid="600130"/>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600127"/>
                                        </p:tgtEl>
                                        <p:attrNameLst>
                                          <p:attrName>style.visibility</p:attrName>
                                        </p:attrNameLst>
                                      </p:cBhvr>
                                      <p:to>
                                        <p:strVal val="visible"/>
                                      </p:to>
                                    </p:set>
                                    <p:animEffect transition="in" filter="box(in)">
                                      <p:cBhvr>
                                        <p:cTn id="50" dur="500"/>
                                        <p:tgtEl>
                                          <p:spTgt spid="600127"/>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600136"/>
                                        </p:tgtEl>
                                        <p:attrNameLst>
                                          <p:attrName>style.visibility</p:attrName>
                                        </p:attrNameLst>
                                      </p:cBhvr>
                                      <p:to>
                                        <p:strVal val="visible"/>
                                      </p:to>
                                    </p:set>
                                    <p:animEffect transition="in" filter="box(in)">
                                      <p:cBhvr>
                                        <p:cTn id="53" dur="500"/>
                                        <p:tgtEl>
                                          <p:spTgt spid="60013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600134"/>
                                        </p:tgtEl>
                                        <p:attrNameLst>
                                          <p:attrName>style.visibility</p:attrName>
                                        </p:attrNameLst>
                                      </p:cBhvr>
                                      <p:to>
                                        <p:strVal val="visible"/>
                                      </p:to>
                                    </p:set>
                                    <p:animEffect transition="in" filter="box(in)">
                                      <p:cBhvr>
                                        <p:cTn id="56" dur="500"/>
                                        <p:tgtEl>
                                          <p:spTgt spid="600134"/>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600131"/>
                                        </p:tgtEl>
                                        <p:attrNameLst>
                                          <p:attrName>style.visibility</p:attrName>
                                        </p:attrNameLst>
                                      </p:cBhvr>
                                      <p:to>
                                        <p:strVal val="visible"/>
                                      </p:to>
                                    </p:set>
                                    <p:animEffect transition="in" filter="box(in)">
                                      <p:cBhvr>
                                        <p:cTn id="59" dur="500"/>
                                        <p:tgtEl>
                                          <p:spTgt spid="600131"/>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600126"/>
                                        </p:tgtEl>
                                        <p:attrNameLst>
                                          <p:attrName>style.visibility</p:attrName>
                                        </p:attrNameLst>
                                      </p:cBhvr>
                                      <p:to>
                                        <p:strVal val="visible"/>
                                      </p:to>
                                    </p:set>
                                    <p:animEffect transition="in" filter="box(in)">
                                      <p:cBhvr>
                                        <p:cTn id="62" dur="500"/>
                                        <p:tgtEl>
                                          <p:spTgt spid="600126"/>
                                        </p:tgtEl>
                                      </p:cBhvr>
                                    </p:animEffect>
                                  </p:childTnLst>
                                </p:cTn>
                              </p:par>
                            </p:childTnLst>
                          </p:cTn>
                        </p:par>
                        <p:par>
                          <p:cTn id="63" fill="hold" nodeType="afterGroup">
                            <p:stCondLst>
                              <p:cond delay="500"/>
                            </p:stCondLst>
                            <p:childTnLst>
                              <p:par>
                                <p:cTn id="64" presetID="2" presetClass="entr" presetSubtype="12" fill="hold" grpId="0" nodeType="afterEffect">
                                  <p:stCondLst>
                                    <p:cond delay="0"/>
                                  </p:stCondLst>
                                  <p:childTnLst>
                                    <p:set>
                                      <p:cBhvr>
                                        <p:cTn id="65" dur="1" fill="hold">
                                          <p:stCondLst>
                                            <p:cond delay="0"/>
                                          </p:stCondLst>
                                        </p:cTn>
                                        <p:tgtEl>
                                          <p:spTgt spid="600120"/>
                                        </p:tgtEl>
                                        <p:attrNameLst>
                                          <p:attrName>style.visibility</p:attrName>
                                        </p:attrNameLst>
                                      </p:cBhvr>
                                      <p:to>
                                        <p:strVal val="visible"/>
                                      </p:to>
                                    </p:set>
                                    <p:anim calcmode="lin" valueType="num">
                                      <p:cBhvr additive="base">
                                        <p:cTn id="66" dur="500" fill="hold"/>
                                        <p:tgtEl>
                                          <p:spTgt spid="600120"/>
                                        </p:tgtEl>
                                        <p:attrNameLst>
                                          <p:attrName>ppt_x</p:attrName>
                                        </p:attrNameLst>
                                      </p:cBhvr>
                                      <p:tavLst>
                                        <p:tav tm="0">
                                          <p:val>
                                            <p:strVal val="0-#ppt_w/2"/>
                                          </p:val>
                                        </p:tav>
                                        <p:tav tm="100000">
                                          <p:val>
                                            <p:strVal val="#ppt_x"/>
                                          </p:val>
                                        </p:tav>
                                      </p:tavLst>
                                    </p:anim>
                                    <p:anim calcmode="lin" valueType="num">
                                      <p:cBhvr additive="base">
                                        <p:cTn id="67" dur="500" fill="hold"/>
                                        <p:tgtEl>
                                          <p:spTgt spid="600120"/>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1000"/>
                            </p:stCondLst>
                            <p:childTnLst>
                              <p:par>
                                <p:cTn id="69" presetID="9" presetClass="entr" presetSubtype="0" fill="hold" grpId="0" nodeType="afterEffect">
                                  <p:stCondLst>
                                    <p:cond delay="0"/>
                                  </p:stCondLst>
                                  <p:childTnLst>
                                    <p:set>
                                      <p:cBhvr>
                                        <p:cTn id="70" dur="1" fill="hold">
                                          <p:stCondLst>
                                            <p:cond delay="0"/>
                                          </p:stCondLst>
                                        </p:cTn>
                                        <p:tgtEl>
                                          <p:spTgt spid="600121"/>
                                        </p:tgtEl>
                                        <p:attrNameLst>
                                          <p:attrName>style.visibility</p:attrName>
                                        </p:attrNameLst>
                                      </p:cBhvr>
                                      <p:to>
                                        <p:strVal val="visible"/>
                                      </p:to>
                                    </p:set>
                                    <p:animEffect transition="in" filter="dissolve">
                                      <p:cBhvr>
                                        <p:cTn id="71" dur="500"/>
                                        <p:tgtEl>
                                          <p:spTgt spid="600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120" grpId="0" animBg="1"/>
      <p:bldP spid="600121" grpId="0" autoUpdateAnimBg="0"/>
      <p:bldP spid="600123" grpId="0"/>
      <p:bldP spid="600124" grpId="0"/>
      <p:bldP spid="600125" grpId="0"/>
      <p:bldP spid="600126" grpId="0"/>
      <p:bldP spid="600127" grpId="0"/>
      <p:bldP spid="600128" grpId="0"/>
      <p:bldP spid="600129" grpId="0"/>
      <p:bldP spid="600130" grpId="0"/>
      <p:bldP spid="600131" grpId="0"/>
      <p:bldP spid="600132" grpId="0"/>
      <p:bldP spid="600133" grpId="0"/>
      <p:bldP spid="600134" grpId="0"/>
      <p:bldP spid="600135" grpId="0"/>
      <p:bldP spid="600136" grpId="0"/>
      <p:bldP spid="4716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609600" y="1447800"/>
            <a:ext cx="7848600" cy="4495800"/>
          </a:xfrm>
        </p:spPr>
        <p:txBody>
          <a:bodyPr/>
          <a:lstStyle/>
          <a:p>
            <a:pPr algn="just" eaLnBrk="1" hangingPunct="1">
              <a:buFont typeface="Wingdings" pitchFamily="2" charset="2"/>
              <a:buNone/>
            </a:pPr>
            <a:r>
              <a:rPr lang="tr-TR" altLang="tr-TR" sz="2600" dirty="0" smtClean="0"/>
              <a:t>	Devinişsel öğrenme alanını ilk basamağı gözlem basamağıdır. Bu basamakta yapılan iş gözlenir, yada izlenecek yolla ilgili işlem basmakları, yönergeler, talimatlar okunur.</a:t>
            </a:r>
          </a:p>
          <a:p>
            <a:pPr algn="just" eaLnBrk="1" hangingPunct="1">
              <a:buFont typeface="Wingdings" pitchFamily="2" charset="2"/>
              <a:buNone/>
            </a:pPr>
            <a:endParaRPr lang="tr-TR" altLang="tr-TR" sz="2600" dirty="0" smtClean="0"/>
          </a:p>
          <a:p>
            <a:pPr algn="just" eaLnBrk="1" hangingPunct="1">
              <a:buFont typeface="Wingdings" pitchFamily="2" charset="2"/>
              <a:buNone/>
            </a:pPr>
            <a:r>
              <a:rPr lang="tr-TR" altLang="tr-TR" sz="2600" b="1" dirty="0" smtClean="0">
                <a:solidFill>
                  <a:schemeClr val="accent2"/>
                </a:solidFill>
              </a:rPr>
              <a:t>Örnek:</a:t>
            </a:r>
          </a:p>
          <a:p>
            <a:pPr algn="just" eaLnBrk="1" hangingPunct="1">
              <a:buFont typeface="Wingdings" pitchFamily="2" charset="2"/>
              <a:buNone/>
            </a:pPr>
            <a:r>
              <a:rPr lang="tr-TR" altLang="tr-TR" sz="2600" dirty="0" smtClean="0"/>
              <a:t>*Fen bilgisi dersinde deney yapmak için hazır duruma gelme</a:t>
            </a:r>
          </a:p>
          <a:p>
            <a:pPr algn="just" eaLnBrk="1" hangingPunct="1">
              <a:buFont typeface="Wingdings" pitchFamily="2" charset="2"/>
              <a:buNone/>
            </a:pPr>
            <a:r>
              <a:rPr lang="tr-TR" altLang="tr-TR" sz="2600" dirty="0" smtClean="0"/>
              <a:t>*Araba sürmek için vücudu hazır duruma getirme</a:t>
            </a:r>
          </a:p>
          <a:p>
            <a:pPr algn="just" eaLnBrk="1" hangingPunct="1">
              <a:buFont typeface="Wingdings" pitchFamily="2" charset="2"/>
              <a:buNone/>
            </a:pPr>
            <a:r>
              <a:rPr lang="tr-TR" altLang="tr-TR" sz="2600" dirty="0" smtClean="0"/>
              <a:t>*Pasta yapmak için hazır olma</a:t>
            </a:r>
            <a:endParaRPr lang="tr-TR" altLang="tr-TR" sz="2600" dirty="0" smtClean="0">
              <a:solidFill>
                <a:srgbClr val="FF0000"/>
              </a:solidFill>
            </a:endParaRPr>
          </a:p>
        </p:txBody>
      </p:sp>
      <p:sp>
        <p:nvSpPr>
          <p:cNvPr id="48131" name="Rectangle 3"/>
          <p:cNvSpPr>
            <a:spLocks noChangeArrowheads="1"/>
          </p:cNvSpPr>
          <p:nvPr/>
        </p:nvSpPr>
        <p:spPr bwMode="auto">
          <a:xfrm>
            <a:off x="304800" y="533400"/>
            <a:ext cx="5732463"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hlink"/>
              </a:buClr>
              <a:buSzPct val="80000"/>
              <a:buFont typeface="Wingdings" pitchFamily="2" charset="2"/>
              <a:buNone/>
            </a:pPr>
            <a:r>
              <a:rPr lang="tr-TR" altLang="tr-TR" sz="3200" b="1"/>
              <a:t>1. Gözlem ( Uyarılma):</a:t>
            </a:r>
          </a:p>
        </p:txBody>
      </p:sp>
    </p:spTree>
    <p:extLst>
      <p:ext uri="{BB962C8B-B14F-4D97-AF65-F5344CB8AC3E}">
        <p14:creationId xmlns="" xmlns:p14="http://schemas.microsoft.com/office/powerpoint/2010/main" val="2188831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fade">
                                      <p:cBhvr>
                                        <p:cTn id="7" dur="2000"/>
                                        <p:tgtEl>
                                          <p:spTgt spid="481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0">
                                            <p:txEl>
                                              <p:pRg st="2" end="2"/>
                                            </p:txEl>
                                          </p:spTgt>
                                        </p:tgtEl>
                                        <p:attrNameLst>
                                          <p:attrName>style.visibility</p:attrName>
                                        </p:attrNameLst>
                                      </p:cBhvr>
                                      <p:to>
                                        <p:strVal val="visible"/>
                                      </p:to>
                                    </p:set>
                                    <p:animEffect transition="in" filter="fade">
                                      <p:cBhvr>
                                        <p:cTn id="12" dur="2000"/>
                                        <p:tgtEl>
                                          <p:spTgt spid="48130">
                                            <p:txEl>
                                              <p:pRg st="2" end="2"/>
                                            </p:txEl>
                                          </p:spTgt>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8130">
                                            <p:txEl>
                                              <p:pRg st="3" end="3"/>
                                            </p:txEl>
                                          </p:spTgt>
                                        </p:tgtEl>
                                        <p:attrNameLst>
                                          <p:attrName>style.visibility</p:attrName>
                                        </p:attrNameLst>
                                      </p:cBhvr>
                                      <p:to>
                                        <p:strVal val="visible"/>
                                      </p:to>
                                    </p:set>
                                    <p:animEffect transition="in" filter="fade">
                                      <p:cBhvr>
                                        <p:cTn id="16" dur="3000"/>
                                        <p:tgtEl>
                                          <p:spTgt spid="48130">
                                            <p:txEl>
                                              <p:pRg st="3" end="3"/>
                                            </p:txEl>
                                          </p:spTgt>
                                        </p:tgtEl>
                                      </p:cBhvr>
                                    </p:animEffect>
                                  </p:childTnLst>
                                </p:cTn>
                              </p:par>
                            </p:childTnLst>
                          </p:cTn>
                        </p:par>
                        <p:par>
                          <p:cTn id="17" fill="hold" nodeType="afterGroup">
                            <p:stCondLst>
                              <p:cond delay="5000"/>
                            </p:stCondLst>
                            <p:childTnLst>
                              <p:par>
                                <p:cTn id="18" presetID="10" presetClass="entr" presetSubtype="0" fill="hold" grpId="0" nodeType="afterEffect">
                                  <p:stCondLst>
                                    <p:cond delay="0"/>
                                  </p:stCondLst>
                                  <p:childTnLst>
                                    <p:set>
                                      <p:cBhvr>
                                        <p:cTn id="19" dur="1" fill="hold">
                                          <p:stCondLst>
                                            <p:cond delay="0"/>
                                          </p:stCondLst>
                                        </p:cTn>
                                        <p:tgtEl>
                                          <p:spTgt spid="48130">
                                            <p:txEl>
                                              <p:pRg st="4" end="4"/>
                                            </p:txEl>
                                          </p:spTgt>
                                        </p:tgtEl>
                                        <p:attrNameLst>
                                          <p:attrName>style.visibility</p:attrName>
                                        </p:attrNameLst>
                                      </p:cBhvr>
                                      <p:to>
                                        <p:strVal val="visible"/>
                                      </p:to>
                                    </p:set>
                                    <p:animEffect transition="in" filter="fade">
                                      <p:cBhvr>
                                        <p:cTn id="20" dur="3000"/>
                                        <p:tgtEl>
                                          <p:spTgt spid="48130">
                                            <p:txEl>
                                              <p:pRg st="4" end="4"/>
                                            </p:txEl>
                                          </p:spTgt>
                                        </p:tgtEl>
                                      </p:cBhvr>
                                    </p:animEffect>
                                  </p:childTnLst>
                                </p:cTn>
                              </p:par>
                            </p:childTnLst>
                          </p:cTn>
                        </p:par>
                        <p:par>
                          <p:cTn id="21" fill="hold" nodeType="afterGroup">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48130">
                                            <p:txEl>
                                              <p:pRg st="5" end="5"/>
                                            </p:txEl>
                                          </p:spTgt>
                                        </p:tgtEl>
                                        <p:attrNameLst>
                                          <p:attrName>style.visibility</p:attrName>
                                        </p:attrNameLst>
                                      </p:cBhvr>
                                      <p:to>
                                        <p:strVal val="visible"/>
                                      </p:to>
                                    </p:set>
                                    <p:animEffect transition="in" filter="fade">
                                      <p:cBhvr>
                                        <p:cTn id="24" dur="3000"/>
                                        <p:tgtEl>
                                          <p:spTgt spid="481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95288" y="1828800"/>
            <a:ext cx="7848600" cy="4768850"/>
          </a:xfrm>
        </p:spPr>
        <p:txBody>
          <a:bodyPr/>
          <a:lstStyle/>
          <a:p>
            <a:pPr algn="just" eaLnBrk="1" hangingPunct="1">
              <a:buFont typeface="Wingdings" pitchFamily="2" charset="2"/>
              <a:buNone/>
            </a:pPr>
            <a:r>
              <a:rPr lang="tr-TR" altLang="tr-TR" sz="2600" dirty="0" smtClean="0"/>
              <a:t>	Bu aşamada öğrenci yönergeleri izler. İzlediği veya seyrettiği basamakları bilinçli bir biçimde fakat acemice uygulamaya çalışır. Gördüğü hareketleri benzetir, aynısını yapmaya çalışır.</a:t>
            </a:r>
          </a:p>
          <a:p>
            <a:pPr algn="just" eaLnBrk="1" hangingPunct="1">
              <a:buFont typeface="Wingdings" pitchFamily="2" charset="2"/>
              <a:buNone/>
            </a:pPr>
            <a:r>
              <a:rPr lang="tr-TR" altLang="tr-TR" sz="2600" dirty="0" smtClean="0">
                <a:solidFill>
                  <a:schemeClr val="accent2"/>
                </a:solidFill>
              </a:rPr>
              <a:t> </a:t>
            </a:r>
            <a:r>
              <a:rPr lang="tr-TR" altLang="tr-TR" sz="2600" b="1" dirty="0" smtClean="0">
                <a:solidFill>
                  <a:schemeClr val="accent2"/>
                </a:solidFill>
              </a:rPr>
              <a:t>Örnek:</a:t>
            </a:r>
          </a:p>
          <a:p>
            <a:pPr algn="just" eaLnBrk="1" hangingPunct="1">
              <a:buFont typeface="Wingdings" pitchFamily="2" charset="2"/>
              <a:buNone/>
            </a:pPr>
            <a:r>
              <a:rPr lang="tr-TR" altLang="tr-TR" sz="2600" dirty="0" smtClean="0"/>
              <a:t>	Fen bilgisi dersinde deney yapılışını adım adım taklit ederek yapma</a:t>
            </a:r>
          </a:p>
          <a:p>
            <a:pPr algn="just" eaLnBrk="1" hangingPunct="1">
              <a:buFont typeface="Wingdings" pitchFamily="2" charset="2"/>
              <a:buNone/>
            </a:pPr>
            <a:r>
              <a:rPr lang="tr-TR" altLang="tr-TR" sz="2600" dirty="0" smtClean="0"/>
              <a:t>	Arabayı kılavuz denetiminde adım adım çalıştırma ve kullanma</a:t>
            </a:r>
          </a:p>
          <a:p>
            <a:pPr algn="just" eaLnBrk="1" hangingPunct="1">
              <a:buFont typeface="Wingdings" pitchFamily="2" charset="2"/>
              <a:buNone/>
            </a:pPr>
            <a:r>
              <a:rPr lang="tr-TR" altLang="tr-TR" sz="2600" dirty="0" smtClean="0"/>
              <a:t>	Pastanın yapılışını gözleyerek adım adım yapma</a:t>
            </a:r>
          </a:p>
        </p:txBody>
      </p:sp>
      <p:sp>
        <p:nvSpPr>
          <p:cNvPr id="49155" name="Rectangle 3"/>
          <p:cNvSpPr>
            <a:spLocks noChangeArrowheads="1"/>
          </p:cNvSpPr>
          <p:nvPr/>
        </p:nvSpPr>
        <p:spPr bwMode="auto">
          <a:xfrm>
            <a:off x="725488" y="417513"/>
            <a:ext cx="7662862"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3200" b="1"/>
              <a:t>2. Taklit Basamağı</a:t>
            </a:r>
          </a:p>
          <a:p>
            <a:pPr eaLnBrk="1" hangingPunct="1"/>
            <a:r>
              <a:rPr lang="tr-TR" altLang="tr-TR" sz="3200" b="1"/>
              <a:t>(Kılavuz Denetiminde Yapma)</a:t>
            </a:r>
          </a:p>
        </p:txBody>
      </p:sp>
    </p:spTree>
    <p:extLst>
      <p:ext uri="{BB962C8B-B14F-4D97-AF65-F5344CB8AC3E}">
        <p14:creationId xmlns="" xmlns:p14="http://schemas.microsoft.com/office/powerpoint/2010/main" val="3954340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fade">
                                      <p:cBhvr>
                                        <p:cTn id="7" dur="2000"/>
                                        <p:tgtEl>
                                          <p:spTgt spid="491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fade">
                                      <p:cBhvr>
                                        <p:cTn id="12" dur="2000"/>
                                        <p:tgtEl>
                                          <p:spTgt spid="49154">
                                            <p:txEl>
                                              <p:pRg st="1" end="1"/>
                                            </p:txEl>
                                          </p:spTgt>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9154">
                                            <p:txEl>
                                              <p:pRg st="2" end="2"/>
                                            </p:txEl>
                                          </p:spTgt>
                                        </p:tgtEl>
                                        <p:attrNameLst>
                                          <p:attrName>style.visibility</p:attrName>
                                        </p:attrNameLst>
                                      </p:cBhvr>
                                      <p:to>
                                        <p:strVal val="visible"/>
                                      </p:to>
                                    </p:set>
                                    <p:animEffect transition="in" filter="fade">
                                      <p:cBhvr>
                                        <p:cTn id="16" dur="2000"/>
                                        <p:tgtEl>
                                          <p:spTgt spid="49154">
                                            <p:txEl>
                                              <p:pRg st="2" end="2"/>
                                            </p:txEl>
                                          </p:spTgt>
                                        </p:tgtEl>
                                      </p:cBhvr>
                                    </p:animEffect>
                                  </p:childTnLst>
                                </p:cTn>
                              </p:par>
                            </p:childTnLst>
                          </p:cTn>
                        </p:par>
                        <p:par>
                          <p:cTn id="17" fill="hold" nodeType="afterGroup">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49154">
                                            <p:txEl>
                                              <p:pRg st="3" end="3"/>
                                            </p:txEl>
                                          </p:spTgt>
                                        </p:tgtEl>
                                        <p:attrNameLst>
                                          <p:attrName>style.visibility</p:attrName>
                                        </p:attrNameLst>
                                      </p:cBhvr>
                                      <p:to>
                                        <p:strVal val="visible"/>
                                      </p:to>
                                    </p:set>
                                    <p:animEffect transition="in" filter="fade">
                                      <p:cBhvr>
                                        <p:cTn id="20" dur="2000"/>
                                        <p:tgtEl>
                                          <p:spTgt spid="49154">
                                            <p:txEl>
                                              <p:pRg st="3" end="3"/>
                                            </p:txEl>
                                          </p:spTgt>
                                        </p:tgtEl>
                                      </p:cBhvr>
                                    </p:animEffect>
                                  </p:childTnLst>
                                </p:cTn>
                              </p:par>
                            </p:childTnLst>
                          </p:cTn>
                        </p:par>
                        <p:par>
                          <p:cTn id="21" fill="hold" nodeType="afterGroup">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49154">
                                            <p:txEl>
                                              <p:pRg st="4" end="4"/>
                                            </p:txEl>
                                          </p:spTgt>
                                        </p:tgtEl>
                                        <p:attrNameLst>
                                          <p:attrName>style.visibility</p:attrName>
                                        </p:attrNameLst>
                                      </p:cBhvr>
                                      <p:to>
                                        <p:strVal val="visible"/>
                                      </p:to>
                                    </p:set>
                                    <p:animEffect transition="in" filter="fade">
                                      <p:cBhvr>
                                        <p:cTn id="24" dur="2000"/>
                                        <p:tgtEl>
                                          <p:spTgt spid="49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533400" y="1512888"/>
            <a:ext cx="7924800" cy="4724400"/>
          </a:xfrm>
        </p:spPr>
        <p:txBody>
          <a:bodyPr>
            <a:normAutofit lnSpcReduction="10000"/>
          </a:bodyPr>
          <a:lstStyle/>
          <a:p>
            <a:pPr algn="just" eaLnBrk="1" hangingPunct="1">
              <a:buFont typeface="Wingdings" pitchFamily="2" charset="2"/>
              <a:buNone/>
            </a:pPr>
            <a:r>
              <a:rPr lang="tr-TR" altLang="tr-TR" sz="2600" dirty="0" smtClean="0"/>
              <a:t>	Taklit edilen veya uygulaması yapılmaya çalışılan işin, ödevin işlem basmaklarının bütününü yapabilecek düzeyde ustalaşmak ve alışkanlık kazanmak pekiştirmek bu düzeyin göstergesidir. Öğrenilenin otomatik olarak ustalıkla icra edebilmesi söz konusudur.</a:t>
            </a:r>
          </a:p>
          <a:p>
            <a:pPr eaLnBrk="1" hangingPunct="1">
              <a:buFont typeface="Wingdings" pitchFamily="2" charset="2"/>
              <a:buNone/>
            </a:pPr>
            <a:r>
              <a:rPr lang="tr-TR" altLang="tr-TR" sz="2600" b="1" dirty="0" smtClean="0">
                <a:solidFill>
                  <a:schemeClr val="accent2"/>
                </a:solidFill>
              </a:rPr>
              <a:t>Örnek:</a:t>
            </a:r>
            <a:r>
              <a:rPr lang="tr-TR" altLang="tr-TR" sz="2600" dirty="0" smtClean="0">
                <a:solidFill>
                  <a:schemeClr val="accent2"/>
                </a:solidFill>
              </a:rPr>
              <a:t> </a:t>
            </a:r>
          </a:p>
          <a:p>
            <a:pPr algn="just" eaLnBrk="1" hangingPunct="1">
              <a:buFont typeface="Wingdings" pitchFamily="2" charset="2"/>
              <a:buNone/>
            </a:pPr>
            <a:r>
              <a:rPr lang="tr-TR" altLang="tr-TR" sz="2600" dirty="0" smtClean="0"/>
              <a:t>	Fen bilgisi dersinde deney tam olarak yapma</a:t>
            </a:r>
          </a:p>
          <a:p>
            <a:pPr eaLnBrk="1" hangingPunct="1">
              <a:buFont typeface="Wingdings" pitchFamily="2" charset="2"/>
              <a:buNone/>
            </a:pPr>
            <a:r>
              <a:rPr lang="tr-TR" altLang="tr-TR" sz="2600" dirty="0" smtClean="0"/>
              <a:t>	Arabayı hatasız bir şekilde çalıştırma, hareket ettirme ve kullanma</a:t>
            </a:r>
          </a:p>
          <a:p>
            <a:pPr eaLnBrk="1" hangingPunct="1">
              <a:buFont typeface="Wingdings" pitchFamily="2" charset="2"/>
              <a:buNone/>
            </a:pPr>
            <a:r>
              <a:rPr lang="tr-TR" altLang="tr-TR" sz="2600" dirty="0" smtClean="0"/>
              <a:t>	Pastayı istenilen düzeyde yapma</a:t>
            </a:r>
          </a:p>
        </p:txBody>
      </p:sp>
      <p:sp>
        <p:nvSpPr>
          <p:cNvPr id="50179" name="Rectangle 3"/>
          <p:cNvSpPr>
            <a:spLocks noChangeArrowheads="1"/>
          </p:cNvSpPr>
          <p:nvPr/>
        </p:nvSpPr>
        <p:spPr bwMode="auto">
          <a:xfrm>
            <a:off x="395288" y="533400"/>
            <a:ext cx="8208962"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hlink"/>
              </a:buClr>
              <a:buSzPct val="80000"/>
              <a:buFont typeface="Wingdings" pitchFamily="2" charset="2"/>
              <a:buNone/>
            </a:pPr>
            <a:r>
              <a:rPr lang="tr-TR" altLang="tr-TR" sz="3200" b="1"/>
              <a:t>3.Uygulama Basamağı(Otomatikleştirme)</a:t>
            </a:r>
          </a:p>
        </p:txBody>
      </p:sp>
    </p:spTree>
    <p:extLst>
      <p:ext uri="{BB962C8B-B14F-4D97-AF65-F5344CB8AC3E}">
        <p14:creationId xmlns="" xmlns:p14="http://schemas.microsoft.com/office/powerpoint/2010/main" val="17471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1000"/>
                                        <p:tgtEl>
                                          <p:spTgt spid="50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8">
                                            <p:txEl>
                                              <p:pRg st="1" end="1"/>
                                            </p:txEl>
                                          </p:spTgt>
                                        </p:tgtEl>
                                        <p:attrNameLst>
                                          <p:attrName>style.visibility</p:attrName>
                                        </p:attrNameLst>
                                      </p:cBhvr>
                                      <p:to>
                                        <p:strVal val="visible"/>
                                      </p:to>
                                    </p:set>
                                    <p:animEffect transition="in" filter="fade">
                                      <p:cBhvr>
                                        <p:cTn id="12" dur="1000"/>
                                        <p:tgtEl>
                                          <p:spTgt spid="50178">
                                            <p:txEl>
                                              <p:pRg st="1" end="1"/>
                                            </p:txEl>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0178">
                                            <p:txEl>
                                              <p:pRg st="2" end="2"/>
                                            </p:txEl>
                                          </p:spTgt>
                                        </p:tgtEl>
                                        <p:attrNameLst>
                                          <p:attrName>style.visibility</p:attrName>
                                        </p:attrNameLst>
                                      </p:cBhvr>
                                      <p:to>
                                        <p:strVal val="visible"/>
                                      </p:to>
                                    </p:set>
                                    <p:animEffect transition="in" filter="fade">
                                      <p:cBhvr>
                                        <p:cTn id="16" dur="2000"/>
                                        <p:tgtEl>
                                          <p:spTgt spid="50178">
                                            <p:txEl>
                                              <p:pRg st="2" end="2"/>
                                            </p:txEl>
                                          </p:spTgt>
                                        </p:tgtEl>
                                      </p:cBhvr>
                                    </p:animEffect>
                                  </p:childTnLst>
                                </p:cTn>
                              </p:par>
                            </p:childTnLst>
                          </p:cTn>
                        </p:par>
                        <p:par>
                          <p:cTn id="17" fill="hold" nodeType="afterGroup">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50178">
                                            <p:txEl>
                                              <p:pRg st="3" end="3"/>
                                            </p:txEl>
                                          </p:spTgt>
                                        </p:tgtEl>
                                        <p:attrNameLst>
                                          <p:attrName>style.visibility</p:attrName>
                                        </p:attrNameLst>
                                      </p:cBhvr>
                                      <p:to>
                                        <p:strVal val="visible"/>
                                      </p:to>
                                    </p:set>
                                    <p:animEffect transition="in" filter="fade">
                                      <p:cBhvr>
                                        <p:cTn id="20" dur="2000"/>
                                        <p:tgtEl>
                                          <p:spTgt spid="50178">
                                            <p:txEl>
                                              <p:pRg st="3" end="3"/>
                                            </p:txEl>
                                          </p:spTgt>
                                        </p:tgtEl>
                                      </p:cBhvr>
                                    </p:animEffect>
                                  </p:childTnLst>
                                </p:cTn>
                              </p:par>
                            </p:childTnLst>
                          </p:cTn>
                        </p:par>
                        <p:par>
                          <p:cTn id="21" fill="hold" nodeType="afterGroup">
                            <p:stCondLst>
                              <p:cond delay="5000"/>
                            </p:stCondLst>
                            <p:childTnLst>
                              <p:par>
                                <p:cTn id="22" presetID="10" presetClass="entr" presetSubtype="0" fill="hold" grpId="0" nodeType="afterEffect">
                                  <p:stCondLst>
                                    <p:cond delay="0"/>
                                  </p:stCondLst>
                                  <p:childTnLst>
                                    <p:set>
                                      <p:cBhvr>
                                        <p:cTn id="23" dur="1" fill="hold">
                                          <p:stCondLst>
                                            <p:cond delay="0"/>
                                          </p:stCondLst>
                                        </p:cTn>
                                        <p:tgtEl>
                                          <p:spTgt spid="50178">
                                            <p:txEl>
                                              <p:pRg st="4" end="4"/>
                                            </p:txEl>
                                          </p:spTgt>
                                        </p:tgtEl>
                                        <p:attrNameLst>
                                          <p:attrName>style.visibility</p:attrName>
                                        </p:attrNameLst>
                                      </p:cBhvr>
                                      <p:to>
                                        <p:strVal val="visible"/>
                                      </p:to>
                                    </p:set>
                                    <p:animEffect transition="in" filter="fade">
                                      <p:cBhvr>
                                        <p:cTn id="24" dur="2000"/>
                                        <p:tgtEl>
                                          <p:spTgt spid="501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Temel Kavramlar</a:t>
            </a:r>
          </a:p>
        </p:txBody>
      </p:sp>
      <p:sp>
        <p:nvSpPr>
          <p:cNvPr id="48131" name="Rectangle 3" descr="Gazete kağıdı"/>
          <p:cNvSpPr>
            <a:spLocks noGrp="1" noChangeArrowheads="1"/>
          </p:cNvSpPr>
          <p:nvPr>
            <p:ph type="body" idx="1"/>
          </p:nvPr>
        </p:nvSpPr>
        <p:spPr>
          <a:blipFill dpi="0" rotWithShape="0">
            <a:blip r:embed="rId4" cstate="print"/>
            <a:srcRect/>
            <a:tile tx="0" ty="0" sx="100000" sy="100000" flip="none" algn="tl"/>
          </a:blipFill>
          <a:extLst>
            <a:ext uri="{91240B29-F687-4F45-9708-019B960494DF}">
              <a14:hiddenLine xmlns="" xmlns:a14="http://schemas.microsoft.com/office/drawing/2010/main" w="9525">
                <a:solidFill>
                  <a:srgbClr val="0000CC"/>
                </a:solidFill>
                <a:miter lim="800000"/>
                <a:headEnd/>
                <a:tailEnd/>
              </a14:hiddenLine>
            </a:ext>
          </a:extLst>
        </p:spPr>
        <p:txBody>
          <a:bodyPr/>
          <a:lstStyle/>
          <a:p>
            <a:endParaRPr lang="tr-TR" altLang="tr-TR" b="1" smtClean="0">
              <a:latin typeface="Arial Narrow" pitchFamily="34" charset="0"/>
            </a:endParaRPr>
          </a:p>
          <a:p>
            <a:r>
              <a:rPr kumimoji="0" lang="tr-TR" altLang="tr-TR" b="1" smtClean="0">
                <a:solidFill>
                  <a:srgbClr val="800000"/>
                </a:solidFill>
                <a:latin typeface="Arial Narrow" pitchFamily="34" charset="0"/>
              </a:rPr>
              <a:t>Değerlendirme:</a:t>
            </a:r>
            <a:r>
              <a:rPr kumimoji="0" lang="tr-TR" altLang="tr-TR" smtClean="0">
                <a:latin typeface="Arial Narrow" pitchFamily="34" charset="0"/>
              </a:rPr>
              <a:t> </a:t>
            </a:r>
            <a:r>
              <a:rPr kumimoji="0" lang="tr-TR" altLang="tr-TR" b="1" smtClean="0">
                <a:solidFill>
                  <a:srgbClr val="0000FF"/>
                </a:solidFill>
                <a:latin typeface="Arial Narrow" pitchFamily="34" charset="0"/>
              </a:rPr>
              <a:t>Ölçme sonuçlarını bir ölçütle karşılaştırıp, ölçülecek nitelik hakkında karar verme sürecidir.</a:t>
            </a:r>
            <a:r>
              <a:rPr kumimoji="0" lang="tr-TR" altLang="tr-TR" smtClean="0">
                <a:latin typeface="Arial Narrow" pitchFamily="34" charset="0"/>
              </a:rPr>
              <a:t> </a:t>
            </a:r>
            <a:endParaRPr lang="tr-TR" altLang="tr-TR" b="1" smtClean="0">
              <a:solidFill>
                <a:srgbClr val="0000CC"/>
              </a:solidFill>
              <a:latin typeface="Arial Narrow" pitchFamily="34" charset="0"/>
            </a:endParaRPr>
          </a:p>
          <a:p>
            <a:endParaRPr lang="tr-TR" altLang="tr-TR" smtClean="0">
              <a:solidFill>
                <a:srgbClr val="FFFF00"/>
              </a:solidFill>
              <a:latin typeface="Arial Narrow" pitchFamily="34" charset="0"/>
            </a:endParaRPr>
          </a:p>
        </p:txBody>
      </p:sp>
    </p:spTree>
    <p:extLst>
      <p:ext uri="{BB962C8B-B14F-4D97-AF65-F5344CB8AC3E}">
        <p14:creationId xmlns="" xmlns:p14="http://schemas.microsoft.com/office/powerpoint/2010/main" val="2503874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533400" y="1524000"/>
            <a:ext cx="7924800" cy="4568825"/>
          </a:xfrm>
        </p:spPr>
        <p:txBody>
          <a:bodyPr/>
          <a:lstStyle/>
          <a:p>
            <a:pPr algn="just" eaLnBrk="1" hangingPunct="1">
              <a:buFont typeface="Wingdings" pitchFamily="2" charset="2"/>
              <a:buNone/>
            </a:pPr>
            <a:r>
              <a:rPr lang="tr-TR" altLang="tr-TR" sz="2600" dirty="0" smtClean="0"/>
              <a:t>	Öğrenci işleme veya gerekli olan işlem basamaklarına kendi yorumlarını katar. Bu düzeye gelebilmesi için işlemi gözlemesi gerekir. Ancak bu aşamalardan sonra işlemi yeniden yorumlayarak </a:t>
            </a:r>
            <a:r>
              <a:rPr lang="tr-TR" altLang="tr-TR" sz="2600" dirty="0" smtClean="0">
                <a:solidFill>
                  <a:schemeClr val="accent2"/>
                </a:solidFill>
              </a:rPr>
              <a:t>kendi özgün tarz</a:t>
            </a:r>
            <a:r>
              <a:rPr lang="tr-TR" altLang="tr-TR" sz="2600" dirty="0" smtClean="0"/>
              <a:t> geliştirebilir.</a:t>
            </a:r>
          </a:p>
          <a:p>
            <a:pPr eaLnBrk="1" hangingPunct="1">
              <a:buFont typeface="Wingdings" pitchFamily="2" charset="2"/>
              <a:buNone/>
            </a:pPr>
            <a:r>
              <a:rPr lang="tr-TR" altLang="tr-TR" sz="2600" dirty="0" smtClean="0"/>
              <a:t> </a:t>
            </a:r>
            <a:r>
              <a:rPr lang="tr-TR" altLang="tr-TR" sz="2600" b="1" dirty="0" smtClean="0">
                <a:solidFill>
                  <a:schemeClr val="accent2"/>
                </a:solidFill>
              </a:rPr>
              <a:t>Örnek:</a:t>
            </a:r>
          </a:p>
          <a:p>
            <a:pPr eaLnBrk="1" hangingPunct="1">
              <a:buFont typeface="Wingdings" pitchFamily="2" charset="2"/>
              <a:buNone/>
            </a:pPr>
            <a:r>
              <a:rPr lang="tr-TR" altLang="tr-TR" sz="2600" dirty="0" smtClean="0"/>
              <a:t>	Fen bilgisi dersinde yeni bir deney düzeneği hazırlayabilme </a:t>
            </a:r>
          </a:p>
          <a:p>
            <a:pPr eaLnBrk="1" hangingPunct="1">
              <a:buFont typeface="Wingdings" pitchFamily="2" charset="2"/>
              <a:buNone/>
            </a:pPr>
            <a:r>
              <a:rPr lang="tr-TR" altLang="tr-TR" sz="2600" dirty="0" smtClean="0"/>
              <a:t>	Arabayı kendi stiline göre kullanma</a:t>
            </a:r>
          </a:p>
          <a:p>
            <a:pPr eaLnBrk="1" hangingPunct="1">
              <a:buFont typeface="Wingdings" pitchFamily="2" charset="2"/>
              <a:buNone/>
            </a:pPr>
            <a:r>
              <a:rPr lang="tr-TR" altLang="tr-TR" sz="2600" dirty="0" smtClean="0"/>
              <a:t>	Kendine özgü orijinal bir pasta yapabilme	</a:t>
            </a:r>
            <a:endParaRPr lang="tr-TR" altLang="tr-TR" sz="2600" dirty="0" smtClean="0">
              <a:solidFill>
                <a:schemeClr val="accent2"/>
              </a:solidFill>
            </a:endParaRPr>
          </a:p>
        </p:txBody>
      </p:sp>
      <p:sp>
        <p:nvSpPr>
          <p:cNvPr id="51203" name="Rectangle 3"/>
          <p:cNvSpPr>
            <a:spLocks noChangeArrowheads="1"/>
          </p:cNvSpPr>
          <p:nvPr/>
        </p:nvSpPr>
        <p:spPr bwMode="auto">
          <a:xfrm>
            <a:off x="609600" y="533400"/>
            <a:ext cx="7450138"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hlink"/>
              </a:buClr>
              <a:buSzPct val="80000"/>
              <a:buFont typeface="Wingdings" pitchFamily="2" charset="2"/>
              <a:buNone/>
            </a:pPr>
            <a:r>
              <a:rPr lang="tr-TR" altLang="tr-TR" sz="3200" b="1"/>
              <a:t>4.Yeni Duruma Uydurma (Özümseme)</a:t>
            </a:r>
          </a:p>
        </p:txBody>
      </p:sp>
    </p:spTree>
    <p:extLst>
      <p:ext uri="{BB962C8B-B14F-4D97-AF65-F5344CB8AC3E}">
        <p14:creationId xmlns="" xmlns:p14="http://schemas.microsoft.com/office/powerpoint/2010/main" val="523649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fade">
                                      <p:cBhvr>
                                        <p:cTn id="7" dur="2000"/>
                                        <p:tgtEl>
                                          <p:spTgt spid="51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02">
                                            <p:txEl>
                                              <p:pRg st="1" end="1"/>
                                            </p:txEl>
                                          </p:spTgt>
                                        </p:tgtEl>
                                        <p:attrNameLst>
                                          <p:attrName>style.visibility</p:attrName>
                                        </p:attrNameLst>
                                      </p:cBhvr>
                                      <p:to>
                                        <p:strVal val="visible"/>
                                      </p:to>
                                    </p:set>
                                    <p:animEffect transition="in" filter="fade">
                                      <p:cBhvr>
                                        <p:cTn id="12" dur="2000"/>
                                        <p:tgtEl>
                                          <p:spTgt spid="51202">
                                            <p:txEl>
                                              <p:pRg st="1" end="1"/>
                                            </p:txEl>
                                          </p:spTgt>
                                        </p:tgtEl>
                                      </p:cBhvr>
                                    </p:animEffect>
                                  </p:childTnLst>
                                </p:cTn>
                              </p:par>
                            </p:childTnLst>
                          </p:cTn>
                        </p:par>
                        <p:par>
                          <p:cTn id="13" fill="hold" nodeType="afterGroup">
                            <p:stCondLst>
                              <p:cond delay="2000"/>
                            </p:stCondLst>
                            <p:childTnLst>
                              <p:par>
                                <p:cTn id="14" presetID="10" presetClass="entr" presetSubtype="0" fill="hold" nodeType="afterEffect">
                                  <p:stCondLst>
                                    <p:cond delay="0"/>
                                  </p:stCondLst>
                                  <p:childTnLst>
                                    <p:set>
                                      <p:cBhvr>
                                        <p:cTn id="15" dur="1" fill="hold">
                                          <p:stCondLst>
                                            <p:cond delay="0"/>
                                          </p:stCondLst>
                                        </p:cTn>
                                        <p:tgtEl>
                                          <p:spTgt spid="51202">
                                            <p:txEl>
                                              <p:pRg st="2" end="2"/>
                                            </p:txEl>
                                          </p:spTgt>
                                        </p:tgtEl>
                                        <p:attrNameLst>
                                          <p:attrName>style.visibility</p:attrName>
                                        </p:attrNameLst>
                                      </p:cBhvr>
                                      <p:to>
                                        <p:strVal val="visible"/>
                                      </p:to>
                                    </p:set>
                                    <p:animEffect transition="in" filter="fade">
                                      <p:cBhvr>
                                        <p:cTn id="16" dur="3000"/>
                                        <p:tgtEl>
                                          <p:spTgt spid="51202">
                                            <p:txEl>
                                              <p:pRg st="2" end="2"/>
                                            </p:txEl>
                                          </p:spTgt>
                                        </p:tgtEl>
                                      </p:cBhvr>
                                    </p:animEffect>
                                  </p:childTnLst>
                                </p:cTn>
                              </p:par>
                            </p:childTnLst>
                          </p:cTn>
                        </p:par>
                        <p:par>
                          <p:cTn id="17" fill="hold" nodeType="afterGroup">
                            <p:stCondLst>
                              <p:cond delay="5000"/>
                            </p:stCondLst>
                            <p:childTnLst>
                              <p:par>
                                <p:cTn id="18" presetID="10" presetClass="entr" presetSubtype="0" fill="hold" nodeType="afterEffect">
                                  <p:stCondLst>
                                    <p:cond delay="0"/>
                                  </p:stCondLst>
                                  <p:childTnLst>
                                    <p:set>
                                      <p:cBhvr>
                                        <p:cTn id="19" dur="1" fill="hold">
                                          <p:stCondLst>
                                            <p:cond delay="0"/>
                                          </p:stCondLst>
                                        </p:cTn>
                                        <p:tgtEl>
                                          <p:spTgt spid="51202">
                                            <p:txEl>
                                              <p:pRg st="3" end="3"/>
                                            </p:txEl>
                                          </p:spTgt>
                                        </p:tgtEl>
                                        <p:attrNameLst>
                                          <p:attrName>style.visibility</p:attrName>
                                        </p:attrNameLst>
                                      </p:cBhvr>
                                      <p:to>
                                        <p:strVal val="visible"/>
                                      </p:to>
                                    </p:set>
                                    <p:animEffect transition="in" filter="fade">
                                      <p:cBhvr>
                                        <p:cTn id="20" dur="3000"/>
                                        <p:tgtEl>
                                          <p:spTgt spid="51202">
                                            <p:txEl>
                                              <p:pRg st="3" end="3"/>
                                            </p:txEl>
                                          </p:spTgt>
                                        </p:tgtEl>
                                      </p:cBhvr>
                                    </p:animEffect>
                                  </p:childTnLst>
                                </p:cTn>
                              </p:par>
                            </p:childTnLst>
                          </p:cTn>
                        </p:par>
                        <p:par>
                          <p:cTn id="21" fill="hold" nodeType="afterGroup">
                            <p:stCondLst>
                              <p:cond delay="8000"/>
                            </p:stCondLst>
                            <p:childTnLst>
                              <p:par>
                                <p:cTn id="22" presetID="10" presetClass="entr" presetSubtype="0" fill="hold" nodeType="afterEffect">
                                  <p:stCondLst>
                                    <p:cond delay="0"/>
                                  </p:stCondLst>
                                  <p:childTnLst>
                                    <p:set>
                                      <p:cBhvr>
                                        <p:cTn id="23" dur="1" fill="hold">
                                          <p:stCondLst>
                                            <p:cond delay="0"/>
                                          </p:stCondLst>
                                        </p:cTn>
                                        <p:tgtEl>
                                          <p:spTgt spid="51202">
                                            <p:txEl>
                                              <p:pRg st="4" end="4"/>
                                            </p:txEl>
                                          </p:spTgt>
                                        </p:tgtEl>
                                        <p:attrNameLst>
                                          <p:attrName>style.visibility</p:attrName>
                                        </p:attrNameLst>
                                      </p:cBhvr>
                                      <p:to>
                                        <p:strVal val="visible"/>
                                      </p:to>
                                    </p:set>
                                    <p:animEffect transition="in" filter="fade">
                                      <p:cBhvr>
                                        <p:cTn id="24" dur="3000"/>
                                        <p:tgtEl>
                                          <p:spTgt spid="512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457200" y="274638"/>
            <a:ext cx="8229600" cy="922337"/>
          </a:xfrm>
        </p:spPr>
        <p:txBody>
          <a:bodyPr/>
          <a:lstStyle/>
          <a:p>
            <a:pPr algn="l"/>
            <a:r>
              <a:rPr lang="tr-TR" altLang="tr-TR" sz="3200" b="1" smtClean="0"/>
              <a:t>5. Yeni Beceri Geliştirme/Oluşturma</a:t>
            </a:r>
          </a:p>
        </p:txBody>
      </p:sp>
      <p:sp>
        <p:nvSpPr>
          <p:cNvPr id="19459" name="Rectangle 3"/>
          <p:cNvSpPr>
            <a:spLocks noGrp="1" noChangeArrowheads="1"/>
          </p:cNvSpPr>
          <p:nvPr>
            <p:ph type="body" idx="4294967295"/>
          </p:nvPr>
        </p:nvSpPr>
        <p:spPr>
          <a:xfrm>
            <a:off x="179388" y="1412875"/>
            <a:ext cx="8785225" cy="4876800"/>
          </a:xfrm>
        </p:spPr>
        <p:txBody>
          <a:bodyPr/>
          <a:lstStyle/>
          <a:p>
            <a:pPr algn="just">
              <a:buFont typeface="Wingdings" pitchFamily="2" charset="2"/>
              <a:buNone/>
            </a:pPr>
            <a:r>
              <a:rPr lang="tr-TR" altLang="tr-TR" sz="2600" dirty="0" smtClean="0"/>
              <a:t>	Bu basamak, özellikle bilişsel alanın «sentez», bir dereceye kadar da duyuşsal alanın «kendine mal etme» basamaklarıyla iç içedir; fakat burada devinişsel alanla ilgili nitelikler ağırlık taşır. </a:t>
            </a:r>
          </a:p>
          <a:p>
            <a:pPr algn="just">
              <a:buFont typeface="Wingdings" pitchFamily="2" charset="2"/>
              <a:buNone/>
            </a:pPr>
            <a:r>
              <a:rPr lang="tr-TR" altLang="tr-TR" sz="2600" dirty="0" smtClean="0"/>
              <a:t>	</a:t>
            </a:r>
            <a:r>
              <a:rPr lang="tr-TR" altLang="tr-TR" sz="2600" dirty="0" smtClean="0">
                <a:solidFill>
                  <a:srgbClr val="FF0000"/>
                </a:solidFill>
              </a:rPr>
              <a:t>Yeni beceri geliştirme, yeniden ortaya koyma, benzeri olmayanı yapma, devinişsel özelikleri ağır basan orijinal, benzersiz, yeni davranış oluşturma işidir.</a:t>
            </a:r>
          </a:p>
          <a:p>
            <a:pPr>
              <a:buFont typeface="Wingdings" pitchFamily="2" charset="2"/>
              <a:buNone/>
            </a:pPr>
            <a:r>
              <a:rPr lang="tr-TR" altLang="tr-TR" sz="2600" dirty="0" smtClean="0">
                <a:solidFill>
                  <a:schemeClr val="accent2"/>
                </a:solidFill>
                <a:effectLst>
                  <a:outerShdw blurRad="38100" dist="38100" dir="2700000" algn="tl">
                    <a:srgbClr val="C0C0C0"/>
                  </a:outerShdw>
                </a:effectLst>
              </a:rPr>
              <a:t>Örnek:</a:t>
            </a:r>
          </a:p>
          <a:p>
            <a:pPr lvl="1">
              <a:buFontTx/>
              <a:buChar char="•"/>
            </a:pPr>
            <a:r>
              <a:rPr lang="tr-TR" altLang="tr-TR" sz="2600" dirty="0" smtClean="0"/>
              <a:t>Yeni ve orijinal bir beste yapabilme</a:t>
            </a:r>
          </a:p>
          <a:p>
            <a:pPr lvl="1">
              <a:buFontTx/>
              <a:buChar char="•"/>
            </a:pPr>
            <a:r>
              <a:rPr lang="tr-TR" altLang="tr-TR" sz="2600" dirty="0" smtClean="0"/>
              <a:t>Duygu ve düşünlerini anlatan özgün bir resim yapabilme</a:t>
            </a:r>
          </a:p>
        </p:txBody>
      </p:sp>
    </p:spTree>
    <p:extLst>
      <p:ext uri="{BB962C8B-B14F-4D97-AF65-F5344CB8AC3E}">
        <p14:creationId xmlns="" xmlns:p14="http://schemas.microsoft.com/office/powerpoint/2010/main" val="34859172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animEffect transition="in" filter="fade">
                                      <p:cBhvr>
                                        <p:cTn id="20" dur="2000"/>
                                        <p:tgtEl>
                                          <p:spTgt spid="19459">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fade">
                                      <p:cBhvr>
                                        <p:cTn id="23" dur="2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Slayt Numarası Yer Tutucusu"/>
          <p:cNvSpPr>
            <a:spLocks noGrp="1"/>
          </p:cNvSpPr>
          <p:nvPr>
            <p:ph type="sldNum" sz="quarter" idx="12"/>
          </p:nvPr>
        </p:nvSpPr>
        <p:spPr/>
        <p:txBody>
          <a:bodyPr/>
          <a:lstStyle/>
          <a:p>
            <a:pPr>
              <a:defRPr/>
            </a:pPr>
            <a:fld id="{CDB4481D-50F5-4BB5-B1D5-B6C0B5253D3D}" type="slidenum">
              <a:rPr lang="en-US"/>
              <a:pPr>
                <a:defRPr/>
              </a:pPr>
              <a:t>82</a:t>
            </a:fld>
            <a:endParaRPr lang="en-US"/>
          </a:p>
        </p:txBody>
      </p:sp>
      <p:graphicFrame>
        <p:nvGraphicFramePr>
          <p:cNvPr id="52246" name="Group 22"/>
          <p:cNvGraphicFramePr>
            <a:graphicFrameLocks noGrp="1"/>
          </p:cNvGraphicFramePr>
          <p:nvPr>
            <p:ph/>
          </p:nvPr>
        </p:nvGraphicFramePr>
        <p:xfrm>
          <a:off x="0" y="0"/>
          <a:ext cx="9144000" cy="6858001"/>
        </p:xfrm>
        <a:graphic>
          <a:graphicData uri="http://schemas.openxmlformats.org/drawingml/2006/table">
            <a:tbl>
              <a:tblPr/>
              <a:tblGrid>
                <a:gridCol w="2466975"/>
                <a:gridCol w="2695575"/>
                <a:gridCol w="3981450"/>
              </a:tblGrid>
              <a:tr h="106838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rPr>
                        <a:t>Hedef/Kazanım Alanları</a:t>
                      </a:r>
                      <a:endParaRPr kumimoji="0" lang="tr-TR" altLang="tr-TR" sz="4800" b="0" i="0" u="none" strike="noStrike" cap="none" normalizeH="0" baseline="0" smtClean="0">
                        <a:ln>
                          <a:noFill/>
                        </a:ln>
                        <a:solidFill>
                          <a:srgbClr val="A50021"/>
                        </a:solidFill>
                        <a:effectLst/>
                        <a:latin typeface="Times New Roman" pitchFamily="18" charset="0"/>
                      </a:endParaRPr>
                    </a:p>
                  </a:txBody>
                  <a:tcPr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0099FF"/>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rPr>
                        <a:t>Göstergeler</a:t>
                      </a:r>
                      <a:endParaRPr kumimoji="0" lang="tr-TR" altLang="tr-TR" sz="4800" b="0"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0099FF"/>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A50021"/>
                          </a:solidFill>
                          <a:effectLst/>
                          <a:latin typeface="Times New Roman" pitchFamily="18" charset="0"/>
                          <a:cs typeface="Times New Roman" pitchFamily="18" charset="0"/>
                        </a:rPr>
                        <a:t>Örnekler</a:t>
                      </a:r>
                      <a:endParaRPr kumimoji="0" lang="tr-TR" altLang="tr-TR" sz="4800" b="0" i="0" u="none" strike="noStrike" cap="none" normalizeH="0" baseline="0" smtClean="0">
                        <a:ln>
                          <a:noFill/>
                        </a:ln>
                        <a:solidFill>
                          <a:srgbClr val="A50021"/>
                        </a:solidFill>
                        <a:effectLst/>
                        <a:latin typeface="Times New Roman" pitchFamily="18" charset="0"/>
                      </a:endParaRPr>
                    </a:p>
                  </a:txBody>
                  <a:tcPr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0099FF"/>
                    </a:solidFill>
                  </a:tcPr>
                </a:tc>
              </a:tr>
              <a:tr h="2894013">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800" b="1" i="0" u="none" strike="noStrike" cap="none" normalizeH="0" baseline="0" smtClean="0">
                        <a:ln>
                          <a:noFill/>
                        </a:ln>
                        <a:solidFill>
                          <a:srgbClr val="FF070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2800" b="1" i="0" u="none" strike="noStrike" cap="none" normalizeH="0" baseline="0" smtClean="0">
                        <a:ln>
                          <a:noFill/>
                        </a:ln>
                        <a:solidFill>
                          <a:srgbClr val="FF070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FF0701"/>
                          </a:solidFill>
                          <a:effectLst/>
                          <a:latin typeface="Times New Roman" pitchFamily="18" charset="0"/>
                          <a:cs typeface="Times New Roman" pitchFamily="18" charset="0"/>
                        </a:rPr>
                        <a:t>Uyarılma</a:t>
                      </a:r>
                      <a:endParaRPr kumimoji="0" lang="tr-TR" altLang="tr-TR" sz="5400" b="0" i="0" u="none" strike="noStrike" cap="none" normalizeH="0" baseline="0" smtClean="0">
                        <a:ln>
                          <a:noFill/>
                        </a:ln>
                        <a:solidFill>
                          <a:srgbClr val="FF070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28956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0099FF"/>
                          </a:solidFill>
                          <a:effectLst/>
                          <a:latin typeface="Times New Roman" pitchFamily="18" charset="0"/>
                          <a:cs typeface="Times New Roman" pitchFamily="18" charset="0"/>
                        </a:rPr>
                        <a:t>Kılavuz Denetiminde Yapma</a:t>
                      </a:r>
                      <a:endParaRPr kumimoji="0" lang="tr-TR" altLang="tr-TR" sz="5400" b="0" i="0" u="none" strike="noStrike" cap="none" normalizeH="0" baseline="0" smtClean="0">
                        <a:ln>
                          <a:noFill/>
                        </a:ln>
                        <a:solidFill>
                          <a:srgbClr val="0099FF"/>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A50021"/>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A50021"/>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A50021"/>
                    </a:solidFill>
                  </a:tcPr>
                </a:tc>
              </a:tr>
            </a:tbl>
          </a:graphicData>
        </a:graphic>
      </p:graphicFrame>
      <p:sp>
        <p:nvSpPr>
          <p:cNvPr id="674935" name="Text Box 119"/>
          <p:cNvSpPr txBox="1">
            <a:spLocks noChangeArrowheads="1"/>
          </p:cNvSpPr>
          <p:nvPr/>
        </p:nvSpPr>
        <p:spPr bwMode="auto">
          <a:xfrm>
            <a:off x="2484438" y="1141413"/>
            <a:ext cx="2592387" cy="264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sz="2400">
                <a:latin typeface="Calibri" pitchFamily="34" charset="0"/>
              </a:rPr>
              <a:t>Duyu organlarıyla tanır, izler, gözlem yapar, bir beceriyi algılar, bir beceriyi yapmak için vücudu hazır duruma getirir vb.</a:t>
            </a:r>
          </a:p>
        </p:txBody>
      </p:sp>
      <p:sp>
        <p:nvSpPr>
          <p:cNvPr id="674936" name="Text Box 120"/>
          <p:cNvSpPr txBox="1">
            <a:spLocks noChangeArrowheads="1"/>
          </p:cNvSpPr>
          <p:nvPr/>
        </p:nvSpPr>
        <p:spPr bwMode="auto">
          <a:xfrm>
            <a:off x="5148263" y="1125538"/>
            <a:ext cx="3995737" cy="264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20000"/>
              <a:buFont typeface="Wingdings" pitchFamily="2" charset="2"/>
              <a:buChar char="w"/>
            </a:pPr>
            <a:r>
              <a:rPr lang="tr-TR" altLang="tr-TR" sz="2400">
                <a:latin typeface="Calibri" pitchFamily="34" charset="0"/>
              </a:rPr>
              <a:t>Bilgisayar kullanabilmek için, vücudu hazır duruma getirir</a:t>
            </a:r>
          </a:p>
          <a:p>
            <a:pPr eaLnBrk="1" hangingPunct="1">
              <a:buClr>
                <a:srgbClr val="FF0701"/>
              </a:buClr>
              <a:buSzPct val="120000"/>
              <a:buFont typeface="Wingdings" pitchFamily="2" charset="2"/>
              <a:buChar char="w"/>
            </a:pPr>
            <a:r>
              <a:rPr lang="tr-TR" altLang="tr-TR" sz="2400">
                <a:latin typeface="Calibri" pitchFamily="34" charset="0"/>
              </a:rPr>
              <a:t>Sesli okuma için vücudu hazır hale getirir</a:t>
            </a:r>
          </a:p>
          <a:p>
            <a:pPr eaLnBrk="1" hangingPunct="1">
              <a:buClr>
                <a:srgbClr val="FF0701"/>
              </a:buClr>
              <a:buSzPct val="120000"/>
              <a:buFont typeface="Wingdings" pitchFamily="2" charset="2"/>
              <a:buChar char="w"/>
            </a:pPr>
            <a:r>
              <a:rPr lang="tr-TR" altLang="tr-TR" sz="2400">
                <a:latin typeface="Calibri" pitchFamily="34" charset="0"/>
              </a:rPr>
              <a:t>Beden eğitimi dersinde hareketlerin nasıl yapıldığını izler</a:t>
            </a:r>
          </a:p>
        </p:txBody>
      </p:sp>
      <p:sp>
        <p:nvSpPr>
          <p:cNvPr id="674937" name="Text Box 121"/>
          <p:cNvSpPr txBox="1">
            <a:spLocks noChangeArrowheads="1"/>
          </p:cNvSpPr>
          <p:nvPr/>
        </p:nvSpPr>
        <p:spPr bwMode="auto">
          <a:xfrm>
            <a:off x="2484438" y="4005263"/>
            <a:ext cx="2592387" cy="275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500" b="1">
                <a:solidFill>
                  <a:srgbClr val="0099FF"/>
                </a:solidFill>
                <a:latin typeface="Calibri" pitchFamily="34" charset="0"/>
              </a:rPr>
              <a:t>Kılavuz yardımıyla yapar, kılavuz ile örneğini yapar, kılavuz denetiminde kendi başına yapar vb.</a:t>
            </a:r>
          </a:p>
        </p:txBody>
      </p:sp>
      <p:sp>
        <p:nvSpPr>
          <p:cNvPr id="674938" name="Text Box 122"/>
          <p:cNvSpPr txBox="1">
            <a:spLocks noChangeArrowheads="1"/>
          </p:cNvSpPr>
          <p:nvPr/>
        </p:nvSpPr>
        <p:spPr bwMode="auto">
          <a:xfrm>
            <a:off x="5148263" y="4005263"/>
            <a:ext cx="3995737" cy="264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20000"/>
              <a:buFont typeface="Wingdings" pitchFamily="2" charset="2"/>
              <a:buChar char="w"/>
            </a:pPr>
            <a:r>
              <a:rPr lang="tr-TR" altLang="tr-TR" sz="2400" b="1">
                <a:solidFill>
                  <a:srgbClr val="0099FF"/>
                </a:solidFill>
                <a:latin typeface="Calibri" pitchFamily="34" charset="0"/>
              </a:rPr>
              <a:t>Öğretmenin yardımıyla bilgisayar kullanır</a:t>
            </a:r>
          </a:p>
          <a:p>
            <a:pPr eaLnBrk="1" hangingPunct="1">
              <a:buClr>
                <a:srgbClr val="FF0701"/>
              </a:buClr>
              <a:buSzPct val="120000"/>
              <a:buFont typeface="Wingdings" pitchFamily="2" charset="2"/>
              <a:buChar char="w"/>
            </a:pPr>
            <a:r>
              <a:rPr lang="tr-TR" altLang="tr-TR" sz="2400" b="1">
                <a:solidFill>
                  <a:srgbClr val="0099FF"/>
                </a:solidFill>
                <a:latin typeface="Calibri" pitchFamily="34" charset="0"/>
              </a:rPr>
              <a:t>Sesli okuma çalışmalarında öğretmen yardımıyla vurgu ve tonlamayı ayarlar</a:t>
            </a:r>
          </a:p>
          <a:p>
            <a:pPr eaLnBrk="1" hangingPunct="1">
              <a:buClr>
                <a:srgbClr val="FF0701"/>
              </a:buClr>
              <a:buSzPct val="120000"/>
              <a:buFont typeface="Wingdings" pitchFamily="2" charset="2"/>
              <a:buChar char="w"/>
            </a:pPr>
            <a:r>
              <a:rPr lang="tr-TR" altLang="tr-TR" sz="2400" b="1">
                <a:solidFill>
                  <a:srgbClr val="0099FF"/>
                </a:solidFill>
                <a:latin typeface="Calibri" pitchFamily="34" charset="0"/>
              </a:rPr>
              <a:t>Öğretmenin yardımıyla gösterdiği hareketleri yapar</a:t>
            </a:r>
          </a:p>
        </p:txBody>
      </p:sp>
    </p:spTree>
    <p:extLst>
      <p:ext uri="{BB962C8B-B14F-4D97-AF65-F5344CB8AC3E}">
        <p14:creationId xmlns="" xmlns:p14="http://schemas.microsoft.com/office/powerpoint/2010/main" val="3874564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4935"/>
                                        </p:tgtEl>
                                        <p:attrNameLst>
                                          <p:attrName>style.visibility</p:attrName>
                                        </p:attrNameLst>
                                      </p:cBhvr>
                                      <p:to>
                                        <p:strVal val="visible"/>
                                      </p:to>
                                    </p:set>
                                    <p:animEffect transition="in" filter="diamond(in)">
                                      <p:cBhvr>
                                        <p:cTn id="7" dur="2000"/>
                                        <p:tgtEl>
                                          <p:spTgt spid="6749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74936"/>
                                        </p:tgtEl>
                                        <p:attrNameLst>
                                          <p:attrName>style.visibility</p:attrName>
                                        </p:attrNameLst>
                                      </p:cBhvr>
                                      <p:to>
                                        <p:strVal val="visible"/>
                                      </p:to>
                                    </p:set>
                                    <p:animEffect transition="in" filter="diamond(in)">
                                      <p:cBhvr>
                                        <p:cTn id="12" dur="2000"/>
                                        <p:tgtEl>
                                          <p:spTgt spid="6749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74937"/>
                                        </p:tgtEl>
                                        <p:attrNameLst>
                                          <p:attrName>style.visibility</p:attrName>
                                        </p:attrNameLst>
                                      </p:cBhvr>
                                      <p:to>
                                        <p:strVal val="visible"/>
                                      </p:to>
                                    </p:set>
                                    <p:animEffect transition="in" filter="diamond(in)">
                                      <p:cBhvr>
                                        <p:cTn id="17" dur="2000"/>
                                        <p:tgtEl>
                                          <p:spTgt spid="6749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74938"/>
                                        </p:tgtEl>
                                        <p:attrNameLst>
                                          <p:attrName>style.visibility</p:attrName>
                                        </p:attrNameLst>
                                      </p:cBhvr>
                                      <p:to>
                                        <p:strVal val="visible"/>
                                      </p:to>
                                    </p:set>
                                    <p:animEffect transition="in" filter="diamond(in)">
                                      <p:cBhvr>
                                        <p:cTn id="22" dur="2000"/>
                                        <p:tgtEl>
                                          <p:spTgt spid="674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935" grpId="0"/>
      <p:bldP spid="674936" grpId="0"/>
      <p:bldP spid="674937" grpId="0"/>
      <p:bldP spid="67493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4 Slayt Numarası Yer Tutucusu"/>
          <p:cNvSpPr>
            <a:spLocks noGrp="1"/>
          </p:cNvSpPr>
          <p:nvPr>
            <p:ph type="sldNum" sz="quarter" idx="12"/>
          </p:nvPr>
        </p:nvSpPr>
        <p:spPr/>
        <p:txBody>
          <a:bodyPr/>
          <a:lstStyle/>
          <a:p>
            <a:pPr>
              <a:defRPr/>
            </a:pPr>
            <a:fld id="{A5A89A83-8ED9-427A-8F58-223E7CEC521C}" type="slidenum">
              <a:rPr lang="en-US"/>
              <a:pPr>
                <a:defRPr/>
              </a:pPr>
              <a:t>83</a:t>
            </a:fld>
            <a:endParaRPr lang="en-US"/>
          </a:p>
        </p:txBody>
      </p:sp>
      <p:graphicFrame>
        <p:nvGraphicFramePr>
          <p:cNvPr id="53284" name="Group 36"/>
          <p:cNvGraphicFramePr>
            <a:graphicFrameLocks noGrp="1"/>
          </p:cNvGraphicFramePr>
          <p:nvPr>
            <p:ph/>
          </p:nvPr>
        </p:nvGraphicFramePr>
        <p:xfrm>
          <a:off x="0" y="0"/>
          <a:ext cx="9144000" cy="4941888"/>
        </p:xfrm>
        <a:graphic>
          <a:graphicData uri="http://schemas.openxmlformats.org/drawingml/2006/table">
            <a:tbl>
              <a:tblPr/>
              <a:tblGrid>
                <a:gridCol w="2195513"/>
                <a:gridCol w="2967037"/>
                <a:gridCol w="3981450"/>
              </a:tblGrid>
              <a:tr h="25654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FF0701"/>
                          </a:solidFill>
                          <a:effectLst/>
                          <a:latin typeface="Times New Roman" pitchFamily="18" charset="0"/>
                          <a:cs typeface="Times New Roman" pitchFamily="18" charset="0"/>
                        </a:rPr>
                        <a:t>Beceri Haline Getirme</a:t>
                      </a:r>
                      <a:endParaRPr kumimoji="0" lang="tr-TR" altLang="tr-TR" sz="4800" b="0" i="0" u="none" strike="noStrike" cap="none" normalizeH="0" baseline="0" smtClean="0">
                        <a:ln>
                          <a:noFill/>
                        </a:ln>
                        <a:solidFill>
                          <a:srgbClr val="FF070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237648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1" i="0" u="none" strike="noStrike" cap="none" normalizeH="0" baseline="0" smtClean="0">
                          <a:ln>
                            <a:noFill/>
                          </a:ln>
                          <a:solidFill>
                            <a:srgbClr val="A50021"/>
                          </a:solidFill>
                          <a:effectLst/>
                          <a:latin typeface="Times New Roman" pitchFamily="18" charset="0"/>
                          <a:cs typeface="Times New Roman" pitchFamily="18" charset="0"/>
                        </a:rPr>
                        <a:t>Duruma Uydurma</a:t>
                      </a:r>
                      <a:endParaRPr kumimoji="0" lang="tr-TR" altLang="tr-TR" sz="2800" b="0" i="0" u="none" strike="noStrike" cap="none" normalizeH="0" baseline="0" smtClean="0">
                        <a:ln>
                          <a:noFill/>
                        </a:ln>
                        <a:solidFill>
                          <a:srgbClr val="A50021"/>
                        </a:solidFill>
                        <a:effectLst/>
                        <a:latin typeface="Times New Roman" pitchFamily="18" charset="0"/>
                      </a:endParaRPr>
                    </a:p>
                  </a:txBody>
                  <a:tcP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c>
                  <a:txBody>
                    <a:bodyPr/>
                    <a:lstStyle>
                      <a:lvl1pPr marL="342900" indent="-34290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
                          <a:srgbClr val="FF0701"/>
                        </a:buClr>
                        <a:buSzPct val="90000"/>
                        <a:buFont typeface="Wingdings" pitchFamily="2" charset="2"/>
                        <a:buNone/>
                        <a:tabLst/>
                      </a:pPr>
                      <a:endParaRPr kumimoji="0" lang="tr-TR" altLang="tr-TR" sz="40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75CCF3"/>
                    </a:solidFill>
                  </a:tcPr>
                </a:tc>
              </a:tr>
            </a:tbl>
          </a:graphicData>
        </a:graphic>
      </p:graphicFrame>
      <p:sp>
        <p:nvSpPr>
          <p:cNvPr id="676903" name="Text Box 39"/>
          <p:cNvSpPr txBox="1">
            <a:spLocks noChangeArrowheads="1"/>
          </p:cNvSpPr>
          <p:nvPr/>
        </p:nvSpPr>
        <p:spPr bwMode="auto">
          <a:xfrm>
            <a:off x="2051050" y="44450"/>
            <a:ext cx="3097213" cy="2530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sz="2000" b="1">
                <a:latin typeface="Calibri" pitchFamily="34" charset="0"/>
              </a:rPr>
              <a:t>Kılavuz olmadan kendi başına istenilen nitelikte yapar, belli nitelikte bir işi gerçekleştirir, istenilen nitelikte ve belli sürede yapar, istenilen nitelikte, sürede ve yeterlikte yapar vb.</a:t>
            </a:r>
          </a:p>
        </p:txBody>
      </p:sp>
      <p:sp>
        <p:nvSpPr>
          <p:cNvPr id="676904" name="Text Box 40"/>
          <p:cNvSpPr txBox="1">
            <a:spLocks noChangeArrowheads="1"/>
          </p:cNvSpPr>
          <p:nvPr/>
        </p:nvSpPr>
        <p:spPr bwMode="auto">
          <a:xfrm>
            <a:off x="5148263" y="188913"/>
            <a:ext cx="3887787"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5000"/>
              <a:buFont typeface="Wingdings" pitchFamily="2" charset="2"/>
              <a:buChar char="w"/>
            </a:pPr>
            <a:r>
              <a:rPr lang="tr-TR" altLang="tr-TR" sz="2000" b="1">
                <a:latin typeface="Calibri" pitchFamily="34" charset="0"/>
              </a:rPr>
              <a:t>Bilgisayarı, verilen nitelikte zorlanmadan kullanır.</a:t>
            </a:r>
          </a:p>
          <a:p>
            <a:pPr eaLnBrk="1" hangingPunct="1">
              <a:buClr>
                <a:srgbClr val="FF0701"/>
              </a:buClr>
              <a:buSzPct val="115000"/>
              <a:buFont typeface="Wingdings" pitchFamily="2" charset="2"/>
              <a:buChar char="w"/>
            </a:pPr>
            <a:r>
              <a:rPr lang="tr-TR" altLang="tr-TR" sz="2000" b="1">
                <a:latin typeface="Calibri" pitchFamily="34" charset="0"/>
              </a:rPr>
              <a:t>Bir metni kimseden yardım almadan vurgu ve tonlamasına dikkat ederek sesli okur.</a:t>
            </a:r>
          </a:p>
          <a:p>
            <a:pPr eaLnBrk="1" hangingPunct="1">
              <a:buClr>
                <a:srgbClr val="FF0701"/>
              </a:buClr>
              <a:buSzPct val="115000"/>
              <a:buFont typeface="Wingdings" pitchFamily="2" charset="2"/>
              <a:buChar char="w"/>
            </a:pPr>
            <a:r>
              <a:rPr lang="tr-TR" altLang="tr-TR" sz="2000" b="1">
                <a:latin typeface="Calibri" pitchFamily="34" charset="0"/>
              </a:rPr>
              <a:t>Gösterilen hareketleri yapmayı beceri haline getirir.</a:t>
            </a:r>
          </a:p>
        </p:txBody>
      </p:sp>
      <p:sp>
        <p:nvSpPr>
          <p:cNvPr id="676905" name="Text Box 41"/>
          <p:cNvSpPr txBox="1">
            <a:spLocks noChangeArrowheads="1"/>
          </p:cNvSpPr>
          <p:nvPr/>
        </p:nvSpPr>
        <p:spPr bwMode="auto">
          <a:xfrm>
            <a:off x="2195513" y="2636838"/>
            <a:ext cx="2952750" cy="176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200" b="1">
                <a:latin typeface="Calibri" pitchFamily="34" charset="0"/>
              </a:rPr>
              <a:t>Edinilmiş bir beceriyi benzer duruma uyarlar, transfer eder, becerisel genellemede bulunur vb.</a:t>
            </a:r>
          </a:p>
        </p:txBody>
      </p:sp>
      <p:sp>
        <p:nvSpPr>
          <p:cNvPr id="676906" name="Text Box 42"/>
          <p:cNvSpPr txBox="1">
            <a:spLocks noChangeArrowheads="1"/>
          </p:cNvSpPr>
          <p:nvPr/>
        </p:nvSpPr>
        <p:spPr bwMode="auto">
          <a:xfrm>
            <a:off x="5148263" y="2636838"/>
            <a:ext cx="3995737" cy="222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FF0701"/>
              </a:buClr>
              <a:buSzPct val="115000"/>
              <a:buFont typeface="Wingdings" pitchFamily="2" charset="2"/>
              <a:buChar char="w"/>
            </a:pPr>
            <a:r>
              <a:rPr lang="tr-TR" altLang="tr-TR" sz="2000" b="1">
                <a:latin typeface="Calibri" pitchFamily="34" charset="0"/>
              </a:rPr>
              <a:t>Bilgisayara benzer teknolojileri kullanır.</a:t>
            </a:r>
          </a:p>
          <a:p>
            <a:pPr eaLnBrk="1" hangingPunct="1">
              <a:buClr>
                <a:srgbClr val="FF0701"/>
              </a:buClr>
              <a:buSzPct val="115000"/>
              <a:buFont typeface="Wingdings" pitchFamily="2" charset="2"/>
              <a:buChar char="w"/>
            </a:pPr>
            <a:r>
              <a:rPr lang="tr-TR" altLang="tr-TR" sz="2000" b="1">
                <a:latin typeface="Calibri" pitchFamily="34" charset="0"/>
              </a:rPr>
              <a:t>Sesli okumada kazanılan teknikleri sessiz okumaya uydurur.</a:t>
            </a:r>
          </a:p>
          <a:p>
            <a:pPr eaLnBrk="1" hangingPunct="1">
              <a:buClr>
                <a:srgbClr val="FF0701"/>
              </a:buClr>
              <a:buSzPct val="115000"/>
              <a:buFont typeface="Wingdings" pitchFamily="2" charset="2"/>
              <a:buChar char="w"/>
            </a:pPr>
            <a:r>
              <a:rPr lang="tr-TR" altLang="tr-TR" sz="2000" b="1">
                <a:latin typeface="Calibri" pitchFamily="34" charset="0"/>
              </a:rPr>
              <a:t>Öğrendiği hareketlerle benzer özellikler taşıyan bir hareketi farklı bir duruma uyarlar.</a:t>
            </a:r>
          </a:p>
        </p:txBody>
      </p:sp>
      <p:graphicFrame>
        <p:nvGraphicFramePr>
          <p:cNvPr id="53283" name="Group 35"/>
          <p:cNvGraphicFramePr>
            <a:graphicFrameLocks noGrp="1"/>
          </p:cNvGraphicFramePr>
          <p:nvPr/>
        </p:nvGraphicFramePr>
        <p:xfrm>
          <a:off x="0" y="4970463"/>
          <a:ext cx="9144000" cy="1887538"/>
        </p:xfrm>
        <a:graphic>
          <a:graphicData uri="http://schemas.openxmlformats.org/drawingml/2006/table">
            <a:tbl>
              <a:tblPr/>
              <a:tblGrid>
                <a:gridCol w="2195513"/>
                <a:gridCol w="2967037"/>
                <a:gridCol w="3981450"/>
              </a:tblGrid>
              <a:tr h="1887538">
                <a:tc>
                  <a:txBody>
                    <a:bodyPr/>
                    <a:lstStyle>
                      <a:lvl1pPr eaLnBrk="0" hangingPunct="0">
                        <a:spcBef>
                          <a:spcPct val="20000"/>
                        </a:spcBef>
                        <a:buFont typeface="Arial" charset="0"/>
                        <a:defRPr sz="2800">
                          <a:solidFill>
                            <a:schemeClr val="tx1"/>
                          </a:solidFill>
                          <a:latin typeface="Calibri" pitchFamily="34" charset="0"/>
                        </a:defRPr>
                      </a:lvl1pPr>
                      <a:lvl2pPr eaLnBrk="0" hangingPunct="0">
                        <a:spcBef>
                          <a:spcPct val="20000"/>
                        </a:spcBef>
                        <a:buFont typeface="Arial" charset="0"/>
                        <a:defRPr sz="2400">
                          <a:solidFill>
                            <a:schemeClr val="tx1"/>
                          </a:solidFill>
                          <a:latin typeface="Calibri" pitchFamily="34" charset="0"/>
                        </a:defRPr>
                      </a:lvl2pPr>
                      <a:lvl3pPr eaLnBrk="0" hangingPunct="0">
                        <a:spcBef>
                          <a:spcPct val="20000"/>
                        </a:spcBef>
                        <a:buFont typeface="Arial" charset="0"/>
                        <a:defRPr sz="2000">
                          <a:solidFill>
                            <a:schemeClr val="tx1"/>
                          </a:solidFill>
                          <a:latin typeface="Calibri" pitchFamily="34" charset="0"/>
                        </a:defRPr>
                      </a:lvl3pPr>
                      <a:lvl4pPr eaLnBrk="0" hangingPunct="0">
                        <a:spcBef>
                          <a:spcPct val="20000"/>
                        </a:spcBef>
                        <a:buFont typeface="Arial" charset="0"/>
                        <a:defRPr>
                          <a:solidFill>
                            <a:schemeClr val="tx1"/>
                          </a:solidFill>
                          <a:latin typeface="Calibri" pitchFamily="34" charset="0"/>
                        </a:defRPr>
                      </a:lvl4pPr>
                      <a:lvl5pPr eaLnBrk="0" hangingPunct="0">
                        <a:spcBef>
                          <a:spcPct val="20000"/>
                        </a:spcBef>
                        <a:buFont typeface="Arial" charset="0"/>
                        <a:defRPr>
                          <a:solidFill>
                            <a:schemeClr val="tx1"/>
                          </a:solidFill>
                          <a:latin typeface="Calibri" pitchFamily="34" charset="0"/>
                        </a:defRPr>
                      </a:lvl5pPr>
                      <a:lvl6pPr eaLnBrk="0" fontAlgn="base" hangingPunct="0">
                        <a:spcBef>
                          <a:spcPct val="20000"/>
                        </a:spcBef>
                        <a:spcAft>
                          <a:spcPct val="0"/>
                        </a:spcAft>
                        <a:buFont typeface="Arial" charset="0"/>
                        <a:defRPr>
                          <a:solidFill>
                            <a:schemeClr val="tx1"/>
                          </a:solidFill>
                          <a:latin typeface="Calibri" pitchFamily="34" charset="0"/>
                        </a:defRPr>
                      </a:lvl6pPr>
                      <a:lvl7pPr eaLnBrk="0" fontAlgn="base" hangingPunct="0">
                        <a:spcBef>
                          <a:spcPct val="20000"/>
                        </a:spcBef>
                        <a:spcAft>
                          <a:spcPct val="0"/>
                        </a:spcAft>
                        <a:buFont typeface="Arial" charset="0"/>
                        <a:defRPr>
                          <a:solidFill>
                            <a:schemeClr val="tx1"/>
                          </a:solidFill>
                          <a:latin typeface="Calibri" pitchFamily="34" charset="0"/>
                        </a:defRPr>
                      </a:lvl7pPr>
                      <a:lvl8pPr eaLnBrk="0" fontAlgn="base" hangingPunct="0">
                        <a:spcBef>
                          <a:spcPct val="20000"/>
                        </a:spcBef>
                        <a:spcAft>
                          <a:spcPct val="0"/>
                        </a:spcAft>
                        <a:buFont typeface="Arial" charset="0"/>
                        <a:defRPr>
                          <a:solidFill>
                            <a:schemeClr val="tx1"/>
                          </a:solidFill>
                          <a:latin typeface="Calibri" pitchFamily="34" charset="0"/>
                        </a:defRPr>
                      </a:lvl8pPr>
                      <a:lvl9pPr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FF0701"/>
                          </a:solidFill>
                          <a:effectLst/>
                          <a:latin typeface="Times New Roman" pitchFamily="18" charset="0"/>
                          <a:cs typeface="Times New Roman" pitchFamily="18" charset="0"/>
                        </a:rPr>
                        <a:t>Yeni beceri geliştirme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400" b="1" i="0" u="none" strike="noStrike" cap="none" normalizeH="0" baseline="0" smtClean="0">
                          <a:ln>
                            <a:noFill/>
                          </a:ln>
                          <a:solidFill>
                            <a:srgbClr val="FF0701"/>
                          </a:solidFill>
                          <a:effectLst/>
                          <a:latin typeface="Times New Roman" pitchFamily="18" charset="0"/>
                          <a:cs typeface="Times New Roman" pitchFamily="18" charset="0"/>
                        </a:rPr>
                        <a:t>(Oluşturma/yaratma)</a:t>
                      </a:r>
                      <a:endParaRPr kumimoji="0" lang="tr-TR" altLang="tr-TR" sz="2400" b="1" i="0" u="none" strike="noStrike" cap="none" normalizeH="0" baseline="0" smtClean="0">
                        <a:ln>
                          <a:noFill/>
                        </a:ln>
                        <a:solidFill>
                          <a:srgbClr val="FF0701"/>
                        </a:solidFill>
                        <a:effectLst/>
                        <a:latin typeface="Times New Roman" pitchFamily="18"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lvl1pPr eaLnBrk="0" hangingPunct="0">
                        <a:spcBef>
                          <a:spcPct val="20000"/>
                        </a:spcBef>
                        <a:buFont typeface="Arial" charset="0"/>
                        <a:defRPr sz="2800">
                          <a:solidFill>
                            <a:schemeClr val="tx1"/>
                          </a:solidFill>
                          <a:latin typeface="Calibri" pitchFamily="34" charset="0"/>
                        </a:defRPr>
                      </a:lvl1pPr>
                      <a:lvl2pPr eaLnBrk="0" hangingPunct="0">
                        <a:spcBef>
                          <a:spcPct val="20000"/>
                        </a:spcBef>
                        <a:buFont typeface="Arial" charset="0"/>
                        <a:defRPr sz="2400">
                          <a:solidFill>
                            <a:schemeClr val="tx1"/>
                          </a:solidFill>
                          <a:latin typeface="Calibri" pitchFamily="34" charset="0"/>
                        </a:defRPr>
                      </a:lvl2pPr>
                      <a:lvl3pPr eaLnBrk="0" hangingPunct="0">
                        <a:spcBef>
                          <a:spcPct val="20000"/>
                        </a:spcBef>
                        <a:buFont typeface="Arial" charset="0"/>
                        <a:defRPr sz="2000">
                          <a:solidFill>
                            <a:schemeClr val="tx1"/>
                          </a:solidFill>
                          <a:latin typeface="Calibri" pitchFamily="34" charset="0"/>
                        </a:defRPr>
                      </a:lvl3pPr>
                      <a:lvl4pPr eaLnBrk="0" hangingPunct="0">
                        <a:spcBef>
                          <a:spcPct val="20000"/>
                        </a:spcBef>
                        <a:buFont typeface="Arial" charset="0"/>
                        <a:defRPr>
                          <a:solidFill>
                            <a:schemeClr val="tx1"/>
                          </a:solidFill>
                          <a:latin typeface="Calibri" pitchFamily="34" charset="0"/>
                        </a:defRPr>
                      </a:lvl4pPr>
                      <a:lvl5pPr eaLnBrk="0" hangingPunct="0">
                        <a:spcBef>
                          <a:spcPct val="20000"/>
                        </a:spcBef>
                        <a:buFont typeface="Arial" charset="0"/>
                        <a:defRPr>
                          <a:solidFill>
                            <a:schemeClr val="tx1"/>
                          </a:solidFill>
                          <a:latin typeface="Calibri" pitchFamily="34" charset="0"/>
                        </a:defRPr>
                      </a:lvl5pPr>
                      <a:lvl6pPr eaLnBrk="0" fontAlgn="base" hangingPunct="0">
                        <a:spcBef>
                          <a:spcPct val="20000"/>
                        </a:spcBef>
                        <a:spcAft>
                          <a:spcPct val="0"/>
                        </a:spcAft>
                        <a:buFont typeface="Arial" charset="0"/>
                        <a:defRPr>
                          <a:solidFill>
                            <a:schemeClr val="tx1"/>
                          </a:solidFill>
                          <a:latin typeface="Calibri" pitchFamily="34" charset="0"/>
                        </a:defRPr>
                      </a:lvl6pPr>
                      <a:lvl7pPr eaLnBrk="0" fontAlgn="base" hangingPunct="0">
                        <a:spcBef>
                          <a:spcPct val="20000"/>
                        </a:spcBef>
                        <a:spcAft>
                          <a:spcPct val="0"/>
                        </a:spcAft>
                        <a:buFont typeface="Arial" charset="0"/>
                        <a:defRPr>
                          <a:solidFill>
                            <a:schemeClr val="tx1"/>
                          </a:solidFill>
                          <a:latin typeface="Calibri" pitchFamily="34" charset="0"/>
                        </a:defRPr>
                      </a:lvl7pPr>
                      <a:lvl8pPr eaLnBrk="0" fontAlgn="base" hangingPunct="0">
                        <a:spcBef>
                          <a:spcPct val="20000"/>
                        </a:spcBef>
                        <a:spcAft>
                          <a:spcPct val="0"/>
                        </a:spcAft>
                        <a:buFont typeface="Arial" charset="0"/>
                        <a:defRPr>
                          <a:solidFill>
                            <a:schemeClr val="tx1"/>
                          </a:solidFill>
                          <a:latin typeface="Calibri" pitchFamily="34" charset="0"/>
                        </a:defRPr>
                      </a:lvl8pPr>
                      <a:lvl9pPr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lvl1pPr eaLnBrk="0" hangingPunct="0">
                        <a:spcBef>
                          <a:spcPct val="20000"/>
                        </a:spcBef>
                        <a:buFont typeface="Arial" charset="0"/>
                        <a:defRPr sz="2800">
                          <a:solidFill>
                            <a:schemeClr val="tx1"/>
                          </a:solidFill>
                          <a:latin typeface="Calibri" pitchFamily="34" charset="0"/>
                        </a:defRPr>
                      </a:lvl1pPr>
                      <a:lvl2pPr eaLnBrk="0" hangingPunct="0">
                        <a:spcBef>
                          <a:spcPct val="20000"/>
                        </a:spcBef>
                        <a:buFont typeface="Arial" charset="0"/>
                        <a:defRPr sz="2400">
                          <a:solidFill>
                            <a:schemeClr val="tx1"/>
                          </a:solidFill>
                          <a:latin typeface="Calibri" pitchFamily="34" charset="0"/>
                        </a:defRPr>
                      </a:lvl2pPr>
                      <a:lvl3pPr eaLnBrk="0" hangingPunct="0">
                        <a:spcBef>
                          <a:spcPct val="20000"/>
                        </a:spcBef>
                        <a:buFont typeface="Arial" charset="0"/>
                        <a:defRPr sz="2000">
                          <a:solidFill>
                            <a:schemeClr val="tx1"/>
                          </a:solidFill>
                          <a:latin typeface="Calibri" pitchFamily="34" charset="0"/>
                        </a:defRPr>
                      </a:lvl3pPr>
                      <a:lvl4pPr eaLnBrk="0" hangingPunct="0">
                        <a:spcBef>
                          <a:spcPct val="20000"/>
                        </a:spcBef>
                        <a:buFont typeface="Arial" charset="0"/>
                        <a:defRPr>
                          <a:solidFill>
                            <a:schemeClr val="tx1"/>
                          </a:solidFill>
                          <a:latin typeface="Calibri" pitchFamily="34" charset="0"/>
                        </a:defRPr>
                      </a:lvl4pPr>
                      <a:lvl5pPr eaLnBrk="0" hangingPunct="0">
                        <a:spcBef>
                          <a:spcPct val="20000"/>
                        </a:spcBef>
                        <a:buFont typeface="Arial" charset="0"/>
                        <a:defRPr>
                          <a:solidFill>
                            <a:schemeClr val="tx1"/>
                          </a:solidFill>
                          <a:latin typeface="Calibri" pitchFamily="34" charset="0"/>
                        </a:defRPr>
                      </a:lvl5pPr>
                      <a:lvl6pPr eaLnBrk="0" fontAlgn="base" hangingPunct="0">
                        <a:spcBef>
                          <a:spcPct val="20000"/>
                        </a:spcBef>
                        <a:spcAft>
                          <a:spcPct val="0"/>
                        </a:spcAft>
                        <a:buFont typeface="Arial" charset="0"/>
                        <a:defRPr>
                          <a:solidFill>
                            <a:schemeClr val="tx1"/>
                          </a:solidFill>
                          <a:latin typeface="Calibri" pitchFamily="34" charset="0"/>
                        </a:defRPr>
                      </a:lvl6pPr>
                      <a:lvl7pPr eaLnBrk="0" fontAlgn="base" hangingPunct="0">
                        <a:spcBef>
                          <a:spcPct val="20000"/>
                        </a:spcBef>
                        <a:spcAft>
                          <a:spcPct val="0"/>
                        </a:spcAft>
                        <a:buFont typeface="Arial" charset="0"/>
                        <a:defRPr>
                          <a:solidFill>
                            <a:schemeClr val="tx1"/>
                          </a:solidFill>
                          <a:latin typeface="Calibri" pitchFamily="34" charset="0"/>
                        </a:defRPr>
                      </a:lvl7pPr>
                      <a:lvl8pPr eaLnBrk="0" fontAlgn="base" hangingPunct="0">
                        <a:spcBef>
                          <a:spcPct val="20000"/>
                        </a:spcBef>
                        <a:spcAft>
                          <a:spcPct val="0"/>
                        </a:spcAft>
                        <a:buFont typeface="Arial" charset="0"/>
                        <a:defRPr>
                          <a:solidFill>
                            <a:schemeClr val="tx1"/>
                          </a:solidFill>
                          <a:latin typeface="Calibri" pitchFamily="34" charset="0"/>
                        </a:defRPr>
                      </a:lvl8pPr>
                      <a:lvl9pPr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
                          <a:srgbClr val="FF0701"/>
                        </a:buClr>
                        <a:buSzPct val="90000"/>
                        <a:buFont typeface="Wingdings" pitchFamily="2" charset="2"/>
                        <a:buNone/>
                        <a:tabLst/>
                      </a:pPr>
                      <a:endParaRPr kumimoji="0" lang="tr-TR" altLang="tr-TR" sz="4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
        <p:nvSpPr>
          <p:cNvPr id="53285" name="Text Box 37"/>
          <p:cNvSpPr txBox="1">
            <a:spLocks noChangeArrowheads="1"/>
          </p:cNvSpPr>
          <p:nvPr/>
        </p:nvSpPr>
        <p:spPr bwMode="auto">
          <a:xfrm>
            <a:off x="2195513" y="5013325"/>
            <a:ext cx="2881312" cy="161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000" b="1"/>
              <a:t>Özgün bir iş yapar, özgün bir eser oluşturur, yeni bir eser tasarlar, yeni bir şey üretir vb.</a:t>
            </a:r>
          </a:p>
        </p:txBody>
      </p:sp>
      <p:sp>
        <p:nvSpPr>
          <p:cNvPr id="53286" name="Text Box 38"/>
          <p:cNvSpPr txBox="1">
            <a:spLocks noChangeArrowheads="1"/>
          </p:cNvSpPr>
          <p:nvPr/>
        </p:nvSpPr>
        <p:spPr bwMode="auto">
          <a:xfrm>
            <a:off x="5148263" y="5013325"/>
            <a:ext cx="3995737" cy="161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Clr>
                <a:srgbClr val="FF0701"/>
              </a:buClr>
              <a:buSzPct val="115000"/>
              <a:buFont typeface="Wingdings" pitchFamily="2" charset="2"/>
              <a:buChar char="w"/>
            </a:pPr>
            <a:r>
              <a:rPr lang="tr-TR" altLang="tr-TR" sz="2000" b="1"/>
              <a:t>Kazanılan beceriler ve bilgiler ışığında yeni deney düzeneği geliştirir/hazırlar.</a:t>
            </a:r>
          </a:p>
          <a:p>
            <a:pPr>
              <a:buClr>
                <a:srgbClr val="FF0701"/>
              </a:buClr>
              <a:buSzPct val="115000"/>
              <a:buFont typeface="Wingdings" pitchFamily="2" charset="2"/>
              <a:buChar char="w"/>
            </a:pPr>
            <a:r>
              <a:rPr lang="tr-TR" altLang="tr-TR" sz="2000" b="1"/>
              <a:t>Kendisine özgü bir deney geliştirir.</a:t>
            </a:r>
          </a:p>
        </p:txBody>
      </p:sp>
    </p:spTree>
    <p:extLst>
      <p:ext uri="{BB962C8B-B14F-4D97-AF65-F5344CB8AC3E}">
        <p14:creationId xmlns="" xmlns:p14="http://schemas.microsoft.com/office/powerpoint/2010/main" val="3401787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6903"/>
                                        </p:tgtEl>
                                        <p:attrNameLst>
                                          <p:attrName>style.visibility</p:attrName>
                                        </p:attrNameLst>
                                      </p:cBhvr>
                                      <p:to>
                                        <p:strVal val="visible"/>
                                      </p:to>
                                    </p:set>
                                    <p:animEffect transition="in" filter="diamond(in)">
                                      <p:cBhvr>
                                        <p:cTn id="7" dur="2000"/>
                                        <p:tgtEl>
                                          <p:spTgt spid="6769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76904"/>
                                        </p:tgtEl>
                                        <p:attrNameLst>
                                          <p:attrName>style.visibility</p:attrName>
                                        </p:attrNameLst>
                                      </p:cBhvr>
                                      <p:to>
                                        <p:strVal val="visible"/>
                                      </p:to>
                                    </p:set>
                                    <p:animEffect transition="in" filter="diamond(in)">
                                      <p:cBhvr>
                                        <p:cTn id="12" dur="2000"/>
                                        <p:tgtEl>
                                          <p:spTgt spid="6769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76905"/>
                                        </p:tgtEl>
                                        <p:attrNameLst>
                                          <p:attrName>style.visibility</p:attrName>
                                        </p:attrNameLst>
                                      </p:cBhvr>
                                      <p:to>
                                        <p:strVal val="visible"/>
                                      </p:to>
                                    </p:set>
                                    <p:animEffect transition="in" filter="diamond(in)">
                                      <p:cBhvr>
                                        <p:cTn id="17" dur="2000"/>
                                        <p:tgtEl>
                                          <p:spTgt spid="6769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76906"/>
                                        </p:tgtEl>
                                        <p:attrNameLst>
                                          <p:attrName>style.visibility</p:attrName>
                                        </p:attrNameLst>
                                      </p:cBhvr>
                                      <p:to>
                                        <p:strVal val="visible"/>
                                      </p:to>
                                    </p:set>
                                    <p:animEffect transition="in" filter="diamond(in)">
                                      <p:cBhvr>
                                        <p:cTn id="22" dur="2000"/>
                                        <p:tgtEl>
                                          <p:spTgt spid="6769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3285"/>
                                        </p:tgtEl>
                                        <p:attrNameLst>
                                          <p:attrName>style.visibility</p:attrName>
                                        </p:attrNameLst>
                                      </p:cBhvr>
                                      <p:to>
                                        <p:strVal val="visible"/>
                                      </p:to>
                                    </p:set>
                                    <p:animEffect transition="in" filter="diamond(in)">
                                      <p:cBhvr>
                                        <p:cTn id="27" dur="2000"/>
                                        <p:tgtEl>
                                          <p:spTgt spid="532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3286"/>
                                        </p:tgtEl>
                                        <p:attrNameLst>
                                          <p:attrName>style.visibility</p:attrName>
                                        </p:attrNameLst>
                                      </p:cBhvr>
                                      <p:to>
                                        <p:strVal val="visible"/>
                                      </p:to>
                                    </p:set>
                                    <p:animEffect transition="in" filter="diamond(in)">
                                      <p:cBhvr>
                                        <p:cTn id="32" dur="2000"/>
                                        <p:tgtEl>
                                          <p:spTgt spid="53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903" grpId="0"/>
      <p:bldP spid="676904" grpId="0"/>
      <p:bldP spid="676905" grpId="0"/>
      <p:bldP spid="676906" grpId="0"/>
      <p:bldP spid="53285" grpId="0"/>
      <p:bldP spid="53286"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381000"/>
            <a:ext cx="8015288" cy="762000"/>
          </a:xfrm>
        </p:spPr>
        <p:txBody>
          <a:bodyPr/>
          <a:lstStyle/>
          <a:p>
            <a:pPr eaLnBrk="1" hangingPunct="1"/>
            <a:r>
              <a:rPr lang="tr-TR" altLang="tr-TR" sz="3200" b="1" dirty="0" smtClean="0">
                <a:solidFill>
                  <a:srgbClr val="FF0000"/>
                </a:solidFill>
              </a:rPr>
              <a:t>Devinişsel Öğrenmelerin Ölçülmesi</a:t>
            </a:r>
          </a:p>
        </p:txBody>
      </p:sp>
      <p:sp>
        <p:nvSpPr>
          <p:cNvPr id="54275" name="Rectangle 3"/>
          <p:cNvSpPr>
            <a:spLocks noGrp="1" noChangeArrowheads="1"/>
          </p:cNvSpPr>
          <p:nvPr>
            <p:ph type="body" idx="1"/>
          </p:nvPr>
        </p:nvSpPr>
        <p:spPr>
          <a:xfrm>
            <a:off x="609600" y="1600200"/>
            <a:ext cx="7696200" cy="4419600"/>
          </a:xfrm>
        </p:spPr>
        <p:txBody>
          <a:bodyPr/>
          <a:lstStyle/>
          <a:p>
            <a:pPr algn="just" eaLnBrk="1" hangingPunct="1">
              <a:lnSpc>
                <a:spcPct val="90000"/>
              </a:lnSpc>
            </a:pPr>
            <a:r>
              <a:rPr lang="tr-TR" altLang="tr-TR" sz="2800" dirty="0" smtClean="0"/>
              <a:t>Bütün bu aşamaları ölçmek ve değerlendirmek amacıyla eğitimciler yöntemler geliştirmek zorundadır. </a:t>
            </a:r>
          </a:p>
          <a:p>
            <a:pPr eaLnBrk="1" hangingPunct="1">
              <a:lnSpc>
                <a:spcPct val="90000"/>
              </a:lnSpc>
            </a:pPr>
            <a:endParaRPr lang="tr-TR" altLang="tr-TR" sz="2800" dirty="0" smtClean="0"/>
          </a:p>
          <a:p>
            <a:pPr algn="just" eaLnBrk="1" hangingPunct="1">
              <a:lnSpc>
                <a:spcPct val="90000"/>
              </a:lnSpc>
            </a:pPr>
            <a:r>
              <a:rPr lang="tr-TR" altLang="tr-TR" sz="2800" dirty="0" smtClean="0"/>
              <a:t>Bu alanı ölçmek için geliştirilen ölçekler daha çok </a:t>
            </a:r>
            <a:r>
              <a:rPr lang="tr-TR" altLang="tr-TR" sz="2800" dirty="0" smtClean="0">
                <a:solidFill>
                  <a:schemeClr val="accent1">
                    <a:lumMod val="60000"/>
                    <a:lumOff val="40000"/>
                  </a:schemeClr>
                </a:solidFill>
              </a:rPr>
              <a:t>izleme çizelgeleri </a:t>
            </a:r>
            <a:r>
              <a:rPr lang="tr-TR" altLang="tr-TR" sz="2800" dirty="0" smtClean="0"/>
              <a:t>ve </a:t>
            </a:r>
            <a:r>
              <a:rPr lang="tr-TR" altLang="tr-TR" sz="2800" dirty="0" smtClean="0">
                <a:solidFill>
                  <a:schemeClr val="accent2"/>
                </a:solidFill>
              </a:rPr>
              <a:t>gözlem formları hazırlanarak</a:t>
            </a:r>
            <a:r>
              <a:rPr lang="tr-TR" altLang="tr-TR" sz="2800" dirty="0" smtClean="0"/>
              <a:t> yapılmaktadır.</a:t>
            </a:r>
          </a:p>
          <a:p>
            <a:pPr eaLnBrk="1" hangingPunct="1">
              <a:lnSpc>
                <a:spcPct val="90000"/>
              </a:lnSpc>
            </a:pPr>
            <a:endParaRPr lang="tr-TR" altLang="tr-TR" sz="2800" dirty="0" smtClean="0"/>
          </a:p>
          <a:p>
            <a:pPr algn="just" eaLnBrk="1" hangingPunct="1">
              <a:lnSpc>
                <a:spcPct val="90000"/>
              </a:lnSpc>
            </a:pPr>
            <a:r>
              <a:rPr lang="tr-TR" altLang="tr-TR" sz="2800" dirty="0" smtClean="0"/>
              <a:t>Şekillerle ilgili testler, yap-bozlar bu amaçla kullanılan ölçeklerden bazılarıdır. </a:t>
            </a:r>
          </a:p>
        </p:txBody>
      </p:sp>
    </p:spTree>
    <p:extLst>
      <p:ext uri="{BB962C8B-B14F-4D97-AF65-F5344CB8AC3E}">
        <p14:creationId xmlns="" xmlns:p14="http://schemas.microsoft.com/office/powerpoint/2010/main" val="759346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20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fade">
                                      <p:cBhvr>
                                        <p:cTn id="12" dur="2000"/>
                                        <p:tgtEl>
                                          <p:spTgt spid="542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75">
                                            <p:txEl>
                                              <p:pRg st="4" end="4"/>
                                            </p:txEl>
                                          </p:spTgt>
                                        </p:tgtEl>
                                        <p:attrNameLst>
                                          <p:attrName>style.visibility</p:attrName>
                                        </p:attrNameLst>
                                      </p:cBhvr>
                                      <p:to>
                                        <p:strVal val="visible"/>
                                      </p:to>
                                    </p:set>
                                    <p:animEffect transition="in" filter="fade">
                                      <p:cBhvr>
                                        <p:cTn id="17" dur="20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8600" y="333375"/>
            <a:ext cx="8015288" cy="885825"/>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eaLnBrk="1" hangingPunct="1"/>
            <a:r>
              <a:rPr lang="tr-TR" altLang="tr-TR" sz="3200" b="1" dirty="0" smtClean="0"/>
              <a:t>Devinişsel öğrenmeyle ilgili becerilerin ölçülmesinde göz önünde tutulacak noktalar</a:t>
            </a:r>
          </a:p>
        </p:txBody>
      </p:sp>
      <p:sp>
        <p:nvSpPr>
          <p:cNvPr id="55299" name="Rectangle 3"/>
          <p:cNvSpPr>
            <a:spLocks noGrp="1" noChangeArrowheads="1"/>
          </p:cNvSpPr>
          <p:nvPr>
            <p:ph type="body" idx="1"/>
          </p:nvPr>
        </p:nvSpPr>
        <p:spPr>
          <a:xfrm>
            <a:off x="400050" y="1357313"/>
            <a:ext cx="8458200" cy="4662487"/>
          </a:xfrm>
          <a:ln/>
        </p:spPr>
        <p:style>
          <a:lnRef idx="1">
            <a:schemeClr val="dk1"/>
          </a:lnRef>
          <a:fillRef idx="3">
            <a:schemeClr val="dk1"/>
          </a:fillRef>
          <a:effectRef idx="2">
            <a:schemeClr val="dk1"/>
          </a:effectRef>
          <a:fontRef idx="minor">
            <a:schemeClr val="lt1"/>
          </a:fontRef>
        </p:style>
        <p:txBody>
          <a:bodyPr>
            <a:normAutofit lnSpcReduction="10000"/>
          </a:bodyPr>
          <a:lstStyle/>
          <a:p>
            <a:pPr marL="355600" indent="-355600" algn="just" eaLnBrk="1" hangingPunct="1">
              <a:lnSpc>
                <a:spcPct val="90000"/>
              </a:lnSpc>
              <a:spcBef>
                <a:spcPct val="0"/>
              </a:spcBef>
              <a:buFont typeface="Wingdings" pitchFamily="2" charset="2"/>
              <a:buAutoNum type="arabicPeriod"/>
            </a:pPr>
            <a:r>
              <a:rPr lang="tr-TR" altLang="tr-TR" sz="2800" dirty="0" smtClean="0"/>
              <a:t>Yoklanacak davranışlar nelerse </a:t>
            </a:r>
            <a:r>
              <a:rPr lang="tr-TR" altLang="tr-TR" sz="2800" b="1" dirty="0" smtClean="0">
                <a:solidFill>
                  <a:schemeClr val="accent1">
                    <a:lumMod val="60000"/>
                    <a:lumOff val="40000"/>
                  </a:schemeClr>
                </a:solidFill>
              </a:rPr>
              <a:t>bireyi o davranışları kullanma durumunda bırakan bir düzen(ek) veya ortam düşünülmelidir.</a:t>
            </a:r>
          </a:p>
          <a:p>
            <a:pPr marL="355600" indent="-355600" algn="just" eaLnBrk="1" hangingPunct="1">
              <a:lnSpc>
                <a:spcPct val="90000"/>
              </a:lnSpc>
              <a:spcBef>
                <a:spcPct val="0"/>
              </a:spcBef>
              <a:buFont typeface="Wingdings" pitchFamily="2" charset="2"/>
              <a:buAutoNum type="arabicPeriod"/>
            </a:pPr>
            <a:r>
              <a:rPr lang="tr-TR" altLang="tr-TR" sz="2800" dirty="0" smtClean="0"/>
              <a:t>Düşünülen düzen veya ortam, bireyin </a:t>
            </a:r>
            <a:r>
              <a:rPr lang="tr-TR" altLang="tr-TR" sz="2800" b="1" dirty="0" smtClean="0">
                <a:solidFill>
                  <a:schemeClr val="accent1">
                    <a:lumMod val="60000"/>
                    <a:lumOff val="40000"/>
                  </a:schemeClr>
                </a:solidFill>
              </a:rPr>
              <a:t>her zaman için aynı davranışları</a:t>
            </a:r>
            <a:r>
              <a:rPr lang="tr-TR" altLang="tr-TR" sz="2800" dirty="0" smtClean="0"/>
              <a:t> kullanmasını gerektiren bir düzen veya ortam olmalıdır.</a:t>
            </a:r>
          </a:p>
          <a:p>
            <a:pPr marL="355600" indent="-355600" algn="just" eaLnBrk="1" hangingPunct="1">
              <a:lnSpc>
                <a:spcPct val="90000"/>
              </a:lnSpc>
              <a:spcBef>
                <a:spcPct val="0"/>
              </a:spcBef>
              <a:buFont typeface="Wingdings" pitchFamily="2" charset="2"/>
              <a:buAutoNum type="arabicPeriod"/>
            </a:pPr>
            <a:r>
              <a:rPr lang="tr-TR" altLang="tr-TR" sz="2800" dirty="0" smtClean="0"/>
              <a:t>Bu ortam veya düzen öyle olmalıdır ki, belli düzeyde beceriye sahip olmayan birey bu ortamda yoklanacak davranışı gösterememeli </a:t>
            </a:r>
            <a:r>
              <a:rPr lang="tr-TR" altLang="tr-TR" sz="2800" b="1" dirty="0" smtClean="0">
                <a:solidFill>
                  <a:schemeClr val="accent1">
                    <a:lumMod val="60000"/>
                    <a:lumOff val="40000"/>
                  </a:schemeClr>
                </a:solidFill>
                <a:effectLst>
                  <a:outerShdw blurRad="38100" dist="38100" dir="2700000" algn="tl">
                    <a:srgbClr val="000000">
                      <a:alpha val="43137"/>
                    </a:srgbClr>
                  </a:outerShdw>
                </a:effectLst>
              </a:rPr>
              <a:t>(Ortam ayırt edici olmalı) </a:t>
            </a:r>
          </a:p>
          <a:p>
            <a:pPr marL="355600" indent="-355600" algn="just" eaLnBrk="1" hangingPunct="1">
              <a:lnSpc>
                <a:spcPct val="90000"/>
              </a:lnSpc>
              <a:spcBef>
                <a:spcPct val="0"/>
              </a:spcBef>
              <a:buFont typeface="Wingdings" pitchFamily="2" charset="2"/>
              <a:buAutoNum type="arabicPeriod"/>
            </a:pPr>
            <a:r>
              <a:rPr lang="tr-TR" altLang="tr-TR" sz="2800" dirty="0" smtClean="0"/>
              <a:t>Kullanılacak düzen veya ortam öğrenilen davranışın gösterilmesi zorunluluğu ile öğrenciyi karşı karşıya getirmelidir. </a:t>
            </a:r>
          </a:p>
        </p:txBody>
      </p:sp>
    </p:spTree>
    <p:extLst>
      <p:ext uri="{BB962C8B-B14F-4D97-AF65-F5344CB8AC3E}">
        <p14:creationId xmlns="" xmlns:p14="http://schemas.microsoft.com/office/powerpoint/2010/main" val="530991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bg/>
                                          </p:spTgt>
                                        </p:tgtEl>
                                        <p:attrNameLst>
                                          <p:attrName>style.visibility</p:attrName>
                                        </p:attrNameLst>
                                      </p:cBhvr>
                                      <p:to>
                                        <p:strVal val="visible"/>
                                      </p:to>
                                    </p:set>
                                    <p:animEffect transition="in" filter="fade">
                                      <p:cBhvr>
                                        <p:cTn id="7" dur="2000"/>
                                        <p:tgtEl>
                                          <p:spTgt spid="55299">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fade">
                                      <p:cBhvr>
                                        <p:cTn id="12" dur="20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fade">
                                      <p:cBhvr>
                                        <p:cTn id="17" dur="20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2" end="2"/>
                                            </p:txEl>
                                          </p:spTgt>
                                        </p:tgtEl>
                                        <p:attrNameLst>
                                          <p:attrName>style.visibility</p:attrName>
                                        </p:attrNameLst>
                                      </p:cBhvr>
                                      <p:to>
                                        <p:strVal val="visible"/>
                                      </p:to>
                                    </p:set>
                                    <p:animEffect transition="in" filter="fade">
                                      <p:cBhvr>
                                        <p:cTn id="22" dur="2000"/>
                                        <p:tgtEl>
                                          <p:spTgt spid="552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Effect transition="in" filter="fade">
                                      <p:cBhvr>
                                        <p:cTn id="27" dur="20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endParaRPr lang="tr-TR" altLang="tr-TR" dirty="0"/>
          </a:p>
        </p:txBody>
      </p:sp>
      <p:sp>
        <p:nvSpPr>
          <p:cNvPr id="56322" name="1 Başlık"/>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tr-TR" altLang="tr-TR" sz="3200" b="1" smtClean="0"/>
              <a:t>Devinişsel Alandaki Davranışları Ölçmede Kullanılan Ölçekler</a:t>
            </a:r>
          </a:p>
        </p:txBody>
      </p:sp>
      <p:sp>
        <p:nvSpPr>
          <p:cNvPr id="3" name="2 İçerik Yer Tutucusu"/>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a:bodyPr>
          <a:lstStyle/>
          <a:p>
            <a:pPr>
              <a:lnSpc>
                <a:spcPct val="80000"/>
              </a:lnSpc>
            </a:pPr>
            <a:r>
              <a:rPr lang="tr-TR" altLang="tr-TR" sz="3000" dirty="0" smtClean="0"/>
              <a:t>Gözlem Çizelgeleri</a:t>
            </a:r>
          </a:p>
          <a:p>
            <a:pPr lvl="1">
              <a:lnSpc>
                <a:spcPct val="80000"/>
              </a:lnSpc>
            </a:pPr>
            <a:r>
              <a:rPr lang="tr-TR" altLang="tr-TR" sz="2600" dirty="0" smtClean="0"/>
              <a:t>Denge hareketleri: </a:t>
            </a:r>
          </a:p>
          <a:p>
            <a:pPr lvl="2">
              <a:lnSpc>
                <a:spcPct val="80000"/>
              </a:lnSpc>
            </a:pPr>
            <a:r>
              <a:rPr lang="tr-TR" altLang="tr-TR" sz="2200" dirty="0" smtClean="0"/>
              <a:t>Denge tahtasında yürüyor</a:t>
            </a:r>
          </a:p>
          <a:p>
            <a:pPr lvl="2">
              <a:lnSpc>
                <a:spcPct val="80000"/>
              </a:lnSpc>
            </a:pPr>
            <a:r>
              <a:rPr lang="tr-TR" altLang="tr-TR" sz="2200" dirty="0" smtClean="0"/>
              <a:t>Denge tahtasında dönüş hareketi yapıyor</a:t>
            </a:r>
          </a:p>
          <a:p>
            <a:pPr lvl="2">
              <a:lnSpc>
                <a:spcPct val="80000"/>
              </a:lnSpc>
            </a:pPr>
            <a:r>
              <a:rPr lang="tr-TR" altLang="tr-TR" sz="2200" dirty="0" smtClean="0"/>
              <a:t>Denge tahtasında çömeliyor</a:t>
            </a:r>
          </a:p>
          <a:p>
            <a:pPr lvl="2">
              <a:lnSpc>
                <a:spcPct val="80000"/>
              </a:lnSpc>
            </a:pPr>
            <a:r>
              <a:rPr lang="tr-TR" altLang="tr-TR" sz="2200" dirty="0" smtClean="0"/>
              <a:t>Denge tahtasında öne takla atıyor</a:t>
            </a:r>
          </a:p>
          <a:p>
            <a:pPr lvl="2">
              <a:lnSpc>
                <a:spcPct val="80000"/>
              </a:lnSpc>
            </a:pPr>
            <a:r>
              <a:rPr lang="tr-TR" altLang="tr-TR" sz="2200" dirty="0" smtClean="0"/>
              <a:t>Denge tahtasında arkaya takla atıyor</a:t>
            </a:r>
          </a:p>
          <a:p>
            <a:pPr lvl="1">
              <a:lnSpc>
                <a:spcPct val="80000"/>
              </a:lnSpc>
            </a:pPr>
            <a:r>
              <a:rPr lang="tr-TR" altLang="tr-TR" sz="2600" dirty="0" smtClean="0"/>
              <a:t>Atlama becerileri:</a:t>
            </a:r>
          </a:p>
          <a:p>
            <a:pPr lvl="2">
              <a:lnSpc>
                <a:spcPct val="80000"/>
              </a:lnSpc>
            </a:pPr>
            <a:r>
              <a:rPr lang="tr-TR" altLang="tr-TR" sz="2200" dirty="0" err="1" smtClean="0"/>
              <a:t>Çömelik</a:t>
            </a:r>
            <a:r>
              <a:rPr lang="tr-TR" altLang="tr-TR" sz="2200" dirty="0" smtClean="0"/>
              <a:t> duruşta sıçrıyor</a:t>
            </a:r>
          </a:p>
          <a:p>
            <a:pPr lvl="2">
              <a:lnSpc>
                <a:spcPct val="80000"/>
              </a:lnSpc>
            </a:pPr>
            <a:r>
              <a:rPr lang="tr-TR" altLang="tr-TR" sz="2200" dirty="0" smtClean="0"/>
              <a:t>Bacakları açık sıçrıyor</a:t>
            </a:r>
          </a:p>
          <a:p>
            <a:pPr lvl="2">
              <a:lnSpc>
                <a:spcPct val="80000"/>
              </a:lnSpc>
            </a:pPr>
            <a:r>
              <a:rPr lang="tr-TR" altLang="tr-TR" sz="2200" dirty="0" smtClean="0"/>
              <a:t>………………</a:t>
            </a:r>
          </a:p>
          <a:p>
            <a:pPr lvl="2">
              <a:lnSpc>
                <a:spcPct val="80000"/>
              </a:lnSpc>
            </a:pPr>
            <a:r>
              <a:rPr lang="tr-TR" altLang="tr-TR" sz="2200" dirty="0" smtClean="0"/>
              <a:t>…………</a:t>
            </a:r>
          </a:p>
          <a:p>
            <a:pPr lvl="2">
              <a:lnSpc>
                <a:spcPct val="80000"/>
              </a:lnSpc>
              <a:buFont typeface="Arial" charset="0"/>
              <a:buNone/>
            </a:pPr>
            <a:endParaRPr lang="tr-TR" altLang="tr-TR" sz="2200" dirty="0" smtClean="0"/>
          </a:p>
        </p:txBody>
      </p:sp>
    </p:spTree>
    <p:extLst>
      <p:ext uri="{BB962C8B-B14F-4D97-AF65-F5344CB8AC3E}">
        <p14:creationId xmlns="" xmlns:p14="http://schemas.microsoft.com/office/powerpoint/2010/main" val="347599007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2057400"/>
          </a:xfrm>
          <a:solidFill>
            <a:schemeClr val="tx1"/>
          </a:solidFill>
        </p:spPr>
        <p:txBody>
          <a:bodyPr/>
          <a:lstStyle/>
          <a:p>
            <a:pPr eaLnBrk="1" hangingPunct="1"/>
            <a:r>
              <a:rPr lang="tr-TR" altLang="tr-TR" b="1" dirty="0" smtClean="0">
                <a:solidFill>
                  <a:srgbClr val="FF0000"/>
                </a:solidFill>
              </a:rPr>
              <a:t> PSİKOMOTOR ALANDAKİ ÖĞRENMELERİN DEĞERLENDİRİLMESİ</a:t>
            </a:r>
          </a:p>
        </p:txBody>
      </p:sp>
      <p:sp>
        <p:nvSpPr>
          <p:cNvPr id="25603" name="Text Box 3"/>
          <p:cNvSpPr txBox="1">
            <a:spLocks noChangeArrowheads="1"/>
          </p:cNvSpPr>
          <p:nvPr/>
        </p:nvSpPr>
        <p:spPr bwMode="auto">
          <a:xfrm>
            <a:off x="0" y="2049463"/>
            <a:ext cx="9144000" cy="5078313"/>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lvl="1" algn="just" eaLnBrk="1" hangingPunct="1">
              <a:spcBef>
                <a:spcPct val="50000"/>
              </a:spcBef>
              <a:buFontTx/>
              <a:buChar char="•"/>
            </a:pPr>
            <a:r>
              <a:rPr lang="tr-TR" altLang="tr-TR" dirty="0"/>
              <a:t>Bir çok meslekî beceri, belirli fiziksel faaliyetleri yapabilme anlamına gelen </a:t>
            </a:r>
            <a:r>
              <a:rPr lang="tr-TR" altLang="tr-TR" dirty="0" err="1"/>
              <a:t>psikomotor</a:t>
            </a:r>
            <a:r>
              <a:rPr lang="tr-TR" altLang="tr-TR" dirty="0"/>
              <a:t> davranışları içerir. </a:t>
            </a:r>
            <a:r>
              <a:rPr lang="tr-TR" altLang="tr-TR" dirty="0" err="1"/>
              <a:t>Psikomotor</a:t>
            </a:r>
            <a:r>
              <a:rPr lang="tr-TR" altLang="tr-TR" dirty="0"/>
              <a:t> davranışlar, nesnelerin, araç-gereçlerin kullanımını içerir.</a:t>
            </a:r>
          </a:p>
          <a:p>
            <a:pPr lvl="1" algn="just" eaLnBrk="1" hangingPunct="1">
              <a:spcBef>
                <a:spcPct val="50000"/>
              </a:spcBef>
              <a:buFontTx/>
              <a:buChar char="•"/>
            </a:pPr>
            <a:r>
              <a:rPr lang="tr-TR" altLang="tr-TR" dirty="0">
                <a:solidFill>
                  <a:schemeClr val="accent2"/>
                </a:solidFill>
              </a:rPr>
              <a:t>Bilişsel yetenekleri ölçen sınavların aksine, beceriye dayalı sınavlar, öğrencinin bir şey yapabilme yeteneğini ölçerler. Bu sebeple, </a:t>
            </a:r>
            <a:r>
              <a:rPr lang="tr-TR" altLang="tr-TR" dirty="0" err="1">
                <a:solidFill>
                  <a:schemeClr val="accent2"/>
                </a:solidFill>
              </a:rPr>
              <a:t>psikomotor</a:t>
            </a:r>
            <a:r>
              <a:rPr lang="tr-TR" altLang="tr-TR" dirty="0">
                <a:solidFill>
                  <a:schemeClr val="accent2"/>
                </a:solidFill>
              </a:rPr>
              <a:t> davranışlar, gözlenerek değerlendirilir. Sınavda öğrenciden bir iş veya işlemi yapması istenir (Kartondan küp yapma, flüt çalma vb.) ve yapılan iş veya işlem önceden belirlenmiş standartlara göre değerlendirilir.</a:t>
            </a:r>
          </a:p>
          <a:p>
            <a:pPr lvl="1" eaLnBrk="1" hangingPunct="1">
              <a:spcBef>
                <a:spcPct val="50000"/>
              </a:spcBef>
              <a:buFontTx/>
              <a:buChar char="•"/>
            </a:pPr>
            <a:r>
              <a:rPr lang="tr-TR" altLang="tr-TR" dirty="0" err="1"/>
              <a:t>Psikomotor</a:t>
            </a:r>
            <a:r>
              <a:rPr lang="tr-TR" altLang="tr-TR" dirty="0"/>
              <a:t> davranışların ölçülmesinde “performans testleri” adı verilen testler kullanılır.</a:t>
            </a:r>
          </a:p>
          <a:p>
            <a:pPr eaLnBrk="1" hangingPunct="1">
              <a:spcBef>
                <a:spcPct val="50000"/>
              </a:spcBef>
            </a:pPr>
            <a:r>
              <a:rPr lang="tr-TR" altLang="tr-TR" dirty="0"/>
              <a:t> </a:t>
            </a:r>
          </a:p>
        </p:txBody>
      </p:sp>
    </p:spTree>
    <p:extLst>
      <p:ext uri="{BB962C8B-B14F-4D97-AF65-F5344CB8AC3E}">
        <p14:creationId xmlns="" xmlns:p14="http://schemas.microsoft.com/office/powerpoint/2010/main" val="1051835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p:cTn id="7" dur="500" fill="hold"/>
                                        <p:tgtEl>
                                          <p:spTgt spid="2560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p:cTn id="13"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56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p:cTn id="19"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56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p:cTn id="25" dur="5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560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p:cTn id="31" dur="5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560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bldLvl="2"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752600"/>
          </a:xfrm>
          <a:solidFill>
            <a:schemeClr val="tx1"/>
          </a:solidFill>
        </p:spPr>
        <p:txBody>
          <a:bodyPr/>
          <a:lstStyle/>
          <a:p>
            <a:pPr eaLnBrk="1" hangingPunct="1"/>
            <a:r>
              <a:rPr lang="tr-TR" altLang="tr-TR" b="1" smtClean="0">
                <a:solidFill>
                  <a:srgbClr val="FF0000"/>
                </a:solidFill>
              </a:rPr>
              <a:t>Performans Testlerinin Geliştirilmesi</a:t>
            </a:r>
          </a:p>
        </p:txBody>
      </p:sp>
      <p:sp>
        <p:nvSpPr>
          <p:cNvPr id="26627" name="Text Box 3"/>
          <p:cNvSpPr txBox="1">
            <a:spLocks noChangeArrowheads="1"/>
          </p:cNvSpPr>
          <p:nvPr/>
        </p:nvSpPr>
        <p:spPr bwMode="auto">
          <a:xfrm>
            <a:off x="0" y="1825575"/>
            <a:ext cx="9144000" cy="520382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b="1">
                <a:solidFill>
                  <a:schemeClr val="tx1"/>
                </a:solidFill>
                <a:latin typeface="Times New Roman" pitchFamily="18" charset="0"/>
              </a:defRPr>
            </a:lvl1pPr>
            <a:lvl2pPr marL="914400" indent="-457200" eaLnBrk="0" hangingPunct="0">
              <a:defRPr sz="2400" b="1">
                <a:solidFill>
                  <a:schemeClr val="tx1"/>
                </a:solidFill>
                <a:latin typeface="Times New Roman" pitchFamily="18" charset="0"/>
              </a:defRPr>
            </a:lvl2pPr>
            <a:lvl3pPr marL="1371600" indent="-457200" eaLnBrk="0" hangingPunct="0">
              <a:defRPr sz="2400" b="1">
                <a:solidFill>
                  <a:schemeClr val="tx1"/>
                </a:solidFill>
                <a:latin typeface="Times New Roman" pitchFamily="18" charset="0"/>
              </a:defRPr>
            </a:lvl3pPr>
            <a:lvl4pPr marL="1828800" indent="-457200" eaLnBrk="0" hangingPunct="0">
              <a:defRPr sz="2400" b="1">
                <a:solidFill>
                  <a:schemeClr val="tx1"/>
                </a:solidFill>
                <a:latin typeface="Times New Roman" pitchFamily="18" charset="0"/>
              </a:defRPr>
            </a:lvl4pPr>
            <a:lvl5pPr marL="2286000" indent="-457200" eaLnBrk="0" hangingPunct="0">
              <a:defRPr sz="2400" b="1">
                <a:solidFill>
                  <a:schemeClr val="tx1"/>
                </a:solidFill>
                <a:latin typeface="Times New Roman" pitchFamily="18" charset="0"/>
              </a:defRPr>
            </a:lvl5pPr>
            <a:lvl6pPr marL="2743200" indent="-457200" eaLnBrk="0" fontAlgn="base" hangingPunct="0">
              <a:spcBef>
                <a:spcPct val="0"/>
              </a:spcBef>
              <a:spcAft>
                <a:spcPct val="0"/>
              </a:spcAft>
              <a:defRPr sz="2400" b="1">
                <a:solidFill>
                  <a:schemeClr val="tx1"/>
                </a:solidFill>
                <a:latin typeface="Times New Roman" pitchFamily="18" charset="0"/>
              </a:defRPr>
            </a:lvl6pPr>
            <a:lvl7pPr marL="3200400" indent="-457200" eaLnBrk="0" fontAlgn="base" hangingPunct="0">
              <a:spcBef>
                <a:spcPct val="0"/>
              </a:spcBef>
              <a:spcAft>
                <a:spcPct val="0"/>
              </a:spcAft>
              <a:defRPr sz="2400" b="1">
                <a:solidFill>
                  <a:schemeClr val="tx1"/>
                </a:solidFill>
                <a:latin typeface="Times New Roman" pitchFamily="18" charset="0"/>
              </a:defRPr>
            </a:lvl7pPr>
            <a:lvl8pPr marL="3657600" indent="-457200" eaLnBrk="0" fontAlgn="base" hangingPunct="0">
              <a:spcBef>
                <a:spcPct val="0"/>
              </a:spcBef>
              <a:spcAft>
                <a:spcPct val="0"/>
              </a:spcAft>
              <a:defRPr sz="2400" b="1">
                <a:solidFill>
                  <a:schemeClr val="tx1"/>
                </a:solidFill>
                <a:latin typeface="Times New Roman" pitchFamily="18" charset="0"/>
              </a:defRPr>
            </a:lvl8pPr>
            <a:lvl9pPr marL="4114800" indent="-4572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buFontTx/>
              <a:buAutoNum type="arabicPeriod"/>
            </a:pPr>
            <a:r>
              <a:rPr lang="tr-TR" altLang="tr-TR" dirty="0"/>
              <a:t>Neyi ölçmek istediğinizi – süreç, ürün ya da her ikisinin de önemli olup olmadığını – belirleyin. Süreç, öğrencinin beceriyi, işi, işlemi nasıl yaptığı ile ilgilidir. Ürün ise nihai sonuçtur. Becerinin hangisine göre değerlendirileceğine karar verin.</a:t>
            </a:r>
          </a:p>
          <a:p>
            <a:pPr eaLnBrk="1" hangingPunct="1">
              <a:spcBef>
                <a:spcPct val="50000"/>
              </a:spcBef>
              <a:buFontTx/>
              <a:buAutoNum type="arabicPeriod"/>
            </a:pPr>
            <a:r>
              <a:rPr lang="tr-TR" altLang="tr-TR" dirty="0">
                <a:solidFill>
                  <a:schemeClr val="accent2"/>
                </a:solidFill>
              </a:rPr>
              <a:t>Performans kriterlerini belirleyin. Performans testlerinin en önemli noktası, yeterliliğinin değerlendirilmesinde kullanacağınız ölçütlerdir. Çoğu kez, öğretim hedeflerinin standart öğesi performans kriterleri olarak kullanılır.                                           Eğer süreç önemliyse, her bir işlem ve işlem basamağı için kriterler belirlenmelidir. Eğer ürün önemliyse, kriter olarak, tamamlanmış bir üründe aranan özellikler (boyutlar, biçim, renk, görünüş vs.) tanımlanmalıdır.</a:t>
            </a:r>
          </a:p>
          <a:p>
            <a:pPr eaLnBrk="1" hangingPunct="1">
              <a:spcBef>
                <a:spcPct val="50000"/>
              </a:spcBef>
            </a:pPr>
            <a:r>
              <a:rPr lang="tr-TR" altLang="tr-TR" dirty="0"/>
              <a:t>                                            </a:t>
            </a:r>
          </a:p>
        </p:txBody>
      </p:sp>
    </p:spTree>
    <p:extLst>
      <p:ext uri="{BB962C8B-B14F-4D97-AF65-F5344CB8AC3E}">
        <p14:creationId xmlns="" xmlns:p14="http://schemas.microsoft.com/office/powerpoint/2010/main" val="4072211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p:cTn id="7" dur="500" fill="hold"/>
                                        <p:tgtEl>
                                          <p:spTgt spid="266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p:cTn id="13"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66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p:cTn id="19"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66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p:cTn id="25"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6948488"/>
          </a:xfrm>
          <a:prstGeom prst="rect">
            <a:avLst/>
          </a:prstGeom>
          <a:solidFill>
            <a:schemeClr val="bg1">
              <a:lumMod val="9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tr-TR" altLang="tr-TR" dirty="0"/>
              <a:t>	</a:t>
            </a:r>
          </a:p>
          <a:p>
            <a:pPr eaLnBrk="1" hangingPunct="1">
              <a:spcBef>
                <a:spcPct val="50000"/>
              </a:spcBef>
            </a:pPr>
            <a:r>
              <a:rPr lang="tr-TR" altLang="tr-TR" dirty="0"/>
              <a:t>	</a:t>
            </a:r>
            <a:r>
              <a:rPr lang="tr-TR" altLang="tr-TR" sz="2000" dirty="0"/>
              <a:t>3. Performans kriterlerinin ya da sınav sorularının nasıl puanlanacağını belirleyin. </a:t>
            </a:r>
            <a:r>
              <a:rPr lang="tr-TR" altLang="tr-TR" sz="2000" dirty="0" err="1"/>
              <a:t>Psikomotor</a:t>
            </a:r>
            <a:r>
              <a:rPr lang="tr-TR" altLang="tr-TR" sz="2000" dirty="0"/>
              <a:t> davranışların ölçülmesinde, yaygın olarak iki ölçme aracı kullanılır. Kontrol listeleri ve dereceleme ölçekleri. Kontrol listeleri, gözlenecek davranışın var olup olmadığını “evet/hayır”, “kabul edilebilir/kabul edilemez”, “yeterli/yetersiz” veya “geçer/kalır” seçenekleriyle belirlemek için kullanılır. Dereceleme ölçekleri ise, gözlenecek davranışların tamlık derecesini belirlemek için kullanılır.</a:t>
            </a:r>
          </a:p>
          <a:p>
            <a:pPr eaLnBrk="1" hangingPunct="1">
              <a:spcBef>
                <a:spcPct val="50000"/>
              </a:spcBef>
            </a:pPr>
            <a:r>
              <a:rPr lang="tr-TR" altLang="tr-TR" sz="2000" dirty="0"/>
              <a:t>	</a:t>
            </a:r>
            <a:r>
              <a:rPr lang="tr-TR" altLang="tr-TR" sz="2000" dirty="0">
                <a:solidFill>
                  <a:srgbClr val="FF0000"/>
                </a:solidFill>
              </a:rPr>
              <a:t>Bir ürüne evet, hayır şeklindeki kategorilerden birine düşecek şekilde değerlendirme zor olacağından, kontrol listeleri genelde süreci ölçmek için, dereceleme ölçekleri ise ürünü ölçmek için kullanılır.</a:t>
            </a:r>
          </a:p>
          <a:p>
            <a:pPr eaLnBrk="1" hangingPunct="1">
              <a:spcBef>
                <a:spcPct val="50000"/>
              </a:spcBef>
            </a:pPr>
            <a:r>
              <a:rPr lang="tr-TR" altLang="tr-TR" sz="2000" dirty="0"/>
              <a:t>	.</a:t>
            </a:r>
          </a:p>
          <a:p>
            <a:pPr eaLnBrk="1" hangingPunct="1">
              <a:spcBef>
                <a:spcPct val="50000"/>
              </a:spcBef>
            </a:pPr>
            <a:r>
              <a:rPr lang="tr-TR" altLang="tr-TR" sz="2000" dirty="0">
                <a:solidFill>
                  <a:srgbClr val="006600"/>
                </a:solidFill>
              </a:rPr>
              <a:t>4. Geçerli en düşük puanı belirleyin. Performans testlerinde becerinin kabul edilebilir olup olmadığına karar vermek için gerekli puanı belirlemek çoğu öğretmen için zordur. Bunu kolaylaştırma yollarından biri, yalnızca önemli süreç ve ürün ilişikli maddeleri değerlendirmeye almaktır. Eğer tüm maddeler önemli ise, öğrenci her bir performans kriterinde başarılı olmalıdır</a:t>
            </a:r>
          </a:p>
          <a:p>
            <a:pPr eaLnBrk="1" hangingPunct="1">
              <a:spcBef>
                <a:spcPct val="50000"/>
              </a:spcBef>
            </a:pPr>
            <a:endParaRPr lang="tr-TR" altLang="tr-TR" sz="2000" dirty="0"/>
          </a:p>
          <a:p>
            <a:pPr eaLnBrk="1" hangingPunct="1">
              <a:spcBef>
                <a:spcPct val="50000"/>
              </a:spcBef>
            </a:pPr>
            <a:endParaRPr lang="tr-TR" altLang="tr-TR" sz="2000" dirty="0"/>
          </a:p>
        </p:txBody>
      </p:sp>
    </p:spTree>
    <p:extLst>
      <p:ext uri="{BB962C8B-B14F-4D97-AF65-F5344CB8AC3E}">
        <p14:creationId xmlns="" xmlns:p14="http://schemas.microsoft.com/office/powerpoint/2010/main" val="1210102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p:cTn id="7" dur="500" fill="hold"/>
                                        <p:tgtEl>
                                          <p:spTgt spid="276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 calcmode="lin" valueType="num">
                                      <p:cBhvr>
                                        <p:cTn id="13" dur="500" fill="hold"/>
                                        <p:tgtEl>
                                          <p:spTgt spid="2765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65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650">
                                            <p:txEl>
                                              <p:pRg st="2" end="2"/>
                                            </p:txEl>
                                          </p:spTgt>
                                        </p:tgtEl>
                                        <p:attrNameLst>
                                          <p:attrName>style.visibility</p:attrName>
                                        </p:attrNameLst>
                                      </p:cBhvr>
                                      <p:to>
                                        <p:strVal val="visible"/>
                                      </p:to>
                                    </p:set>
                                    <p:anim calcmode="lin" valueType="num">
                                      <p:cBhvr>
                                        <p:cTn id="19" dur="500" fill="hold"/>
                                        <p:tgtEl>
                                          <p:spTgt spid="27650">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65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7650">
                                            <p:txEl>
                                              <p:pRg st="3" end="3"/>
                                            </p:txEl>
                                          </p:spTgt>
                                        </p:tgtEl>
                                        <p:attrNameLst>
                                          <p:attrName>style.visibility</p:attrName>
                                        </p:attrNameLst>
                                      </p:cBhvr>
                                      <p:to>
                                        <p:strVal val="visible"/>
                                      </p:to>
                                    </p:set>
                                    <p:anim calcmode="lin" valueType="num">
                                      <p:cBhvr>
                                        <p:cTn id="25" dur="500" fill="hold"/>
                                        <p:tgtEl>
                                          <p:spTgt spid="27650">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765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7650">
                                            <p:txEl>
                                              <p:pRg st="4" end="4"/>
                                            </p:txEl>
                                          </p:spTgt>
                                        </p:tgtEl>
                                        <p:attrNameLst>
                                          <p:attrName>style.visibility</p:attrName>
                                        </p:attrNameLst>
                                      </p:cBhvr>
                                      <p:to>
                                        <p:strVal val="visible"/>
                                      </p:to>
                                    </p:set>
                                    <p:anim calcmode="lin" valueType="num">
                                      <p:cBhvr>
                                        <p:cTn id="31" dur="500" fill="hold"/>
                                        <p:tgtEl>
                                          <p:spTgt spid="27650">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765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descr="Beyaz mermer"/>
          <p:cNvSpPr>
            <a:spLocks noGrp="1" noChangeArrowheads="1"/>
          </p:cNvSpPr>
          <p:nvPr>
            <p:ph type="title"/>
          </p:nvPr>
        </p:nvSpPr>
        <p:spPr>
          <a:xfrm>
            <a:off x="457200" y="228600"/>
            <a:ext cx="8153400" cy="1143000"/>
          </a:xfrm>
          <a:blipFill dpi="0" rotWithShape="0">
            <a:blip r:embed="rId3" cstate="print"/>
            <a:srcRect/>
            <a:tile tx="0" ty="0" sx="100000" sy="100000" flip="none" algn="tl"/>
          </a:blipFill>
        </p:spPr>
        <p:txBody>
          <a:bodyPr/>
          <a:lstStyle/>
          <a:p>
            <a:r>
              <a:rPr lang="tr-TR" altLang="tr-TR" smtClean="0">
                <a:solidFill>
                  <a:srgbClr val="0000CC"/>
                </a:solidFill>
              </a:rPr>
              <a:t>Temel Kavramlar</a:t>
            </a:r>
          </a:p>
        </p:txBody>
      </p:sp>
      <p:sp>
        <p:nvSpPr>
          <p:cNvPr id="53251" name="Rectangle 3" descr="Gazete kağıdı"/>
          <p:cNvSpPr>
            <a:spLocks noGrp="1" noChangeArrowheads="1"/>
          </p:cNvSpPr>
          <p:nvPr>
            <p:ph type="body" idx="1"/>
          </p:nvPr>
        </p:nvSpPr>
        <p:spPr>
          <a:blipFill dpi="0" rotWithShape="0">
            <a:blip r:embed="rId4" cstate="print"/>
            <a:srcRect/>
            <a:tile tx="0" ty="0" sx="100000" sy="100000" flip="none" algn="tl"/>
          </a:blipFill>
          <a:extLst>
            <a:ext uri="{91240B29-F687-4F45-9708-019B960494DF}">
              <a14:hiddenLine xmlns="" xmlns:a14="http://schemas.microsoft.com/office/drawing/2010/main" w="9525">
                <a:solidFill>
                  <a:srgbClr val="0000CC"/>
                </a:solidFill>
                <a:miter lim="800000"/>
                <a:headEnd/>
                <a:tailEnd/>
              </a14:hiddenLine>
            </a:ext>
          </a:extLst>
        </p:spPr>
        <p:txBody>
          <a:bodyPr/>
          <a:lstStyle/>
          <a:p>
            <a:endParaRPr lang="tr-TR" altLang="tr-TR" b="1" smtClean="0">
              <a:latin typeface="Arial Narrow" pitchFamily="34" charset="0"/>
            </a:endParaRPr>
          </a:p>
          <a:p>
            <a:r>
              <a:rPr lang="tr-TR" altLang="tr-TR" b="1" u="sng" smtClean="0">
                <a:solidFill>
                  <a:srgbClr val="800000"/>
                </a:solidFill>
                <a:latin typeface="Arial Narrow" pitchFamily="34" charset="0"/>
              </a:rPr>
              <a:t>Değerlendirmenin basamakları</a:t>
            </a:r>
            <a:r>
              <a:rPr lang="tr-TR" altLang="tr-TR" b="1" smtClean="0">
                <a:solidFill>
                  <a:srgbClr val="800000"/>
                </a:solidFill>
                <a:latin typeface="Arial Narrow" pitchFamily="34" charset="0"/>
              </a:rPr>
              <a:t>:</a:t>
            </a:r>
          </a:p>
          <a:p>
            <a:r>
              <a:rPr lang="tr-TR" altLang="tr-TR" b="1" smtClean="0">
                <a:solidFill>
                  <a:srgbClr val="800000"/>
                </a:solidFill>
                <a:latin typeface="Arial Narrow" pitchFamily="34" charset="0"/>
              </a:rPr>
              <a:t>I.</a:t>
            </a:r>
            <a:r>
              <a:rPr lang="tr-TR" altLang="tr-TR" b="1" smtClean="0">
                <a:solidFill>
                  <a:srgbClr val="CC9900"/>
                </a:solidFill>
                <a:latin typeface="Arial Narrow" pitchFamily="34" charset="0"/>
              </a:rPr>
              <a:t> </a:t>
            </a:r>
            <a:r>
              <a:rPr kumimoji="0" lang="tr-TR" altLang="tr-TR" b="1" smtClean="0">
                <a:solidFill>
                  <a:srgbClr val="0000FF"/>
                </a:solidFill>
                <a:latin typeface="Arial Narrow" pitchFamily="34" charset="0"/>
              </a:rPr>
              <a:t>Ölçme</a:t>
            </a:r>
          </a:p>
          <a:p>
            <a:r>
              <a:rPr kumimoji="0" lang="tr-TR" altLang="tr-TR" b="1" smtClean="0">
                <a:solidFill>
                  <a:srgbClr val="800000"/>
                </a:solidFill>
                <a:latin typeface="Arial Narrow" pitchFamily="34" charset="0"/>
              </a:rPr>
              <a:t>II.</a:t>
            </a:r>
            <a:r>
              <a:rPr kumimoji="0" lang="tr-TR" altLang="tr-TR" b="1" smtClean="0">
                <a:solidFill>
                  <a:srgbClr val="0000FF"/>
                </a:solidFill>
                <a:latin typeface="Arial Narrow" pitchFamily="34" charset="0"/>
              </a:rPr>
              <a:t>Ölçüt (Değerlendirmeye dayanak sağlayan 	ölçme sonuçları)</a:t>
            </a:r>
          </a:p>
          <a:p>
            <a:r>
              <a:rPr kumimoji="0" lang="tr-TR" altLang="tr-TR" b="1" smtClean="0">
                <a:solidFill>
                  <a:srgbClr val="800000"/>
                </a:solidFill>
                <a:latin typeface="Arial Narrow" pitchFamily="34" charset="0"/>
              </a:rPr>
              <a:t>III.</a:t>
            </a:r>
            <a:r>
              <a:rPr kumimoji="0" lang="tr-TR" altLang="tr-TR" b="1" smtClean="0">
                <a:solidFill>
                  <a:srgbClr val="0000FF"/>
                </a:solidFill>
                <a:latin typeface="Arial Narrow" pitchFamily="34" charset="0"/>
              </a:rPr>
              <a:t> Karar</a:t>
            </a:r>
            <a:endParaRPr lang="tr-TR" altLang="tr-TR" smtClean="0">
              <a:solidFill>
                <a:srgbClr val="FFFF00"/>
              </a:solidFill>
              <a:latin typeface="Arial Narrow" pitchFamily="34" charset="0"/>
            </a:endParaRPr>
          </a:p>
        </p:txBody>
      </p:sp>
    </p:spTree>
    <p:extLst>
      <p:ext uri="{BB962C8B-B14F-4D97-AF65-F5344CB8AC3E}">
        <p14:creationId xmlns="" xmlns:p14="http://schemas.microsoft.com/office/powerpoint/2010/main" val="1457790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anim calcmode="lin" valueType="num">
                                      <p:cBhvr additive="base">
                                        <p:cTn id="19"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anim calcmode="lin" valueType="num">
                                      <p:cBhvr additive="base">
                                        <p:cTn id="25"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71958"/>
            <a:ext cx="9144000" cy="702945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tr-TR" altLang="tr-TR"/>
              <a:t>	</a:t>
            </a:r>
          </a:p>
          <a:p>
            <a:pPr eaLnBrk="1" hangingPunct="1">
              <a:spcBef>
                <a:spcPct val="50000"/>
              </a:spcBef>
            </a:pPr>
            <a:r>
              <a:rPr lang="tr-TR" altLang="tr-TR"/>
              <a:t>	</a:t>
            </a:r>
            <a:r>
              <a:rPr lang="tr-TR" altLang="tr-TR">
                <a:solidFill>
                  <a:srgbClr val="FF0000"/>
                </a:solidFill>
              </a:rPr>
              <a:t>5. Testi geliştirin. Bir performans testinin geliştirilmesi üç kısımdan meydana gelir: Hazırlık, öğrenciye verilecek yönergeler ve notlandırma bölümü.</a:t>
            </a:r>
          </a:p>
          <a:p>
            <a:pPr eaLnBrk="1" hangingPunct="1">
              <a:spcBef>
                <a:spcPct val="50000"/>
              </a:spcBef>
            </a:pPr>
            <a:r>
              <a:rPr lang="tr-TR" altLang="tr-TR"/>
              <a:t>	Hazırlık bölümü, sınavın nerede gerçekleştirileceğinin bir tanımını; öğretmen tarafından yapılması gereken hazırlıkların belirtilmesi ve gerekli makine, malzeme ve aletlerin listesini içerir.</a:t>
            </a:r>
          </a:p>
          <a:p>
            <a:pPr eaLnBrk="1" hangingPunct="1">
              <a:spcBef>
                <a:spcPct val="50000"/>
              </a:spcBef>
            </a:pPr>
            <a:r>
              <a:rPr lang="tr-TR" altLang="tr-TR"/>
              <a:t>	</a:t>
            </a:r>
            <a:r>
              <a:rPr lang="tr-TR" altLang="tr-TR">
                <a:solidFill>
                  <a:schemeClr val="accent2"/>
                </a:solidFill>
              </a:rPr>
              <a:t>Öğrenciye verilecek yönergeler, ne yapılacağının,  hangi materyallerin, makinelerin ve aletlerin kullanılabileceğinin, testin nasıl değerlendirileceğinin kısa bir açıklamasının ve zaman sınırlaması olup olmadığını içerir.</a:t>
            </a:r>
          </a:p>
          <a:p>
            <a:pPr eaLnBrk="1" hangingPunct="1">
              <a:spcBef>
                <a:spcPct val="50000"/>
              </a:spcBef>
            </a:pPr>
            <a:r>
              <a:rPr lang="tr-TR" altLang="tr-TR"/>
              <a:t>	Değerlendirme bölümü, öğrencinin çalışmasının kontrol edilmesinde kullanılacak performans kriterlerini kapsar. Kriterlerin her biri, geçmiş zaman kullanılarak açıklanmalıdır.</a:t>
            </a:r>
          </a:p>
          <a:p>
            <a:pPr eaLnBrk="1" hangingPunct="1">
              <a:spcBef>
                <a:spcPct val="50000"/>
              </a:spcBef>
            </a:pPr>
            <a:endParaRPr lang="tr-TR" altLang="tr-TR"/>
          </a:p>
          <a:p>
            <a:pPr eaLnBrk="1" hangingPunct="1">
              <a:spcBef>
                <a:spcPct val="50000"/>
              </a:spcBef>
            </a:pPr>
            <a:endParaRPr lang="tr-TR" altLang="tr-TR"/>
          </a:p>
        </p:txBody>
      </p:sp>
    </p:spTree>
    <p:extLst>
      <p:ext uri="{BB962C8B-B14F-4D97-AF65-F5344CB8AC3E}">
        <p14:creationId xmlns="" xmlns:p14="http://schemas.microsoft.com/office/powerpoint/2010/main" val="3868188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p:cTn id="7" dur="500" fill="hold"/>
                                        <p:tgtEl>
                                          <p:spTgt spid="2867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8674">
                                            <p:txEl>
                                              <p:pRg st="1" end="1"/>
                                            </p:txEl>
                                          </p:spTgt>
                                        </p:tgtEl>
                                        <p:attrNameLst>
                                          <p:attrName>style.visibility</p:attrName>
                                        </p:attrNameLst>
                                      </p:cBhvr>
                                      <p:to>
                                        <p:strVal val="visible"/>
                                      </p:to>
                                    </p:set>
                                    <p:anim calcmode="lin" valueType="num">
                                      <p:cBhvr>
                                        <p:cTn id="13" dur="500" fill="hold"/>
                                        <p:tgtEl>
                                          <p:spTgt spid="2867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867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8674">
                                            <p:txEl>
                                              <p:pRg st="2" end="2"/>
                                            </p:txEl>
                                          </p:spTgt>
                                        </p:tgtEl>
                                        <p:attrNameLst>
                                          <p:attrName>style.visibility</p:attrName>
                                        </p:attrNameLst>
                                      </p:cBhvr>
                                      <p:to>
                                        <p:strVal val="visible"/>
                                      </p:to>
                                    </p:set>
                                    <p:anim calcmode="lin" valueType="num">
                                      <p:cBhvr>
                                        <p:cTn id="19" dur="500" fill="hold"/>
                                        <p:tgtEl>
                                          <p:spTgt spid="2867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867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8674">
                                            <p:txEl>
                                              <p:pRg st="3" end="3"/>
                                            </p:txEl>
                                          </p:spTgt>
                                        </p:tgtEl>
                                        <p:attrNameLst>
                                          <p:attrName>style.visibility</p:attrName>
                                        </p:attrNameLst>
                                      </p:cBhvr>
                                      <p:to>
                                        <p:strVal val="visible"/>
                                      </p:to>
                                    </p:set>
                                    <p:anim calcmode="lin" valueType="num">
                                      <p:cBhvr>
                                        <p:cTn id="25" dur="500" fill="hold"/>
                                        <p:tgtEl>
                                          <p:spTgt spid="2867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867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8674">
                                            <p:txEl>
                                              <p:pRg st="4" end="4"/>
                                            </p:txEl>
                                          </p:spTgt>
                                        </p:tgtEl>
                                        <p:attrNameLst>
                                          <p:attrName>style.visibility</p:attrName>
                                        </p:attrNameLst>
                                      </p:cBhvr>
                                      <p:to>
                                        <p:strVal val="visible"/>
                                      </p:to>
                                    </p:set>
                                    <p:anim calcmode="lin" valueType="num">
                                      <p:cBhvr>
                                        <p:cTn id="31" dur="500" fill="hold"/>
                                        <p:tgtEl>
                                          <p:spTgt spid="2867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867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2536" y="0"/>
            <a:ext cx="9144000" cy="7171194"/>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tr-TR" altLang="tr-TR" dirty="0">
                <a:solidFill>
                  <a:schemeClr val="accent2"/>
                </a:solidFill>
              </a:rPr>
              <a:t>	</a:t>
            </a:r>
          </a:p>
          <a:p>
            <a:pPr algn="just" eaLnBrk="1" hangingPunct="1">
              <a:spcBef>
                <a:spcPct val="50000"/>
              </a:spcBef>
            </a:pPr>
            <a:r>
              <a:rPr lang="tr-TR" altLang="tr-TR" dirty="0">
                <a:solidFill>
                  <a:schemeClr val="accent2"/>
                </a:solidFill>
              </a:rPr>
              <a:t>	</a:t>
            </a:r>
            <a:r>
              <a:rPr lang="tr-TR" altLang="tr-TR" sz="2000" dirty="0">
                <a:solidFill>
                  <a:schemeClr val="accent6">
                    <a:lumMod val="50000"/>
                  </a:schemeClr>
                </a:solidFill>
              </a:rPr>
              <a:t>6. Testi deneyin: Testi, öğrencileri değerlendirmek için kullanmadan önce bir meslektaşınız ile veya birkaç öğrenci üzerinde deneyin. Testinizi, anlamsız, kötü ifade edilmiş ya da farklı yorumlamalara açık maddelerin bulunup bulunmadığı  yönünden gözden geçirin. Test maddelerinin açık, anlaşılır ve gözlenebilir olmaları önemlidir.</a:t>
            </a:r>
          </a:p>
          <a:p>
            <a:pPr algn="just" eaLnBrk="1" hangingPunct="1">
              <a:spcBef>
                <a:spcPct val="50000"/>
              </a:spcBef>
            </a:pPr>
            <a:r>
              <a:rPr lang="tr-TR" altLang="tr-TR" sz="2000" dirty="0">
                <a:solidFill>
                  <a:schemeClr val="accent6">
                    <a:lumMod val="50000"/>
                  </a:schemeClr>
                </a:solidFill>
              </a:rPr>
              <a:t>	7. Testi uygulayın. İş ortamını hazırlayarak, öğrencilere testi tamamlayabilmeleri için gerekli olan tüm araç-gereçleri sağlayın ve zamanı açıkça ifade edin. Öğrencileri yönergeleri dikkatle izlemeleri hususunda uyarın. Öğrencilerin gereken performans üzerinde tartışmalarına ve soru sormalarına izin verin. Herhangi bir yanlış veya eksik anlama varsa, anında düzeltin.</a:t>
            </a:r>
          </a:p>
          <a:p>
            <a:pPr algn="just" eaLnBrk="1" hangingPunct="1">
              <a:spcBef>
                <a:spcPct val="50000"/>
              </a:spcBef>
            </a:pPr>
            <a:r>
              <a:rPr lang="tr-TR" altLang="tr-TR" sz="2000" dirty="0">
                <a:solidFill>
                  <a:schemeClr val="accent6">
                    <a:lumMod val="50000"/>
                  </a:schemeClr>
                </a:solidFill>
              </a:rPr>
              <a:t>	Öğrencilere ne yapacaklarını ve sınav esnasında nelere dikkat etmeleri gerektiğini açıklayın.</a:t>
            </a:r>
          </a:p>
          <a:p>
            <a:pPr algn="just" eaLnBrk="1" hangingPunct="1">
              <a:spcBef>
                <a:spcPct val="50000"/>
              </a:spcBef>
            </a:pPr>
            <a:r>
              <a:rPr lang="tr-TR" altLang="tr-TR" sz="2000" dirty="0">
                <a:solidFill>
                  <a:schemeClr val="accent6">
                    <a:lumMod val="50000"/>
                  </a:schemeClr>
                </a:solidFill>
              </a:rPr>
              <a:t>	Test sırasında, yönergeleri açıklığa kavuşturma dışında öğrencilere yardım etmeyin.</a:t>
            </a:r>
          </a:p>
          <a:p>
            <a:pPr algn="just" eaLnBrk="1" hangingPunct="1">
              <a:spcBef>
                <a:spcPct val="50000"/>
              </a:spcBef>
            </a:pPr>
            <a:r>
              <a:rPr lang="tr-TR" altLang="tr-TR" sz="2000" dirty="0">
                <a:solidFill>
                  <a:schemeClr val="accent6">
                    <a:lumMod val="50000"/>
                  </a:schemeClr>
                </a:solidFill>
              </a:rPr>
              <a:t>	Sınav sonunda, öğrencilerin soru sormalarına ve tecrübelerini tartışmalarına imkân tanıyın. Öğrencilere uygun geri bildirimlerde bulunun.</a:t>
            </a:r>
          </a:p>
          <a:p>
            <a:pPr algn="just" eaLnBrk="1" hangingPunct="1">
              <a:spcBef>
                <a:spcPct val="50000"/>
              </a:spcBef>
            </a:pPr>
            <a:endParaRPr lang="tr-TR" altLang="tr-TR" sz="2000" dirty="0">
              <a:solidFill>
                <a:schemeClr val="accent6">
                  <a:lumMod val="50000"/>
                </a:schemeClr>
              </a:solidFill>
            </a:endParaRPr>
          </a:p>
          <a:p>
            <a:pPr eaLnBrk="1" hangingPunct="1">
              <a:spcBef>
                <a:spcPct val="50000"/>
              </a:spcBef>
            </a:pPr>
            <a:endParaRPr lang="tr-TR" altLang="tr-TR" sz="2000" dirty="0">
              <a:solidFill>
                <a:schemeClr val="accent2"/>
              </a:solidFill>
            </a:endParaRPr>
          </a:p>
        </p:txBody>
      </p:sp>
    </p:spTree>
    <p:extLst>
      <p:ext uri="{BB962C8B-B14F-4D97-AF65-F5344CB8AC3E}">
        <p14:creationId xmlns="" xmlns:p14="http://schemas.microsoft.com/office/powerpoint/2010/main" val="4204341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p:cTn id="7" dur="500" fill="hold"/>
                                        <p:tgtEl>
                                          <p:spTgt spid="296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p:cTn id="13" dur="500" fill="hold"/>
                                        <p:tgtEl>
                                          <p:spTgt spid="2969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969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anim calcmode="lin" valueType="num">
                                      <p:cBhvr>
                                        <p:cTn id="19" dur="500" fill="hold"/>
                                        <p:tgtEl>
                                          <p:spTgt spid="2969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969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anim calcmode="lin" valueType="num">
                                      <p:cBhvr>
                                        <p:cTn id="25" dur="500" fill="hold"/>
                                        <p:tgtEl>
                                          <p:spTgt spid="29698">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969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9698">
                                            <p:txEl>
                                              <p:pRg st="4" end="4"/>
                                            </p:txEl>
                                          </p:spTgt>
                                        </p:tgtEl>
                                        <p:attrNameLst>
                                          <p:attrName>style.visibility</p:attrName>
                                        </p:attrNameLst>
                                      </p:cBhvr>
                                      <p:to>
                                        <p:strVal val="visible"/>
                                      </p:to>
                                    </p:set>
                                    <p:anim calcmode="lin" valueType="num">
                                      <p:cBhvr>
                                        <p:cTn id="31" dur="500" fill="hold"/>
                                        <p:tgtEl>
                                          <p:spTgt spid="29698">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9698">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9698">
                                            <p:txEl>
                                              <p:pRg st="5" end="5"/>
                                            </p:txEl>
                                          </p:spTgt>
                                        </p:tgtEl>
                                        <p:attrNameLst>
                                          <p:attrName>style.visibility</p:attrName>
                                        </p:attrNameLst>
                                      </p:cBhvr>
                                      <p:to>
                                        <p:strVal val="visible"/>
                                      </p:to>
                                    </p:set>
                                    <p:anim calcmode="lin" valueType="num">
                                      <p:cBhvr>
                                        <p:cTn id="37" dur="500" fill="hold"/>
                                        <p:tgtEl>
                                          <p:spTgt spid="29698">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9698">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a:ln>
            <a:solidFill>
              <a:schemeClr val="tx2">
                <a:lumMod val="20000"/>
                <a:lumOff val="80000"/>
              </a:schemeClr>
            </a:solidFill>
          </a:ln>
          <a:effectLst>
            <a:innerShdw blurRad="114300">
              <a:prstClr val="black"/>
            </a:innerShdw>
          </a:effectLst>
        </p:spPr>
        <p:txBody>
          <a:bodyPr/>
          <a:lstStyle/>
          <a:p>
            <a:r>
              <a:rPr lang="tr-TR" dirty="0" smtClean="0"/>
              <a:t>Herkes araba kullanabilir mi?</a:t>
            </a:r>
            <a:endParaRPr lang="tr-TR" dirty="0"/>
          </a:p>
        </p:txBody>
      </p:sp>
      <p:sp>
        <p:nvSpPr>
          <p:cNvPr id="3" name="İçerik Yer Tutucusu 2"/>
          <p:cNvSpPr>
            <a:spLocks noGrp="1"/>
          </p:cNvSpPr>
          <p:nvPr>
            <p:ph idx="1"/>
          </p:nvPr>
        </p:nvSpPr>
        <p:spPr>
          <a:solidFill>
            <a:schemeClr val="accent6">
              <a:lumMod val="40000"/>
              <a:lumOff val="60000"/>
            </a:schemeClr>
          </a:solidFill>
        </p:spPr>
        <p:txBody>
          <a:bodyPr>
            <a:normAutofit fontScale="85000" lnSpcReduction="20000"/>
          </a:bodyPr>
          <a:lstStyle/>
          <a:p>
            <a:pPr algn="just"/>
            <a:r>
              <a:rPr lang="tr-TR" dirty="0" smtClean="0"/>
              <a:t>Araştırmacılar tarafından</a:t>
            </a:r>
            <a:r>
              <a:rPr lang="tr-TR" dirty="0"/>
              <a:t>, sürücü </a:t>
            </a:r>
            <a:r>
              <a:rPr lang="tr-TR" dirty="0" smtClean="0"/>
              <a:t>davranışı, başından sonuna kadar </a:t>
            </a:r>
            <a:r>
              <a:rPr lang="tr-TR" dirty="0"/>
              <a:t>bir süreç olarak üç düzeyde ele </a:t>
            </a:r>
            <a:r>
              <a:rPr lang="tr-TR" dirty="0" err="1" smtClean="0"/>
              <a:t>alınmaktadı</a:t>
            </a:r>
            <a:r>
              <a:rPr lang="pt-BR" dirty="0" smtClean="0"/>
              <a:t>r</a:t>
            </a:r>
            <a:r>
              <a:rPr lang="pt-BR" dirty="0"/>
              <a:t>: </a:t>
            </a:r>
            <a:endParaRPr lang="tr-TR" dirty="0" smtClean="0"/>
          </a:p>
          <a:p>
            <a:pPr algn="just"/>
            <a:r>
              <a:rPr lang="pt-BR" dirty="0" smtClean="0"/>
              <a:t>Arac</a:t>
            </a:r>
            <a:r>
              <a:rPr lang="tr-TR" dirty="0" smtClean="0"/>
              <a:t>ı</a:t>
            </a:r>
            <a:r>
              <a:rPr lang="pt-BR" dirty="0" smtClean="0"/>
              <a:t>n </a:t>
            </a:r>
            <a:r>
              <a:rPr lang="pt-BR" dirty="0"/>
              <a:t>kontrol edilmesi, </a:t>
            </a:r>
            <a:r>
              <a:rPr lang="pt-BR" dirty="0" smtClean="0"/>
              <a:t>direksiyonun</a:t>
            </a:r>
            <a:r>
              <a:rPr lang="tr-TR" dirty="0" smtClean="0"/>
              <a:t> kullanımı, </a:t>
            </a:r>
            <a:r>
              <a:rPr lang="tr-TR" dirty="0"/>
              <a:t>yolu takip etme gibi </a:t>
            </a:r>
            <a:r>
              <a:rPr lang="tr-TR" dirty="0" smtClean="0"/>
              <a:t>davranışların olduğu </a:t>
            </a:r>
            <a:r>
              <a:rPr lang="tr-TR" dirty="0"/>
              <a:t>“</a:t>
            </a:r>
            <a:r>
              <a:rPr lang="tr-TR" dirty="0" smtClean="0">
                <a:solidFill>
                  <a:schemeClr val="accent6">
                    <a:lumMod val="75000"/>
                  </a:schemeClr>
                </a:solidFill>
              </a:rPr>
              <a:t>işlem</a:t>
            </a:r>
            <a:r>
              <a:rPr lang="tr-TR" dirty="0">
                <a:solidFill>
                  <a:schemeClr val="accent6">
                    <a:lumMod val="75000"/>
                  </a:schemeClr>
                </a:solidFill>
              </a:rPr>
              <a:t>”</a:t>
            </a:r>
            <a:r>
              <a:rPr lang="tr-TR" dirty="0"/>
              <a:t> ya da </a:t>
            </a:r>
            <a:r>
              <a:rPr lang="tr-TR" dirty="0">
                <a:solidFill>
                  <a:schemeClr val="accent6">
                    <a:lumMod val="75000"/>
                  </a:schemeClr>
                </a:solidFill>
              </a:rPr>
              <a:t>“kontrol” düzeyi</a:t>
            </a:r>
            <a:r>
              <a:rPr lang="tr-TR" dirty="0"/>
              <a:t>, </a:t>
            </a:r>
            <a:endParaRPr lang="tr-TR" dirty="0" smtClean="0"/>
          </a:p>
          <a:p>
            <a:pPr algn="just"/>
            <a:r>
              <a:rPr lang="tr-TR" dirty="0" smtClean="0"/>
              <a:t>araç sollama gibi davranışların </a:t>
            </a:r>
            <a:r>
              <a:rPr lang="tr-TR" dirty="0"/>
              <a:t>yer </a:t>
            </a:r>
            <a:r>
              <a:rPr lang="tr-TR" dirty="0" smtClean="0"/>
              <a:t>aldığı </a:t>
            </a:r>
            <a:r>
              <a:rPr lang="tr-TR" dirty="0"/>
              <a:t>“</a:t>
            </a:r>
            <a:r>
              <a:rPr lang="tr-TR" dirty="0">
                <a:solidFill>
                  <a:schemeClr val="accent5">
                    <a:lumMod val="50000"/>
                  </a:schemeClr>
                </a:solidFill>
              </a:rPr>
              <a:t>taktik” ya </a:t>
            </a:r>
            <a:r>
              <a:rPr lang="tr-TR" dirty="0" smtClean="0">
                <a:solidFill>
                  <a:schemeClr val="accent5">
                    <a:lumMod val="50000"/>
                  </a:schemeClr>
                </a:solidFill>
              </a:rPr>
              <a:t>da “</a:t>
            </a:r>
            <a:r>
              <a:rPr lang="tr-TR" dirty="0">
                <a:solidFill>
                  <a:schemeClr val="accent5">
                    <a:lumMod val="50000"/>
                  </a:schemeClr>
                </a:solidFill>
              </a:rPr>
              <a:t>manevra” düzeyi </a:t>
            </a:r>
            <a:endParaRPr lang="tr-TR" dirty="0" smtClean="0">
              <a:solidFill>
                <a:schemeClr val="accent5">
                  <a:lumMod val="50000"/>
                </a:schemeClr>
              </a:solidFill>
            </a:endParaRPr>
          </a:p>
          <a:p>
            <a:pPr algn="just"/>
            <a:r>
              <a:rPr lang="tr-TR" dirty="0" smtClean="0"/>
              <a:t>ve </a:t>
            </a:r>
            <a:r>
              <a:rPr lang="tr-TR" dirty="0"/>
              <a:t>gezinin </a:t>
            </a:r>
            <a:r>
              <a:rPr lang="tr-TR" dirty="0" smtClean="0"/>
              <a:t>planlanmas</a:t>
            </a:r>
            <a:r>
              <a:rPr lang="tr-TR" dirty="0"/>
              <a:t>ı</a:t>
            </a:r>
            <a:r>
              <a:rPr lang="tr-TR" dirty="0" smtClean="0"/>
              <a:t>, güzergahı</a:t>
            </a:r>
            <a:r>
              <a:rPr lang="pt-BR" dirty="0" smtClean="0"/>
              <a:t>n </a:t>
            </a:r>
            <a:r>
              <a:rPr lang="pt-BR" dirty="0"/>
              <a:t>seçilmesi gibi </a:t>
            </a:r>
            <a:r>
              <a:rPr lang="pt-BR" dirty="0" smtClean="0"/>
              <a:t>konular</a:t>
            </a:r>
            <a:r>
              <a:rPr lang="tr-TR" dirty="0" smtClean="0"/>
              <a:t>ı</a:t>
            </a:r>
            <a:r>
              <a:rPr lang="pt-BR" dirty="0" smtClean="0"/>
              <a:t>n bulundu</a:t>
            </a:r>
            <a:r>
              <a:rPr lang="tr-TR" dirty="0" smtClean="0"/>
              <a:t>ğ</a:t>
            </a:r>
            <a:r>
              <a:rPr lang="pt-BR" dirty="0" smtClean="0"/>
              <a:t>u</a:t>
            </a:r>
            <a:r>
              <a:rPr lang="tr-TR" dirty="0" smtClean="0"/>
              <a:t> </a:t>
            </a:r>
            <a:r>
              <a:rPr lang="en-US" dirty="0" smtClean="0"/>
              <a:t>“</a:t>
            </a:r>
            <a:r>
              <a:rPr lang="en-US" dirty="0" err="1">
                <a:solidFill>
                  <a:srgbClr val="00B050"/>
                </a:solidFill>
              </a:rPr>
              <a:t>stratejik</a:t>
            </a:r>
            <a:r>
              <a:rPr lang="en-US" dirty="0">
                <a:solidFill>
                  <a:srgbClr val="00B050"/>
                </a:solidFill>
              </a:rPr>
              <a:t>” </a:t>
            </a:r>
            <a:r>
              <a:rPr lang="en-US" dirty="0" err="1">
                <a:solidFill>
                  <a:srgbClr val="00B050"/>
                </a:solidFill>
              </a:rPr>
              <a:t>düzey</a:t>
            </a:r>
            <a:r>
              <a:rPr lang="en-US" dirty="0">
                <a:solidFill>
                  <a:srgbClr val="00B050"/>
                </a:solidFill>
              </a:rPr>
              <a:t> </a:t>
            </a:r>
            <a:endParaRPr lang="tr-TR" dirty="0" smtClean="0">
              <a:solidFill>
                <a:srgbClr val="00B050"/>
              </a:solidFill>
            </a:endParaRPr>
          </a:p>
          <a:p>
            <a:r>
              <a:rPr lang="en-US" dirty="0" smtClean="0"/>
              <a:t>(</a:t>
            </a:r>
            <a:r>
              <a:rPr lang="en-US" dirty="0" err="1"/>
              <a:t>Rothengatter</a:t>
            </a:r>
            <a:r>
              <a:rPr lang="en-US" dirty="0"/>
              <a:t>, 1997a; </a:t>
            </a:r>
            <a:r>
              <a:rPr lang="en-US" dirty="0" err="1"/>
              <a:t>Rothengatter</a:t>
            </a:r>
            <a:r>
              <a:rPr lang="en-US" dirty="0" smtClean="0"/>
              <a:t>,</a:t>
            </a:r>
            <a:r>
              <a:rPr lang="tr-TR" dirty="0" smtClean="0"/>
              <a:t> 1997b</a:t>
            </a:r>
            <a:r>
              <a:rPr lang="tr-TR" dirty="0"/>
              <a:t>; </a:t>
            </a:r>
            <a:r>
              <a:rPr lang="tr-TR" dirty="0" err="1" smtClean="0"/>
              <a:t>Rothengatter</a:t>
            </a:r>
            <a:r>
              <a:rPr lang="tr-TR" dirty="0"/>
              <a:t>, 2001)</a:t>
            </a:r>
          </a:p>
        </p:txBody>
      </p:sp>
    </p:spTree>
    <p:extLst>
      <p:ext uri="{BB962C8B-B14F-4D97-AF65-F5344CB8AC3E}">
        <p14:creationId xmlns="" xmlns:p14="http://schemas.microsoft.com/office/powerpoint/2010/main" val="392335948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t>Aşamalı modellere göre </a:t>
            </a:r>
            <a:r>
              <a:rPr lang="tr-TR" dirty="0"/>
              <a:t>ise sürücülük </a:t>
            </a:r>
            <a:r>
              <a:rPr lang="tr-TR" dirty="0" smtClean="0"/>
              <a:t>davranışı, </a:t>
            </a:r>
            <a:r>
              <a:rPr lang="tr-TR" dirty="0" smtClean="0">
                <a:solidFill>
                  <a:srgbClr val="FF0000"/>
                </a:solidFill>
              </a:rPr>
              <a:t>performansla </a:t>
            </a:r>
            <a:r>
              <a:rPr lang="tr-TR" dirty="0" smtClean="0"/>
              <a:t>(</a:t>
            </a:r>
            <a:r>
              <a:rPr lang="tr-TR" dirty="0"/>
              <a:t>yetenekler, beceriler, sürücünün </a:t>
            </a:r>
            <a:r>
              <a:rPr lang="tr-TR" dirty="0" smtClean="0"/>
              <a:t>yapabileceği, potansiyeli</a:t>
            </a:r>
            <a:r>
              <a:rPr lang="tr-TR" dirty="0"/>
              <a:t>) </a:t>
            </a:r>
            <a:r>
              <a:rPr lang="tr-TR" dirty="0" smtClean="0">
                <a:solidFill>
                  <a:srgbClr val="FF0000"/>
                </a:solidFill>
              </a:rPr>
              <a:t>sürücülüğün </a:t>
            </a:r>
            <a:r>
              <a:rPr lang="tr-TR" dirty="0" err="1">
                <a:solidFill>
                  <a:srgbClr val="FF0000"/>
                </a:solidFill>
              </a:rPr>
              <a:t>güdüsel</a:t>
            </a:r>
            <a:r>
              <a:rPr lang="tr-TR" dirty="0">
                <a:solidFill>
                  <a:srgbClr val="FF0000"/>
                </a:solidFill>
              </a:rPr>
              <a:t> ve </a:t>
            </a:r>
            <a:r>
              <a:rPr lang="tr-TR" dirty="0" smtClean="0">
                <a:solidFill>
                  <a:srgbClr val="FF0000"/>
                </a:solidFill>
              </a:rPr>
              <a:t>tutuma </a:t>
            </a:r>
            <a:r>
              <a:rPr lang="tr-TR" dirty="0" smtClean="0"/>
              <a:t>(</a:t>
            </a:r>
            <a:r>
              <a:rPr lang="tr-TR" dirty="0"/>
              <a:t>sürücünün ne </a:t>
            </a:r>
            <a:r>
              <a:rPr lang="tr-TR" dirty="0" smtClean="0"/>
              <a:t>yaptığı) ilişkin </a:t>
            </a:r>
            <a:r>
              <a:rPr lang="tr-TR" dirty="0"/>
              <a:t>yönlerinin bir </a:t>
            </a:r>
            <a:r>
              <a:rPr lang="tr-TR" dirty="0" smtClean="0"/>
              <a:t>bileşkesidir</a:t>
            </a:r>
            <a:endParaRPr lang="tr-TR" dirty="0"/>
          </a:p>
        </p:txBody>
      </p:sp>
    </p:spTree>
    <p:extLst>
      <p:ext uri="{BB962C8B-B14F-4D97-AF65-F5344CB8AC3E}">
        <p14:creationId xmlns="" xmlns:p14="http://schemas.microsoft.com/office/powerpoint/2010/main" val="229937970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accent5">
                    <a:lumMod val="90000"/>
                  </a:schemeClr>
                </a:solidFill>
              </a:rPr>
              <a:t>Sürücü  Davranışlarının  </a:t>
            </a:r>
            <a:br>
              <a:rPr lang="tr-TR" dirty="0" smtClean="0">
                <a:solidFill>
                  <a:schemeClr val="accent5">
                    <a:lumMod val="90000"/>
                  </a:schemeClr>
                </a:solidFill>
              </a:rPr>
            </a:br>
            <a:r>
              <a:rPr lang="tr-TR" dirty="0" smtClean="0">
                <a:solidFill>
                  <a:schemeClr val="accent5">
                    <a:lumMod val="90000"/>
                  </a:schemeClr>
                </a:solidFill>
              </a:rPr>
              <a:t>Aşamalı Modeli</a:t>
            </a:r>
            <a:endParaRPr lang="tr-TR" dirty="0"/>
          </a:p>
        </p:txBody>
      </p:sp>
      <p:sp>
        <p:nvSpPr>
          <p:cNvPr id="3" name="2 İçerik Yer Tutucusu"/>
          <p:cNvSpPr>
            <a:spLocks noGrp="1"/>
          </p:cNvSpPr>
          <p:nvPr>
            <p:ph idx="1"/>
          </p:nvPr>
        </p:nvSpPr>
        <p:spPr/>
        <p:txBody>
          <a:bodyPr>
            <a:normAutofit lnSpcReduction="10000"/>
          </a:bodyPr>
          <a:lstStyle/>
          <a:p>
            <a:pPr algn="just"/>
            <a:r>
              <a:rPr lang="sv-SE" sz="2000" dirty="0" smtClean="0">
                <a:solidFill>
                  <a:schemeClr val="bg1">
                    <a:lumMod val="95000"/>
                  </a:schemeClr>
                </a:solidFill>
              </a:rPr>
              <a:t>Bu modele göre, sürücülük </a:t>
            </a:r>
            <a:r>
              <a:rPr lang="sv-SE" sz="2000" dirty="0" smtClean="0">
                <a:solidFill>
                  <a:srgbClr val="92D050"/>
                </a:solidFill>
              </a:rPr>
              <a:t>dört basamakl</a:t>
            </a:r>
            <a:r>
              <a:rPr lang="tr-TR" sz="2000" dirty="0" smtClean="0">
                <a:solidFill>
                  <a:srgbClr val="92D050"/>
                </a:solidFill>
              </a:rPr>
              <a:t>ı </a:t>
            </a:r>
            <a:r>
              <a:rPr lang="tr-TR" sz="2000" dirty="0" smtClean="0">
                <a:solidFill>
                  <a:schemeClr val="bg1">
                    <a:lumMod val="95000"/>
                  </a:schemeClr>
                </a:solidFill>
              </a:rPr>
              <a:t>(hiyerarşik) bir davranıştır.(</a:t>
            </a:r>
            <a:r>
              <a:rPr lang="tr-TR" sz="2000" dirty="0" err="1" smtClean="0">
                <a:solidFill>
                  <a:schemeClr val="bg1">
                    <a:lumMod val="95000"/>
                  </a:schemeClr>
                </a:solidFill>
              </a:rPr>
              <a:t>Hatakka</a:t>
            </a:r>
            <a:r>
              <a:rPr lang="tr-TR" sz="2000" dirty="0" smtClean="0">
                <a:solidFill>
                  <a:schemeClr val="bg1">
                    <a:lumMod val="95000"/>
                  </a:schemeClr>
                </a:solidFill>
              </a:rPr>
              <a:t>,2000; </a:t>
            </a:r>
            <a:r>
              <a:rPr lang="tr-TR" sz="2000" dirty="0" err="1" smtClean="0">
                <a:solidFill>
                  <a:schemeClr val="bg1">
                    <a:lumMod val="95000"/>
                  </a:schemeClr>
                </a:solidFill>
              </a:rPr>
              <a:t>Keskinen</a:t>
            </a:r>
            <a:r>
              <a:rPr lang="tr-TR" sz="2000" dirty="0" smtClean="0">
                <a:solidFill>
                  <a:schemeClr val="bg1">
                    <a:lumMod val="95000"/>
                  </a:schemeClr>
                </a:solidFill>
              </a:rPr>
              <a:t> ve ark., 2000). </a:t>
            </a:r>
          </a:p>
          <a:p>
            <a:pPr algn="just"/>
            <a:r>
              <a:rPr lang="tr-TR" sz="2000" u="sng" dirty="0" smtClean="0">
                <a:solidFill>
                  <a:schemeClr val="accent6">
                    <a:lumMod val="40000"/>
                    <a:lumOff val="60000"/>
                  </a:schemeClr>
                </a:solidFill>
                <a:effectLst>
                  <a:outerShdw blurRad="38100" dist="38100" dir="2700000" algn="tl">
                    <a:srgbClr val="000000">
                      <a:alpha val="43137"/>
                    </a:srgbClr>
                  </a:outerShdw>
                </a:effectLst>
              </a:rPr>
              <a:t>1-araçla uyum/manevra basamağı </a:t>
            </a:r>
          </a:p>
          <a:p>
            <a:pPr algn="just"/>
            <a:r>
              <a:rPr lang="tr-TR" sz="2000" dirty="0" smtClean="0">
                <a:solidFill>
                  <a:srgbClr val="92D050"/>
                </a:solidFill>
              </a:rPr>
              <a:t>İlk basamak</a:t>
            </a:r>
            <a:r>
              <a:rPr lang="tr-TR" sz="2000" dirty="0" smtClean="0">
                <a:solidFill>
                  <a:schemeClr val="bg1">
                    <a:lumMod val="95000"/>
                  </a:schemeClr>
                </a:solidFill>
              </a:rPr>
              <a:t>, aracı teknik olarak hareket ettirmek, vites değiştirmek,</a:t>
            </a:r>
          </a:p>
          <a:p>
            <a:pPr algn="just"/>
            <a:r>
              <a:rPr lang="tr-TR" sz="2000" dirty="0" smtClean="0">
                <a:solidFill>
                  <a:schemeClr val="bg1">
                    <a:lumMod val="95000"/>
                  </a:schemeClr>
                </a:solidFill>
              </a:rPr>
              <a:t>hız ayarlamak, manevralar, direksiyonu kullanmak gibi temel </a:t>
            </a:r>
            <a:r>
              <a:rPr lang="tr-TR" sz="2000" dirty="0" err="1" smtClean="0">
                <a:solidFill>
                  <a:schemeClr val="bg1">
                    <a:lumMod val="95000"/>
                  </a:schemeClr>
                </a:solidFill>
              </a:rPr>
              <a:t>psikomotor</a:t>
            </a:r>
            <a:r>
              <a:rPr lang="tr-TR" sz="2000" dirty="0" smtClean="0">
                <a:solidFill>
                  <a:schemeClr val="bg1">
                    <a:lumMod val="95000"/>
                  </a:schemeClr>
                </a:solidFill>
              </a:rPr>
              <a:t> ve fizyolojik safhaları kapsayan </a:t>
            </a:r>
            <a:r>
              <a:rPr lang="tr-TR" sz="2000" dirty="0" smtClean="0">
                <a:solidFill>
                  <a:srgbClr val="92D050"/>
                </a:solidFill>
              </a:rPr>
              <a:t>“araçla uyum/manevra</a:t>
            </a:r>
            <a:r>
              <a:rPr lang="tr-TR" sz="2000" dirty="0" smtClean="0">
                <a:solidFill>
                  <a:schemeClr val="bg1">
                    <a:lumMod val="95000"/>
                  </a:schemeClr>
                </a:solidFill>
              </a:rPr>
              <a:t>” basamağıdır. </a:t>
            </a:r>
          </a:p>
          <a:p>
            <a:pPr algn="just"/>
            <a:r>
              <a:rPr lang="tr-TR" sz="2000" u="sng" dirty="0" smtClean="0">
                <a:solidFill>
                  <a:schemeClr val="accent6">
                    <a:lumMod val="40000"/>
                    <a:lumOff val="60000"/>
                  </a:schemeClr>
                </a:solidFill>
              </a:rPr>
              <a:t>2-trafik ortamı  ile </a:t>
            </a:r>
            <a:r>
              <a:rPr lang="tr-TR" sz="2000" u="sng" dirty="0" err="1" smtClean="0">
                <a:solidFill>
                  <a:schemeClr val="accent6">
                    <a:lumMod val="40000"/>
                    <a:lumOff val="60000"/>
                  </a:schemeClr>
                </a:solidFill>
              </a:rPr>
              <a:t>uyum”basamağı</a:t>
            </a:r>
            <a:endParaRPr lang="tr-TR" sz="2000" u="sng" dirty="0" smtClean="0">
              <a:solidFill>
                <a:schemeClr val="accent6">
                  <a:lumMod val="40000"/>
                  <a:lumOff val="60000"/>
                </a:schemeClr>
              </a:solidFill>
            </a:endParaRPr>
          </a:p>
          <a:p>
            <a:pPr algn="just"/>
            <a:r>
              <a:rPr lang="tr-TR" sz="2000" dirty="0" smtClean="0">
                <a:solidFill>
                  <a:schemeClr val="bg1">
                    <a:lumMod val="95000"/>
                  </a:schemeClr>
                </a:solidFill>
              </a:rPr>
              <a:t>Sürücünün araçla uyumu öğrenmesi </a:t>
            </a:r>
            <a:r>
              <a:rPr lang="pl-PL" sz="2000" dirty="0" smtClean="0">
                <a:solidFill>
                  <a:schemeClr val="bg1">
                    <a:lumMod val="95000"/>
                  </a:schemeClr>
                </a:solidFill>
              </a:rPr>
              <a:t>ve trafik ortam</a:t>
            </a:r>
            <a:r>
              <a:rPr lang="tr-TR" sz="2000" dirty="0" smtClean="0">
                <a:solidFill>
                  <a:schemeClr val="bg1">
                    <a:lumMod val="95000"/>
                  </a:schemeClr>
                </a:solidFill>
              </a:rPr>
              <a:t>ı</a:t>
            </a:r>
            <a:r>
              <a:rPr lang="pl-PL" sz="2000" dirty="0" smtClean="0">
                <a:solidFill>
                  <a:schemeClr val="bg1">
                    <a:lumMod val="95000"/>
                  </a:schemeClr>
                </a:solidFill>
              </a:rPr>
              <a:t>na girmesi ile art</a:t>
            </a:r>
            <a:r>
              <a:rPr lang="tr-TR" sz="2000" dirty="0" smtClean="0">
                <a:solidFill>
                  <a:schemeClr val="bg1">
                    <a:lumMod val="95000"/>
                  </a:schemeClr>
                </a:solidFill>
              </a:rPr>
              <a:t>ı</a:t>
            </a:r>
            <a:r>
              <a:rPr lang="pl-PL" sz="2000" dirty="0" smtClean="0">
                <a:solidFill>
                  <a:schemeClr val="bg1">
                    <a:lumMod val="95000"/>
                  </a:schemeClr>
                </a:solidFill>
              </a:rPr>
              <a:t>k trafik kurallar</a:t>
            </a:r>
            <a:r>
              <a:rPr lang="tr-TR" sz="2000" dirty="0" smtClean="0">
                <a:solidFill>
                  <a:schemeClr val="bg1">
                    <a:lumMod val="95000"/>
                  </a:schemeClr>
                </a:solidFill>
              </a:rPr>
              <a:t>ı ve trafik ortamı, diğer sürücüler ile uyum gibi durumları içeren </a:t>
            </a:r>
            <a:r>
              <a:rPr lang="tr-TR" sz="2000" dirty="0" smtClean="0">
                <a:solidFill>
                  <a:srgbClr val="92D050"/>
                </a:solidFill>
              </a:rPr>
              <a:t>“trafik ortamı  ile </a:t>
            </a:r>
            <a:r>
              <a:rPr lang="tr-TR" sz="2000" dirty="0" err="1" smtClean="0">
                <a:solidFill>
                  <a:srgbClr val="92D050"/>
                </a:solidFill>
              </a:rPr>
              <a:t>uyum”basamağı</a:t>
            </a:r>
            <a:r>
              <a:rPr lang="tr-TR" sz="2000" dirty="0" smtClean="0">
                <a:solidFill>
                  <a:srgbClr val="92D050"/>
                </a:solidFill>
              </a:rPr>
              <a:t> </a:t>
            </a:r>
            <a:r>
              <a:rPr lang="tr-TR" sz="2000" dirty="0" smtClean="0">
                <a:solidFill>
                  <a:schemeClr val="bg1">
                    <a:lumMod val="95000"/>
                  </a:schemeClr>
                </a:solidFill>
              </a:rPr>
              <a:t>önem kazanır. </a:t>
            </a:r>
          </a:p>
          <a:p>
            <a:pPr algn="just"/>
            <a:r>
              <a:rPr lang="tr-TR" sz="2000" dirty="0" smtClean="0">
                <a:solidFill>
                  <a:schemeClr val="accent6">
                    <a:lumMod val="40000"/>
                    <a:lumOff val="60000"/>
                  </a:schemeClr>
                </a:solidFill>
              </a:rPr>
              <a:t>3-‘Sürücülük amacı ve ortam</a:t>
            </a:r>
            <a:r>
              <a:rPr lang="tr-TR" sz="2000" dirty="0" smtClean="0">
                <a:solidFill>
                  <a:schemeClr val="bg1">
                    <a:lumMod val="95000"/>
                  </a:schemeClr>
                </a:solidFill>
              </a:rPr>
              <a:t>” ve</a:t>
            </a:r>
          </a:p>
          <a:p>
            <a:pPr algn="just"/>
            <a:r>
              <a:rPr lang="tr-TR" sz="2000" dirty="0" smtClean="0">
                <a:solidFill>
                  <a:schemeClr val="accent6">
                    <a:lumMod val="40000"/>
                    <a:lumOff val="60000"/>
                  </a:schemeClr>
                </a:solidFill>
              </a:rPr>
              <a:t>4-“yaşamın amacı ve yaşam için yetenek</a:t>
            </a:r>
            <a:r>
              <a:rPr lang="tr-TR" sz="2000" dirty="0" smtClean="0">
                <a:solidFill>
                  <a:schemeClr val="bg1">
                    <a:lumMod val="95000"/>
                  </a:schemeClr>
                </a:solidFill>
              </a:rPr>
              <a:t>”</a:t>
            </a:r>
          </a:p>
          <a:p>
            <a:pPr algn="just"/>
            <a:r>
              <a:rPr lang="tr-TR" sz="2000" dirty="0" smtClean="0">
                <a:solidFill>
                  <a:schemeClr val="bg1">
                    <a:lumMod val="95000"/>
                  </a:schemeClr>
                </a:solidFill>
              </a:rPr>
              <a:t>adı ile ifade edilen son iki basamakta ise sürücülüğün güdüsel ve tutumlara ilişkin safhaları öne çıkmaktadır.</a:t>
            </a:r>
            <a:endParaRPr lang="tr-TR" sz="2000" dirty="0">
              <a:solidFill>
                <a:schemeClr val="bg1">
                  <a:lumMod val="95000"/>
                </a:schemeClr>
              </a:solidFill>
            </a:endParaRPr>
          </a:p>
        </p:txBody>
      </p:sp>
    </p:spTree>
    <p:extLst>
      <p:ext uri="{BB962C8B-B14F-4D97-AF65-F5344CB8AC3E}">
        <p14:creationId xmlns="" xmlns:p14="http://schemas.microsoft.com/office/powerpoint/2010/main" val="40457354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784976" cy="1143000"/>
          </a:xfrm>
        </p:spPr>
        <p:txBody>
          <a:bodyPr>
            <a:noAutofit/>
          </a:bodyPr>
          <a:lstStyle/>
          <a:p>
            <a:r>
              <a:rPr lang="tr-TR" sz="2800" dirty="0"/>
              <a:t>Sürücü seçimi ve </a:t>
            </a:r>
            <a:r>
              <a:rPr lang="tr-TR" sz="2800" dirty="0" smtClean="0"/>
              <a:t>değerlendirme: </a:t>
            </a:r>
            <a:br>
              <a:rPr lang="tr-TR" sz="2800" dirty="0" smtClean="0"/>
            </a:br>
            <a:endParaRPr lang="tr-TR" sz="2800" dirty="0"/>
          </a:p>
        </p:txBody>
      </p:sp>
      <p:sp>
        <p:nvSpPr>
          <p:cNvPr id="3" name="İçerik Yer Tutucusu 2"/>
          <p:cNvSpPr>
            <a:spLocks noGrp="1"/>
          </p:cNvSpPr>
          <p:nvPr>
            <p:ph idx="1"/>
          </p:nvPr>
        </p:nvSpPr>
        <p:spPr/>
        <p:txBody>
          <a:bodyPr>
            <a:normAutofit fontScale="92500" lnSpcReduction="20000"/>
          </a:bodyPr>
          <a:lstStyle/>
          <a:p>
            <a:pPr algn="just"/>
            <a:r>
              <a:rPr lang="tr-TR" dirty="0" smtClean="0"/>
              <a:t>Günümüzde sürücüler için  değerlendirme; </a:t>
            </a:r>
            <a:r>
              <a:rPr lang="tr-TR" dirty="0"/>
              <a:t>“</a:t>
            </a:r>
            <a:r>
              <a:rPr lang="tr-TR" dirty="0" smtClean="0"/>
              <a:t>sürücülük için </a:t>
            </a:r>
            <a:r>
              <a:rPr lang="tr-TR" dirty="0"/>
              <a:t>temel olan ve sürücülerin güvenli araç </a:t>
            </a:r>
            <a:r>
              <a:rPr lang="tr-TR" dirty="0" smtClean="0"/>
              <a:t>kullanmalarını </a:t>
            </a:r>
            <a:r>
              <a:rPr lang="sv-SE" dirty="0" smtClean="0"/>
              <a:t>sa</a:t>
            </a:r>
            <a:r>
              <a:rPr lang="tr-TR" dirty="0" smtClean="0"/>
              <a:t>ğ</a:t>
            </a:r>
            <a:r>
              <a:rPr lang="sv-SE" dirty="0" smtClean="0"/>
              <a:t>layan</a:t>
            </a:r>
            <a:r>
              <a:rPr lang="sv-SE" dirty="0"/>
              <a:t>, </a:t>
            </a:r>
            <a:r>
              <a:rPr lang="sv-SE" dirty="0" smtClean="0">
                <a:solidFill>
                  <a:srgbClr val="FF0000"/>
                </a:solidFill>
              </a:rPr>
              <a:t>alg</a:t>
            </a:r>
            <a:r>
              <a:rPr lang="tr-TR" dirty="0" smtClean="0">
                <a:solidFill>
                  <a:srgbClr val="FF0000"/>
                </a:solidFill>
              </a:rPr>
              <a:t>ı</a:t>
            </a:r>
            <a:r>
              <a:rPr lang="sv-SE" dirty="0" smtClean="0">
                <a:solidFill>
                  <a:srgbClr val="FF0000"/>
                </a:solidFill>
              </a:rPr>
              <a:t>, </a:t>
            </a:r>
            <a:r>
              <a:rPr lang="sv-SE" dirty="0">
                <a:solidFill>
                  <a:srgbClr val="FF0000"/>
                </a:solidFill>
              </a:rPr>
              <a:t>dikkat, </a:t>
            </a:r>
            <a:r>
              <a:rPr lang="sv-SE" dirty="0" smtClean="0">
                <a:solidFill>
                  <a:srgbClr val="FF0000"/>
                </a:solidFill>
              </a:rPr>
              <a:t>haf</a:t>
            </a:r>
            <a:r>
              <a:rPr lang="tr-TR" dirty="0" smtClean="0">
                <a:solidFill>
                  <a:srgbClr val="FF0000"/>
                </a:solidFill>
              </a:rPr>
              <a:t>ı</a:t>
            </a:r>
            <a:r>
              <a:rPr lang="sv-SE" dirty="0" smtClean="0">
                <a:solidFill>
                  <a:srgbClr val="FF0000"/>
                </a:solidFill>
              </a:rPr>
              <a:t>za</a:t>
            </a:r>
            <a:r>
              <a:rPr lang="sv-SE" dirty="0">
                <a:solidFill>
                  <a:srgbClr val="FF0000"/>
                </a:solidFill>
              </a:rPr>
              <a:t>, </a:t>
            </a:r>
            <a:r>
              <a:rPr lang="sv-SE" dirty="0" smtClean="0">
                <a:solidFill>
                  <a:srgbClr val="FF0000"/>
                </a:solidFill>
              </a:rPr>
              <a:t>muhakeme</a:t>
            </a:r>
            <a:r>
              <a:rPr lang="tr-TR" dirty="0" smtClean="0">
                <a:solidFill>
                  <a:srgbClr val="FF0000"/>
                </a:solidFill>
              </a:rPr>
              <a:t> yeteneği</a:t>
            </a:r>
            <a:r>
              <a:rPr lang="tr-TR" dirty="0">
                <a:solidFill>
                  <a:srgbClr val="FF0000"/>
                </a:solidFill>
              </a:rPr>
              <a:t>, </a:t>
            </a:r>
            <a:r>
              <a:rPr lang="tr-TR" dirty="0" smtClean="0">
                <a:solidFill>
                  <a:srgbClr val="FF0000"/>
                </a:solidFill>
              </a:rPr>
              <a:t>hız-mesafe </a:t>
            </a:r>
            <a:r>
              <a:rPr lang="tr-TR" dirty="0">
                <a:solidFill>
                  <a:srgbClr val="FF0000"/>
                </a:solidFill>
              </a:rPr>
              <a:t>tahmini gibi </a:t>
            </a:r>
            <a:r>
              <a:rPr lang="tr-TR" dirty="0" smtClean="0">
                <a:solidFill>
                  <a:srgbClr val="FF0000"/>
                </a:solidFill>
              </a:rPr>
              <a:t>zihinsel düzeyinin; </a:t>
            </a:r>
          </a:p>
          <a:p>
            <a:pPr algn="just"/>
            <a:r>
              <a:rPr lang="tr-TR" dirty="0" smtClean="0"/>
              <a:t>tepki hızı, </a:t>
            </a:r>
            <a:r>
              <a:rPr lang="tr-TR" dirty="0"/>
              <a:t>göz, el, ayak </a:t>
            </a:r>
            <a:r>
              <a:rPr lang="tr-TR" dirty="0" smtClean="0"/>
              <a:t>koordinasyonu gibi </a:t>
            </a:r>
            <a:r>
              <a:rPr lang="tr-TR" dirty="0" err="1"/>
              <a:t>psiko</a:t>
            </a:r>
            <a:r>
              <a:rPr lang="tr-TR" dirty="0"/>
              <a:t>-motor yeteneklerin </a:t>
            </a:r>
            <a:r>
              <a:rPr lang="tr-TR" dirty="0" smtClean="0"/>
              <a:t>düzeyinin, </a:t>
            </a:r>
          </a:p>
          <a:p>
            <a:pPr algn="just"/>
            <a:r>
              <a:rPr lang="tr-TR" dirty="0" err="1" smtClean="0"/>
              <a:t>psikometrik</a:t>
            </a:r>
            <a:r>
              <a:rPr lang="tr-TR" dirty="0" smtClean="0"/>
              <a:t> </a:t>
            </a:r>
            <a:r>
              <a:rPr lang="tr-TR" dirty="0"/>
              <a:t>kriterlere uygun mili </a:t>
            </a:r>
            <a:r>
              <a:rPr lang="tr-TR" dirty="0" smtClean="0"/>
              <a:t>saniyelerde ölçülen hassaslıkta</a:t>
            </a:r>
            <a:r>
              <a:rPr lang="tr-TR" dirty="0"/>
              <a:t>, standart ve </a:t>
            </a:r>
            <a:r>
              <a:rPr lang="tr-TR" dirty="0" smtClean="0"/>
              <a:t>bilgisayar destekli </a:t>
            </a:r>
            <a:r>
              <a:rPr lang="tr-TR" dirty="0"/>
              <a:t>test sistemleri </a:t>
            </a:r>
            <a:r>
              <a:rPr lang="tr-TR" dirty="0" smtClean="0"/>
              <a:t>kullanılarak ölçülmesi” şeklinde tanımlanabilir </a:t>
            </a:r>
            <a:r>
              <a:rPr lang="tr-TR" dirty="0"/>
              <a:t>(</a:t>
            </a:r>
            <a:r>
              <a:rPr lang="tr-TR" dirty="0" err="1"/>
              <a:t>Bukasa</a:t>
            </a:r>
            <a:r>
              <a:rPr lang="tr-TR" dirty="0"/>
              <a:t> ve ark., 2000).</a:t>
            </a:r>
          </a:p>
        </p:txBody>
      </p:sp>
    </p:spTree>
    <p:extLst>
      <p:ext uri="{BB962C8B-B14F-4D97-AF65-F5344CB8AC3E}">
        <p14:creationId xmlns="" xmlns:p14="http://schemas.microsoft.com/office/powerpoint/2010/main" val="33567544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844824"/>
            <a:ext cx="8229600" cy="4525963"/>
          </a:xfrm>
        </p:spPr>
        <p:txBody>
          <a:bodyPr>
            <a:normAutofit/>
          </a:bodyPr>
          <a:lstStyle/>
          <a:p>
            <a:pPr algn="just">
              <a:buNone/>
            </a:pPr>
            <a:r>
              <a:rPr lang="tr-TR" dirty="0" smtClean="0"/>
              <a:t>Sürücü adayını değerlendirmenin  </a:t>
            </a:r>
            <a:r>
              <a:rPr lang="tr-TR" dirty="0" smtClean="0">
                <a:solidFill>
                  <a:srgbClr val="00B050"/>
                </a:solidFill>
                <a:effectLst>
                  <a:outerShdw blurRad="38100" dist="38100" dir="2700000" algn="tl">
                    <a:srgbClr val="000000">
                      <a:alpha val="43137"/>
                    </a:srgbClr>
                  </a:outerShdw>
                </a:effectLst>
              </a:rPr>
              <a:t>amacı; </a:t>
            </a:r>
            <a:r>
              <a:rPr lang="tr-TR" dirty="0">
                <a:solidFill>
                  <a:srgbClr val="00B050"/>
                </a:solidFill>
                <a:effectLst>
                  <a:outerShdw blurRad="38100" dist="38100" dir="2700000" algn="tl">
                    <a:srgbClr val="000000">
                      <a:alpha val="43137"/>
                    </a:srgbClr>
                  </a:outerShdw>
                </a:effectLst>
              </a:rPr>
              <a:t>sürücünün, </a:t>
            </a:r>
            <a:r>
              <a:rPr lang="tr-TR" dirty="0" smtClean="0">
                <a:solidFill>
                  <a:srgbClr val="00B050"/>
                </a:solidFill>
                <a:effectLst>
                  <a:outerShdw blurRad="38100" dist="38100" dir="2700000" algn="tl">
                    <a:srgbClr val="000000">
                      <a:alpha val="43137"/>
                    </a:srgbClr>
                  </a:outerShdw>
                </a:effectLst>
              </a:rPr>
              <a:t>trafik ortamında </a:t>
            </a:r>
            <a:r>
              <a:rPr lang="tr-TR" dirty="0">
                <a:solidFill>
                  <a:srgbClr val="00B050"/>
                </a:solidFill>
                <a:effectLst>
                  <a:outerShdw blurRad="38100" dist="38100" dir="2700000" algn="tl">
                    <a:srgbClr val="000000">
                      <a:alpha val="43137"/>
                    </a:srgbClr>
                  </a:outerShdw>
                </a:effectLst>
              </a:rPr>
              <a:t>bir </a:t>
            </a:r>
            <a:r>
              <a:rPr lang="tr-TR" dirty="0" smtClean="0">
                <a:solidFill>
                  <a:srgbClr val="00B050"/>
                </a:solidFill>
                <a:effectLst>
                  <a:outerShdw blurRad="38100" dist="38100" dir="2700000" algn="tl">
                    <a:srgbClr val="000000">
                      <a:alpha val="43137"/>
                    </a:srgbClr>
                  </a:outerShdw>
                </a:effectLst>
              </a:rPr>
              <a:t>arac</a:t>
            </a:r>
            <a:r>
              <a:rPr lang="tr-TR" dirty="0">
                <a:solidFill>
                  <a:srgbClr val="00B050"/>
                </a:solidFill>
                <a:effectLst>
                  <a:outerShdw blurRad="38100" dist="38100" dir="2700000" algn="tl">
                    <a:srgbClr val="000000">
                      <a:alpha val="43137"/>
                    </a:srgbClr>
                  </a:outerShdw>
                </a:effectLst>
              </a:rPr>
              <a:t>ı</a:t>
            </a:r>
            <a:r>
              <a:rPr lang="tr-TR" dirty="0" smtClean="0">
                <a:solidFill>
                  <a:srgbClr val="00B050"/>
                </a:solidFill>
                <a:effectLst>
                  <a:outerShdw blurRad="38100" dist="38100" dir="2700000" algn="tl">
                    <a:srgbClr val="000000">
                      <a:alpha val="43137"/>
                    </a:srgbClr>
                  </a:outerShdw>
                </a:effectLst>
              </a:rPr>
              <a:t>, </a:t>
            </a:r>
            <a:r>
              <a:rPr lang="tr-TR" dirty="0">
                <a:solidFill>
                  <a:srgbClr val="00B050"/>
                </a:solidFill>
                <a:effectLst>
                  <a:outerShdw blurRad="38100" dist="38100" dir="2700000" algn="tl">
                    <a:srgbClr val="000000">
                      <a:alpha val="43137"/>
                    </a:srgbClr>
                  </a:outerShdw>
                </a:effectLst>
              </a:rPr>
              <a:t>güvenli bir ş</a:t>
            </a:r>
            <a:r>
              <a:rPr lang="tr-TR" dirty="0" smtClean="0">
                <a:solidFill>
                  <a:srgbClr val="00B050"/>
                </a:solidFill>
                <a:effectLst>
                  <a:outerShdw blurRad="38100" dist="38100" dir="2700000" algn="tl">
                    <a:srgbClr val="000000">
                      <a:alpha val="43137"/>
                    </a:srgbClr>
                  </a:outerShdw>
                </a:effectLst>
              </a:rPr>
              <a:t>ekilde sürme yeteneğine </a:t>
            </a:r>
            <a:r>
              <a:rPr lang="tr-TR" dirty="0">
                <a:solidFill>
                  <a:srgbClr val="00B050"/>
                </a:solidFill>
                <a:effectLst>
                  <a:outerShdw blurRad="38100" dist="38100" dir="2700000" algn="tl">
                    <a:srgbClr val="000000">
                      <a:alpha val="43137"/>
                    </a:srgbClr>
                  </a:outerShdw>
                </a:effectLst>
              </a:rPr>
              <a:t>ve trafik </a:t>
            </a:r>
            <a:r>
              <a:rPr lang="tr-TR" dirty="0" smtClean="0">
                <a:solidFill>
                  <a:srgbClr val="00B050"/>
                </a:solidFill>
                <a:effectLst>
                  <a:outerShdw blurRad="38100" dist="38100" dir="2700000" algn="tl">
                    <a:srgbClr val="000000">
                      <a:alpha val="43137"/>
                    </a:srgbClr>
                  </a:outerShdw>
                </a:effectLst>
              </a:rPr>
              <a:t>kurallarına </a:t>
            </a:r>
            <a:r>
              <a:rPr lang="tr-TR" dirty="0">
                <a:solidFill>
                  <a:srgbClr val="00B050"/>
                </a:solidFill>
                <a:effectLst>
                  <a:outerShdw blurRad="38100" dist="38100" dir="2700000" algn="tl">
                    <a:srgbClr val="000000">
                      <a:alpha val="43137"/>
                    </a:srgbClr>
                  </a:outerShdw>
                </a:effectLst>
              </a:rPr>
              <a:t>uyum </a:t>
            </a:r>
            <a:r>
              <a:rPr lang="tr-TR" dirty="0" smtClean="0">
                <a:solidFill>
                  <a:srgbClr val="00B050"/>
                </a:solidFill>
                <a:effectLst>
                  <a:outerShdw blurRad="38100" dist="38100" dir="2700000" algn="tl">
                    <a:srgbClr val="000000">
                      <a:alpha val="43137"/>
                    </a:srgbClr>
                  </a:outerShdw>
                </a:effectLst>
              </a:rPr>
              <a:t>sağlama isteğine/güdüsüne </a:t>
            </a:r>
            <a:r>
              <a:rPr lang="tr-TR" dirty="0">
                <a:solidFill>
                  <a:srgbClr val="00B050"/>
                </a:solidFill>
                <a:effectLst>
                  <a:outerShdw blurRad="38100" dist="38100" dir="2700000" algn="tl">
                    <a:srgbClr val="000000">
                      <a:alpha val="43137"/>
                    </a:srgbClr>
                  </a:outerShdw>
                </a:effectLst>
              </a:rPr>
              <a:t>sahip olup </a:t>
            </a:r>
            <a:r>
              <a:rPr lang="tr-TR" dirty="0" smtClean="0">
                <a:solidFill>
                  <a:srgbClr val="00B050"/>
                </a:solidFill>
                <a:effectLst>
                  <a:outerShdw blurRad="38100" dist="38100" dir="2700000" algn="tl">
                    <a:srgbClr val="000000">
                      <a:alpha val="43137"/>
                    </a:srgbClr>
                  </a:outerShdw>
                </a:effectLst>
              </a:rPr>
              <a:t>olmadığını tespit etmektir </a:t>
            </a:r>
            <a:r>
              <a:rPr lang="tr-TR" dirty="0">
                <a:solidFill>
                  <a:srgbClr val="00B050"/>
                </a:solidFill>
                <a:effectLst>
                  <a:outerShdw blurRad="38100" dist="38100" dir="2700000" algn="tl">
                    <a:srgbClr val="000000">
                      <a:alpha val="43137"/>
                    </a:srgbClr>
                  </a:outerShdw>
                </a:effectLst>
              </a:rPr>
              <a:t>(</a:t>
            </a:r>
            <a:r>
              <a:rPr lang="tr-TR" dirty="0" err="1">
                <a:solidFill>
                  <a:srgbClr val="00B050"/>
                </a:solidFill>
                <a:effectLst>
                  <a:outerShdw blurRad="38100" dist="38100" dir="2700000" algn="tl">
                    <a:srgbClr val="000000">
                      <a:alpha val="43137"/>
                    </a:srgbClr>
                  </a:outerShdw>
                </a:effectLst>
              </a:rPr>
              <a:t>Bukasa</a:t>
            </a:r>
            <a:r>
              <a:rPr lang="tr-TR" dirty="0">
                <a:solidFill>
                  <a:srgbClr val="00B050"/>
                </a:solidFill>
                <a:effectLst>
                  <a:outerShdw blurRad="38100" dist="38100" dir="2700000" algn="tl">
                    <a:srgbClr val="000000">
                      <a:alpha val="43137"/>
                    </a:srgbClr>
                  </a:outerShdw>
                </a:effectLst>
              </a:rPr>
              <a:t> ve ark., 2000).</a:t>
            </a:r>
          </a:p>
        </p:txBody>
      </p:sp>
    </p:spTree>
    <p:extLst>
      <p:ext uri="{BB962C8B-B14F-4D97-AF65-F5344CB8AC3E}">
        <p14:creationId xmlns="" xmlns:p14="http://schemas.microsoft.com/office/powerpoint/2010/main" val="8354928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a:t>Bu </a:t>
            </a:r>
            <a:r>
              <a:rPr lang="tr-TR" dirty="0" smtClean="0"/>
              <a:t>değerlendirme </a:t>
            </a:r>
            <a:r>
              <a:rPr lang="tr-TR" dirty="0"/>
              <a:t>süreci, temel olarak </a:t>
            </a:r>
            <a:r>
              <a:rPr lang="tr-TR" dirty="0" smtClean="0"/>
              <a:t>iki aşamayı kapsamaktadır</a:t>
            </a:r>
            <a:r>
              <a:rPr lang="tr-TR" dirty="0"/>
              <a:t>: </a:t>
            </a:r>
            <a:endParaRPr lang="tr-TR" dirty="0" smtClean="0"/>
          </a:p>
          <a:p>
            <a:pPr algn="just"/>
            <a:r>
              <a:rPr lang="tr-TR" dirty="0" smtClean="0"/>
              <a:t>1</a:t>
            </a:r>
            <a:r>
              <a:rPr lang="tr-TR" dirty="0"/>
              <a:t>) Bir sürücünün; </a:t>
            </a:r>
            <a:r>
              <a:rPr lang="tr-TR" dirty="0" smtClean="0"/>
              <a:t>bir aracı </a:t>
            </a:r>
            <a:r>
              <a:rPr lang="tr-TR" dirty="0"/>
              <a:t>sürebilmek için asgari düzeyde, </a:t>
            </a:r>
            <a:r>
              <a:rPr lang="tr-TR" dirty="0" smtClean="0"/>
              <a:t>trafiğe ilişkin </a:t>
            </a:r>
            <a:r>
              <a:rPr lang="tr-TR" dirty="0">
                <a:solidFill>
                  <a:srgbClr val="FF0000"/>
                </a:solidFill>
              </a:rPr>
              <a:t>yeteneklere</a:t>
            </a:r>
            <a:r>
              <a:rPr lang="tr-TR" dirty="0"/>
              <a:t> sahip olup </a:t>
            </a:r>
            <a:r>
              <a:rPr lang="tr-TR" dirty="0" smtClean="0"/>
              <a:t>olmadığını incelemek </a:t>
            </a:r>
          </a:p>
          <a:p>
            <a:pPr marL="0" indent="0" algn="just">
              <a:buNone/>
            </a:pPr>
            <a:r>
              <a:rPr lang="tr-TR" dirty="0"/>
              <a:t> </a:t>
            </a:r>
            <a:r>
              <a:rPr lang="tr-TR" dirty="0" smtClean="0"/>
              <a:t>  </a:t>
            </a:r>
            <a:r>
              <a:rPr lang="sv-SE" dirty="0" smtClean="0"/>
              <a:t>ve </a:t>
            </a:r>
            <a:endParaRPr lang="tr-TR" dirty="0" smtClean="0"/>
          </a:p>
          <a:p>
            <a:pPr algn="just"/>
            <a:r>
              <a:rPr lang="sv-SE" dirty="0" smtClean="0"/>
              <a:t>2</a:t>
            </a:r>
            <a:r>
              <a:rPr lang="sv-SE" dirty="0"/>
              <a:t>) </a:t>
            </a:r>
            <a:r>
              <a:rPr lang="tr-TR" dirty="0" smtClean="0"/>
              <a:t>T</a:t>
            </a:r>
            <a:r>
              <a:rPr lang="sv-SE" dirty="0" smtClean="0"/>
              <a:t>rafi</a:t>
            </a:r>
            <a:r>
              <a:rPr lang="tr-TR" dirty="0" smtClean="0"/>
              <a:t>ğ</a:t>
            </a:r>
            <a:r>
              <a:rPr lang="sv-SE" dirty="0" smtClean="0"/>
              <a:t>e ili</a:t>
            </a:r>
            <a:r>
              <a:rPr lang="tr-TR" dirty="0" smtClean="0"/>
              <a:t>ş</a:t>
            </a:r>
            <a:r>
              <a:rPr lang="sv-SE" dirty="0" smtClean="0"/>
              <a:t>kin </a:t>
            </a:r>
            <a:r>
              <a:rPr lang="sv-SE" dirty="0" smtClean="0">
                <a:solidFill>
                  <a:srgbClr val="FF0000"/>
                </a:solidFill>
              </a:rPr>
              <a:t>ki</a:t>
            </a:r>
            <a:r>
              <a:rPr lang="tr-TR" dirty="0" smtClean="0">
                <a:solidFill>
                  <a:srgbClr val="FF0000"/>
                </a:solidFill>
              </a:rPr>
              <a:t>ş</a:t>
            </a:r>
            <a:r>
              <a:rPr lang="sv-SE" dirty="0" smtClean="0">
                <a:solidFill>
                  <a:srgbClr val="FF0000"/>
                </a:solidFill>
              </a:rPr>
              <a:t>ilik aç</a:t>
            </a:r>
            <a:r>
              <a:rPr lang="tr-TR" dirty="0" smtClean="0">
                <a:solidFill>
                  <a:srgbClr val="FF0000"/>
                </a:solidFill>
              </a:rPr>
              <a:t>ı</a:t>
            </a:r>
            <a:r>
              <a:rPr lang="sv-SE" dirty="0" smtClean="0">
                <a:solidFill>
                  <a:srgbClr val="FF0000"/>
                </a:solidFill>
              </a:rPr>
              <a:t>s</a:t>
            </a:r>
            <a:r>
              <a:rPr lang="tr-TR" dirty="0" smtClean="0">
                <a:solidFill>
                  <a:srgbClr val="FF0000"/>
                </a:solidFill>
              </a:rPr>
              <a:t>ı</a:t>
            </a:r>
            <a:r>
              <a:rPr lang="sv-SE" dirty="0" smtClean="0">
                <a:solidFill>
                  <a:srgbClr val="FF0000"/>
                </a:solidFill>
              </a:rPr>
              <a:t>ndan</a:t>
            </a:r>
            <a:r>
              <a:rPr lang="sv-SE" dirty="0">
                <a:solidFill>
                  <a:srgbClr val="FF0000"/>
                </a:solidFill>
              </a:rPr>
              <a:t>, </a:t>
            </a:r>
            <a:r>
              <a:rPr lang="sv-SE" dirty="0" smtClean="0">
                <a:solidFill>
                  <a:srgbClr val="FF0000"/>
                </a:solidFill>
              </a:rPr>
              <a:t>trafik</a:t>
            </a:r>
            <a:r>
              <a:rPr lang="tr-TR" dirty="0" smtClean="0">
                <a:solidFill>
                  <a:srgbClr val="FF0000"/>
                </a:solidFill>
              </a:rPr>
              <a:t> kurallarına </a:t>
            </a:r>
            <a:r>
              <a:rPr lang="tr-TR" dirty="0">
                <a:solidFill>
                  <a:srgbClr val="FF0000"/>
                </a:solidFill>
              </a:rPr>
              <a:t>uyma </a:t>
            </a:r>
            <a:r>
              <a:rPr lang="tr-TR" dirty="0" smtClean="0">
                <a:solidFill>
                  <a:srgbClr val="FF0000"/>
                </a:solidFill>
              </a:rPr>
              <a:t>eğilimine </a:t>
            </a:r>
            <a:r>
              <a:rPr lang="tr-TR" dirty="0">
                <a:solidFill>
                  <a:srgbClr val="FF0000"/>
                </a:solidFill>
              </a:rPr>
              <a:t>(</a:t>
            </a:r>
            <a:r>
              <a:rPr lang="tr-TR" dirty="0" smtClean="0"/>
              <a:t>kişilik </a:t>
            </a:r>
            <a:r>
              <a:rPr lang="tr-TR" dirty="0"/>
              <a:t>özellikleri</a:t>
            </a:r>
            <a:r>
              <a:rPr lang="tr-TR" dirty="0" smtClean="0"/>
              <a:t>, tutum</a:t>
            </a:r>
            <a:r>
              <a:rPr lang="tr-TR" dirty="0"/>
              <a:t>, inanç ve </a:t>
            </a:r>
            <a:r>
              <a:rPr lang="tr-TR" dirty="0" smtClean="0"/>
              <a:t>alışkanlıklar</a:t>
            </a:r>
            <a:r>
              <a:rPr lang="tr-TR" dirty="0"/>
              <a:t>) sahip olup </a:t>
            </a:r>
            <a:r>
              <a:rPr lang="tr-TR" dirty="0" smtClean="0"/>
              <a:t>olmadığını </a:t>
            </a:r>
            <a:r>
              <a:rPr lang="tr-TR" dirty="0"/>
              <a:t>incelemek</a:t>
            </a:r>
          </a:p>
        </p:txBody>
      </p:sp>
    </p:spTree>
    <p:extLst>
      <p:ext uri="{BB962C8B-B14F-4D97-AF65-F5344CB8AC3E}">
        <p14:creationId xmlns="" xmlns:p14="http://schemas.microsoft.com/office/powerpoint/2010/main" val="33570541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fontScale="90000"/>
          </a:bodyPr>
          <a:lstStyle/>
          <a:p>
            <a:r>
              <a:rPr lang="tr-TR" dirty="0" smtClean="0"/>
              <a:t> değerlendirmenin</a:t>
            </a:r>
            <a:r>
              <a:rPr lang="tr-TR" dirty="0"/>
              <a:t/>
            </a:r>
            <a:br>
              <a:rPr lang="tr-TR" dirty="0"/>
            </a:br>
            <a:r>
              <a:rPr lang="tr-TR" dirty="0"/>
              <a:t>hedefleri</a:t>
            </a: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a:t>• Yolu </a:t>
            </a:r>
            <a:r>
              <a:rPr lang="tr-TR" dirty="0" smtClean="0"/>
              <a:t>kullananları, </a:t>
            </a:r>
            <a:r>
              <a:rPr lang="tr-TR" dirty="0"/>
              <a:t>tehlikeli sürücülerin </a:t>
            </a:r>
            <a:r>
              <a:rPr lang="tr-TR" dirty="0" smtClean="0"/>
              <a:t>yarattığı risklerden </a:t>
            </a:r>
            <a:r>
              <a:rPr lang="tr-TR" dirty="0"/>
              <a:t>korumak.</a:t>
            </a:r>
          </a:p>
          <a:p>
            <a:pPr marL="0" indent="0" algn="just">
              <a:buNone/>
            </a:pPr>
            <a:r>
              <a:rPr lang="tr-TR" dirty="0"/>
              <a:t>• Birey </a:t>
            </a:r>
            <a:r>
              <a:rPr lang="tr-TR" dirty="0" smtClean="0"/>
              <a:t>bazında </a:t>
            </a:r>
            <a:r>
              <a:rPr lang="tr-TR" dirty="0"/>
              <a:t>sürücüleri, </a:t>
            </a:r>
            <a:r>
              <a:rPr lang="tr-TR" dirty="0" smtClean="0"/>
              <a:t>kalıp yargılara </a:t>
            </a:r>
            <a:r>
              <a:rPr lang="tr-TR" dirty="0"/>
              <a:t>ve</a:t>
            </a:r>
          </a:p>
          <a:p>
            <a:pPr marL="0" indent="0" algn="just">
              <a:buNone/>
            </a:pPr>
            <a:r>
              <a:rPr lang="tr-TR" dirty="0"/>
              <a:t>herkes için </a:t>
            </a:r>
            <a:r>
              <a:rPr lang="tr-TR" dirty="0" smtClean="0"/>
              <a:t>aynı </a:t>
            </a:r>
            <a:r>
              <a:rPr lang="tr-TR" dirty="0"/>
              <a:t>olan </a:t>
            </a:r>
            <a:r>
              <a:rPr lang="tr-TR" dirty="0" smtClean="0"/>
              <a:t>değerlere </a:t>
            </a:r>
            <a:r>
              <a:rPr lang="tr-TR" dirty="0"/>
              <a:t>göre </a:t>
            </a:r>
            <a:r>
              <a:rPr lang="tr-TR" dirty="0" smtClean="0"/>
              <a:t>yargılanmaktan</a:t>
            </a:r>
            <a:endParaRPr lang="tr-TR" dirty="0"/>
          </a:p>
          <a:p>
            <a:pPr marL="0" indent="0" algn="just">
              <a:buNone/>
            </a:pPr>
            <a:r>
              <a:rPr lang="tr-TR" dirty="0"/>
              <a:t>korumak.</a:t>
            </a:r>
          </a:p>
          <a:p>
            <a:pPr marL="0" indent="0" algn="just">
              <a:buNone/>
            </a:pPr>
            <a:r>
              <a:rPr lang="tr-TR" dirty="0"/>
              <a:t>• Risk </a:t>
            </a:r>
            <a:r>
              <a:rPr lang="tr-TR" dirty="0" smtClean="0"/>
              <a:t>altındaki </a:t>
            </a:r>
            <a:r>
              <a:rPr lang="tr-TR" dirty="0"/>
              <a:t>sürücülere, </a:t>
            </a:r>
            <a:r>
              <a:rPr lang="tr-TR" dirty="0" smtClean="0"/>
              <a:t>tutumların</a:t>
            </a:r>
            <a:r>
              <a:rPr lang="tr-TR" dirty="0"/>
              <a:t>ı</a:t>
            </a:r>
            <a:r>
              <a:rPr lang="tr-TR" dirty="0" smtClean="0"/>
              <a:t> değiş</a:t>
            </a:r>
            <a:r>
              <a:rPr lang="nb-NO" dirty="0" smtClean="0"/>
              <a:t>tirmeleri </a:t>
            </a:r>
            <a:r>
              <a:rPr lang="nb-NO" dirty="0"/>
              <a:t>ve </a:t>
            </a:r>
            <a:r>
              <a:rPr lang="nb-NO" dirty="0" smtClean="0"/>
              <a:t>davran</a:t>
            </a:r>
            <a:r>
              <a:rPr lang="tr-TR" dirty="0" err="1" smtClean="0"/>
              <a:t>ış</a:t>
            </a:r>
            <a:r>
              <a:rPr lang="nb-NO" dirty="0" smtClean="0"/>
              <a:t>lar</a:t>
            </a:r>
            <a:r>
              <a:rPr lang="tr-TR" dirty="0" smtClean="0"/>
              <a:t>ı</a:t>
            </a:r>
            <a:r>
              <a:rPr lang="nb-NO" dirty="0" smtClean="0"/>
              <a:t>n</a:t>
            </a:r>
            <a:r>
              <a:rPr lang="tr-TR" dirty="0"/>
              <a:t>ı</a:t>
            </a:r>
            <a:r>
              <a:rPr lang="nb-NO" dirty="0" smtClean="0"/>
              <a:t> geli</a:t>
            </a:r>
            <a:r>
              <a:rPr lang="tr-TR" dirty="0" smtClean="0"/>
              <a:t>ş</a:t>
            </a:r>
            <a:r>
              <a:rPr lang="nb-NO" dirty="0" smtClean="0"/>
              <a:t>tirmeleri ve</a:t>
            </a:r>
            <a:r>
              <a:rPr lang="tr-TR" dirty="0" smtClean="0"/>
              <a:t> düzeltmeleri </a:t>
            </a:r>
            <a:r>
              <a:rPr lang="tr-TR" dirty="0"/>
              <a:t>için ş</a:t>
            </a:r>
            <a:r>
              <a:rPr lang="tr-TR" dirty="0" smtClean="0"/>
              <a:t>ans tanımak</a:t>
            </a:r>
            <a:r>
              <a:rPr lang="tr-TR" dirty="0"/>
              <a:t>.</a:t>
            </a:r>
          </a:p>
          <a:p>
            <a:pPr marL="0" indent="0" algn="just">
              <a:buNone/>
            </a:pPr>
            <a:r>
              <a:rPr lang="tr-TR" dirty="0"/>
              <a:t>• Toplumda sürücülük kültürünün </a:t>
            </a:r>
            <a:r>
              <a:rPr lang="tr-TR" dirty="0" smtClean="0"/>
              <a:t>gelişmesine katkıda </a:t>
            </a:r>
            <a:r>
              <a:rPr lang="tr-TR" dirty="0"/>
              <a:t>bulunmak</a:t>
            </a:r>
            <a:r>
              <a:rPr lang="tr-TR" dirty="0" smtClean="0"/>
              <a:t>.</a:t>
            </a:r>
          </a:p>
          <a:p>
            <a:pPr marL="0" indent="0" algn="just">
              <a:buNone/>
            </a:pPr>
            <a:r>
              <a:rPr lang="tr-TR" dirty="0"/>
              <a:t>• </a:t>
            </a:r>
            <a:r>
              <a:rPr lang="tr-TR" dirty="0" smtClean="0"/>
              <a:t>Kazaların azalmasına katkıda </a:t>
            </a:r>
            <a:r>
              <a:rPr lang="tr-TR" dirty="0"/>
              <a:t>bulunmak.</a:t>
            </a:r>
          </a:p>
        </p:txBody>
      </p:sp>
    </p:spTree>
    <p:extLst>
      <p:ext uri="{BB962C8B-B14F-4D97-AF65-F5344CB8AC3E}">
        <p14:creationId xmlns="" xmlns:p14="http://schemas.microsoft.com/office/powerpoint/2010/main" val="30722551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smtClean="0"/>
              <a:t>Yapılan bilimsel araştırmalarda</a:t>
            </a:r>
            <a:r>
              <a:rPr lang="tr-TR" dirty="0"/>
              <a:t>, bu yeteneklerle </a:t>
            </a:r>
            <a:r>
              <a:rPr lang="tr-TR" dirty="0" smtClean="0"/>
              <a:t>ilişkili olduğu saptanan </a:t>
            </a:r>
            <a:r>
              <a:rPr lang="tr-TR" dirty="0"/>
              <a:t>belli </a:t>
            </a:r>
            <a:r>
              <a:rPr lang="tr-TR" dirty="0" smtClean="0"/>
              <a:t>başlı </a:t>
            </a:r>
            <a:r>
              <a:rPr lang="tr-TR" dirty="0"/>
              <a:t>sürücü </a:t>
            </a:r>
            <a:r>
              <a:rPr lang="tr-TR" dirty="0" smtClean="0"/>
              <a:t>davranışlar</a:t>
            </a:r>
            <a:r>
              <a:rPr lang="tr-TR" dirty="0"/>
              <a:t>ı</a:t>
            </a:r>
            <a:r>
              <a:rPr lang="tr-TR" dirty="0" smtClean="0"/>
              <a:t>, </a:t>
            </a:r>
          </a:p>
          <a:p>
            <a:pPr algn="just"/>
            <a:r>
              <a:rPr lang="tr-TR" dirty="0" smtClean="0"/>
              <a:t>hız </a:t>
            </a:r>
            <a:r>
              <a:rPr lang="es-ES" dirty="0" smtClean="0"/>
              <a:t>ayarlama</a:t>
            </a:r>
            <a:r>
              <a:rPr lang="es-ES" dirty="0"/>
              <a:t>, </a:t>
            </a:r>
            <a:endParaRPr lang="tr-TR" dirty="0" smtClean="0"/>
          </a:p>
          <a:p>
            <a:pPr algn="just"/>
            <a:r>
              <a:rPr lang="es-ES" dirty="0" smtClean="0"/>
              <a:t>öndeki </a:t>
            </a:r>
            <a:r>
              <a:rPr lang="es-ES" dirty="0"/>
              <a:t>ve yandaki araçlarla </a:t>
            </a:r>
            <a:r>
              <a:rPr lang="es-ES" dirty="0" smtClean="0"/>
              <a:t>mesafe</a:t>
            </a:r>
            <a:r>
              <a:rPr lang="tr-TR" dirty="0" smtClean="0"/>
              <a:t> ayarlama,</a:t>
            </a:r>
          </a:p>
          <a:p>
            <a:pPr algn="just"/>
            <a:r>
              <a:rPr lang="tr-TR" dirty="0" smtClean="0"/>
              <a:t>virajlarda</a:t>
            </a:r>
            <a:r>
              <a:rPr lang="tr-TR" dirty="0"/>
              <a:t>, </a:t>
            </a:r>
            <a:r>
              <a:rPr lang="tr-TR" dirty="0" smtClean="0"/>
              <a:t>kavşaklarda </a:t>
            </a:r>
            <a:r>
              <a:rPr lang="tr-TR" dirty="0"/>
              <a:t>dönerken </a:t>
            </a:r>
            <a:r>
              <a:rPr lang="tr-TR" dirty="0" smtClean="0"/>
              <a:t>hız ayarlama,</a:t>
            </a:r>
          </a:p>
          <a:p>
            <a:pPr algn="just"/>
            <a:r>
              <a:rPr lang="tr-TR" dirty="0" smtClean="0"/>
              <a:t>sinyal </a:t>
            </a:r>
            <a:r>
              <a:rPr lang="tr-TR" dirty="0"/>
              <a:t>verme, </a:t>
            </a:r>
            <a:endParaRPr lang="tr-TR" dirty="0" smtClean="0"/>
          </a:p>
          <a:p>
            <a:pPr algn="just"/>
            <a:r>
              <a:rPr lang="tr-TR" dirty="0" smtClean="0"/>
              <a:t>trafik ışıklarında hız ayarlama</a:t>
            </a:r>
            <a:r>
              <a:rPr lang="tr-TR" dirty="0"/>
              <a:t>, </a:t>
            </a:r>
            <a:endParaRPr lang="tr-TR" dirty="0" smtClean="0"/>
          </a:p>
          <a:p>
            <a:pPr algn="just"/>
            <a:r>
              <a:rPr lang="tr-TR" dirty="0" smtClean="0"/>
              <a:t>şerit değiştirme</a:t>
            </a:r>
            <a:r>
              <a:rPr lang="tr-TR" dirty="0"/>
              <a:t>, </a:t>
            </a:r>
            <a:endParaRPr lang="tr-TR" dirty="0" smtClean="0"/>
          </a:p>
          <a:p>
            <a:pPr algn="just"/>
            <a:r>
              <a:rPr lang="tr-TR" dirty="0" smtClean="0"/>
              <a:t>şerit </a:t>
            </a:r>
            <a:r>
              <a:rPr lang="tr-TR" dirty="0"/>
              <a:t>seçimi, </a:t>
            </a:r>
            <a:endParaRPr lang="tr-TR" dirty="0" smtClean="0"/>
          </a:p>
          <a:p>
            <a:pPr algn="just"/>
            <a:r>
              <a:rPr lang="tr-TR" dirty="0" smtClean="0"/>
              <a:t>araç sollama </a:t>
            </a:r>
            <a:r>
              <a:rPr lang="tr-TR" dirty="0"/>
              <a:t>olarak </a:t>
            </a:r>
            <a:r>
              <a:rPr lang="tr-TR" dirty="0" smtClean="0"/>
              <a:t>saptanmıştır</a:t>
            </a:r>
            <a:r>
              <a:rPr lang="tr-TR" dirty="0"/>
              <a:t>.</a:t>
            </a:r>
          </a:p>
        </p:txBody>
      </p:sp>
    </p:spTree>
    <p:extLst>
      <p:ext uri="{BB962C8B-B14F-4D97-AF65-F5344CB8AC3E}">
        <p14:creationId xmlns="" xmlns:p14="http://schemas.microsoft.com/office/powerpoint/2010/main" val="20107812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1159</TotalTime>
  <Words>5043</Words>
  <Application>Microsoft Office PowerPoint</Application>
  <PresentationFormat>Ekran Gösterisi (4:3)</PresentationFormat>
  <Paragraphs>718</Paragraphs>
  <Slides>104</Slides>
  <Notes>20</Notes>
  <HiddenSlides>0</HiddenSlides>
  <MMClips>0</MMClips>
  <ScaleCrop>false</ScaleCrop>
  <HeadingPairs>
    <vt:vector size="4" baseType="variant">
      <vt:variant>
        <vt:lpstr>Tema</vt:lpstr>
      </vt:variant>
      <vt:variant>
        <vt:i4>1</vt:i4>
      </vt:variant>
      <vt:variant>
        <vt:lpstr>Slayt Başlıkları</vt:lpstr>
      </vt:variant>
      <vt:variant>
        <vt:i4>104</vt:i4>
      </vt:variant>
    </vt:vector>
  </HeadingPairs>
  <TitlesOfParts>
    <vt:vector size="105" baseType="lpstr">
      <vt:lpstr>Ofis Teması</vt:lpstr>
      <vt:lpstr>Temel Kavramlar</vt:lpstr>
      <vt:lpstr>Ölçme işleminin aşamaları </vt:lpstr>
      <vt:lpstr>Ölçme Kuralı</vt:lpstr>
      <vt:lpstr>Ölçmenin Türleri</vt:lpstr>
      <vt:lpstr>Doğrudan Ölçme</vt:lpstr>
      <vt:lpstr>Dolaylı Ölçme </vt:lpstr>
      <vt:lpstr>Ölçme nedir ?</vt:lpstr>
      <vt:lpstr>Temel Kavramlar</vt:lpstr>
      <vt:lpstr>Temel Kavramlar</vt:lpstr>
      <vt:lpstr>Değerlendirmenin Basamakları</vt:lpstr>
      <vt:lpstr>Slayt 11</vt:lpstr>
      <vt:lpstr>Slayt 12</vt:lpstr>
      <vt:lpstr>Değerlendirme Türleri (Ölçütüne Göre)</vt:lpstr>
      <vt:lpstr>1) Mutlak Değerlendirme</vt:lpstr>
      <vt:lpstr>Mutlak ölçüt</vt:lpstr>
      <vt:lpstr>2. Bağıl Değerlendirme</vt:lpstr>
      <vt:lpstr>Bağıl ölçüt</vt:lpstr>
      <vt:lpstr>Yönelik Olduğu Amaca Göre Değerlendirme</vt:lpstr>
      <vt:lpstr>1. Tanılayıcı Değerlendirme  (Diagnostic Evaluation)</vt:lpstr>
      <vt:lpstr>2. Biçimlendirici Değerlendirme  (Formatif Evaluation)</vt:lpstr>
      <vt:lpstr>3. Düzey Belirleyici Değerlendirme  (Summative Evaluation)</vt:lpstr>
      <vt:lpstr>Slayt 22</vt:lpstr>
      <vt:lpstr>Ölçmenin Amaçları Nelerdir ? </vt:lpstr>
      <vt:lpstr>1. Öğrenciler açısından önemi</vt:lpstr>
      <vt:lpstr>2. Öğretmenler açısından önemi</vt:lpstr>
      <vt:lpstr>3. Yöneticiler Açısından Önemi</vt:lpstr>
      <vt:lpstr>4. İşverenler açısından önemi</vt:lpstr>
      <vt:lpstr>Ölçmede Hata</vt:lpstr>
      <vt:lpstr>Hata Kaynakları</vt:lpstr>
      <vt:lpstr>Hata Türleri</vt:lpstr>
      <vt:lpstr>SABİT HATA</vt:lpstr>
      <vt:lpstr>SİSTEMATİK (YANLI) HATA</vt:lpstr>
      <vt:lpstr>RASTGELE (TESADÜFİ) HATA:</vt:lpstr>
      <vt:lpstr>Güvenirlik</vt:lpstr>
      <vt:lpstr>Güvenirlik Artırma Yolları</vt:lpstr>
      <vt:lpstr>Güvenirlik Artırma Yolları</vt:lpstr>
      <vt:lpstr>Güvenirlik Kestirme Yöntemleri</vt:lpstr>
      <vt:lpstr>Geçerlik</vt:lpstr>
      <vt:lpstr>Geçerlik Türleri</vt:lpstr>
      <vt:lpstr>Geçerliği Düşüren Faktörler </vt:lpstr>
      <vt:lpstr>Kullanışlılık</vt:lpstr>
      <vt:lpstr>Davranışların Gruplandırılması</vt:lpstr>
      <vt:lpstr>Slayt 43</vt:lpstr>
      <vt:lpstr>Slayt 44</vt:lpstr>
      <vt:lpstr>Slayt 45</vt:lpstr>
      <vt:lpstr>Bilişsel Alan</vt:lpstr>
      <vt:lpstr>Slayt 47</vt:lpstr>
      <vt:lpstr>Slayt 48</vt:lpstr>
      <vt:lpstr>Slayt 49</vt:lpstr>
      <vt:lpstr>Slayt 50</vt:lpstr>
      <vt:lpstr>Slayt 51</vt:lpstr>
      <vt:lpstr>Slayt 52</vt:lpstr>
      <vt:lpstr>Bilişsel Öğrenmelerin Ölçülmesi</vt:lpstr>
      <vt:lpstr>Slayt 54</vt:lpstr>
      <vt:lpstr>Bilişsel davranışların yoklanmasında kullanılacak sınav maddelerinin özellikleri</vt:lpstr>
      <vt:lpstr>Bilişsel davranışların yoklanmasında kullanılacak sınav maddelerinin özellikleri</vt:lpstr>
      <vt:lpstr>Slayt 57</vt:lpstr>
      <vt:lpstr>Duyuşsal Öğrenmeler (Tutumlar)</vt:lpstr>
      <vt:lpstr>Duyuşsal Öğrenme</vt:lpstr>
      <vt:lpstr>Slayt 60</vt:lpstr>
      <vt:lpstr>Slayt 61</vt:lpstr>
      <vt:lpstr>Slayt 62</vt:lpstr>
      <vt:lpstr>3. Değer Verme</vt:lpstr>
      <vt:lpstr>4. Yeniden Düzenleme (Örgütleme)</vt:lpstr>
      <vt:lpstr>5. Kendine Mal Etme (Kişileştirme)</vt:lpstr>
      <vt:lpstr>Slayt 66</vt:lpstr>
      <vt:lpstr>Slayt 67</vt:lpstr>
      <vt:lpstr>Duyuşsal Öğrenmelerin Ölçülmesi</vt:lpstr>
      <vt:lpstr>Duyuşsal Alandaki Davranışları Ölçmede Kullanılan Ölçekler</vt:lpstr>
      <vt:lpstr>3. Duyuşsal Alandaki Öğrenmelerin DEĞERLENDİRİLMESİ</vt:lpstr>
      <vt:lpstr>Duyuşsal Davranışların Ölçülmesine Yönelik İpuçları</vt:lpstr>
      <vt:lpstr>Duyuşsal Davranışları Ölçme Metotları</vt:lpstr>
      <vt:lpstr>Kişisel Raporlar ve Diğer Kişilerin Görüşleri</vt:lpstr>
      <vt:lpstr>Slayt 74</vt:lpstr>
      <vt:lpstr>DEVİNİŞSEL ALAN</vt:lpstr>
      <vt:lpstr>Slayt 76</vt:lpstr>
      <vt:lpstr>Slayt 77</vt:lpstr>
      <vt:lpstr>Slayt 78</vt:lpstr>
      <vt:lpstr>Slayt 79</vt:lpstr>
      <vt:lpstr>Slayt 80</vt:lpstr>
      <vt:lpstr>5. Yeni Beceri Geliştirme/Oluşturma</vt:lpstr>
      <vt:lpstr>Slayt 82</vt:lpstr>
      <vt:lpstr>Slayt 83</vt:lpstr>
      <vt:lpstr>Devinişsel Öğrenmelerin Ölçülmesi</vt:lpstr>
      <vt:lpstr>Devinişsel öğrenmeyle ilgili becerilerin ölçülmesinde göz önünde tutulacak noktalar</vt:lpstr>
      <vt:lpstr>Devinişsel Alandaki Davranışları Ölçmede Kullanılan Ölçekler</vt:lpstr>
      <vt:lpstr> PSİKOMOTOR ALANDAKİ ÖĞRENMELERİN DEĞERLENDİRİLMESİ</vt:lpstr>
      <vt:lpstr>Performans Testlerinin Geliştirilmesi</vt:lpstr>
      <vt:lpstr>Slayt 89</vt:lpstr>
      <vt:lpstr>Slayt 90</vt:lpstr>
      <vt:lpstr>Slayt 91</vt:lpstr>
      <vt:lpstr>Herkes araba kullanabilir mi?</vt:lpstr>
      <vt:lpstr>Slayt 93</vt:lpstr>
      <vt:lpstr>Sürücü  Davranışlarının   Aşamalı Modeli</vt:lpstr>
      <vt:lpstr>Sürücü seçimi ve değerlendirme:  </vt:lpstr>
      <vt:lpstr>Slayt 96</vt:lpstr>
      <vt:lpstr>Slayt 97</vt:lpstr>
      <vt:lpstr> değerlendirmenin hedefleri</vt:lpstr>
      <vt:lpstr>Slayt 99</vt:lpstr>
      <vt:lpstr>Yetersiz sürücüler hangi sorunları yaşar?</vt:lpstr>
      <vt:lpstr>Araç kullanma </vt:lpstr>
      <vt:lpstr> sürücülük becerileri </vt:lpstr>
      <vt:lpstr>Araç kullanma</vt:lpstr>
      <vt:lpstr>Slayt 104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KARAMAN</cp:lastModifiedBy>
  <cp:revision>97</cp:revision>
  <dcterms:modified xsi:type="dcterms:W3CDTF">2013-11-14T12:03:05Z</dcterms:modified>
</cp:coreProperties>
</file>