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8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660"/>
  </p:normalViewPr>
  <p:slideViewPr>
    <p:cSldViewPr snapToGrid="0">
      <p:cViewPr varScale="1">
        <p:scale>
          <a:sx n="49" d="100"/>
          <a:sy n="49" d="100"/>
        </p:scale>
        <p:origin x="-114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31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37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1531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4892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600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58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45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06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046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27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6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432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79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29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02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06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A8314-6590-4421-A942-1CEE1CBA49E3}" type="datetimeFigureOut">
              <a:rPr lang="tr-TR" smtClean="0"/>
              <a:t>24.08.2017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C61753D-31CA-4102-8143-1630FE9BD7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13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1739 Sayılı Temel Eğitim Kanunu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Yaygın Eğitim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 algn="ctr">
              <a:buNone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Madde 40 –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Çağımızın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bilimsel, teknolojik, iktisadi, sosyal ve kültürel gelişmelerine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uyumlarını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sağlayıcı eğitim imkanları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hazırlamak.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Madde 41 –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Yaygın eğitim, örgün eğitim ile birbirini tamamlayacak, gereğinde aynı vasıfları kazandırabilecek ve birbirinin her türlü imkanlarından yararlanacak biçimde bir bütünlük içinde düzenlenir.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65142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Beyaz Kitap </a:t>
            </a:r>
            <a:b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(AB Resmi Gazetesi Temmuz 2002)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“AB vatandaşlarının ana dillerine ek olarak en az iki Avrupa dilinde daha yetkin kullanıcı olabilmelerinin sağlanması”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09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1218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Alman Halk Eğitimi Merkezlerinde Verilen Kurslar ve Oranları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592513"/>
              </p:ext>
            </p:extLst>
          </p:nvPr>
        </p:nvGraphicFramePr>
        <p:xfrm>
          <a:off x="2592925" y="1803205"/>
          <a:ext cx="8855243" cy="4647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2027"/>
                <a:gridCol w="2588707"/>
                <a:gridCol w="3164509"/>
              </a:tblGrid>
              <a:tr h="1715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Kursun </a:t>
                      </a: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Türü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 </a:t>
                      </a: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 Sayısına Göre Oranı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 </a:t>
                      </a: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Kursiyer Sayısına Göre Oranı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51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Yabancı diller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 30,6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 28,7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51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Sağlık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 29,7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 31,8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51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İş ve Meslek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 13,2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 11,0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51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Kültür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 16,2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 15,5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02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Temel Eğitim, Okuma- Yazma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   1,9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   2,0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74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Siyaset, Toplum, Çevre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   8,3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 11,1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51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  100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 100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53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-192505"/>
            <a:ext cx="10543674" cy="1515979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/>
            </a:r>
            <a:br>
              <a:rPr lang="tr-TR" b="1" dirty="0"/>
            </a:br>
            <a:r>
              <a:rPr lang="tr-TR" sz="2700" b="1" u="sng" dirty="0">
                <a:latin typeface="Arial" panose="020B0604020202020204" pitchFamily="34" charset="0"/>
                <a:cs typeface="Arial" panose="020B0604020202020204" pitchFamily="34" charset="0"/>
              </a:rPr>
              <a:t>Temmuz-Aralık 2016</a:t>
            </a:r>
            <a:r>
              <a:rPr lang="tr-TR" sz="2700" b="1" dirty="0">
                <a:latin typeface="Arial" panose="020B0604020202020204" pitchFamily="34" charset="0"/>
                <a:cs typeface="Arial" panose="020B0604020202020204" pitchFamily="34" charset="0"/>
              </a:rPr>
              <a:t> tarihleri arasında </a:t>
            </a:r>
            <a:r>
              <a:rPr lang="tr-T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Frankfurt </a:t>
            </a:r>
            <a:r>
              <a:rPr lang="tr-TR" sz="2700" b="1" dirty="0">
                <a:latin typeface="Arial" panose="020B0604020202020204" pitchFamily="34" charset="0"/>
                <a:cs typeface="Arial" panose="020B0604020202020204" pitchFamily="34" charset="0"/>
              </a:rPr>
              <a:t>Halk Eğitimi </a:t>
            </a:r>
            <a:r>
              <a:rPr lang="tr-T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Merkezinde verilen </a:t>
            </a:r>
            <a:br>
              <a:rPr lang="tr-T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Yabancı </a:t>
            </a:r>
            <a:r>
              <a:rPr lang="tr-TR" sz="2700" b="1" dirty="0">
                <a:latin typeface="Arial" panose="020B0604020202020204" pitchFamily="34" charset="0"/>
                <a:cs typeface="Arial" panose="020B0604020202020204" pitchFamily="34" charset="0"/>
              </a:rPr>
              <a:t>Dil Kursları ve Kurs </a:t>
            </a:r>
            <a:r>
              <a:rPr lang="tr-T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Sayıları</a:t>
            </a:r>
            <a:endParaRPr lang="tr-T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803856"/>
              </p:ext>
            </p:extLst>
          </p:nvPr>
        </p:nvGraphicFramePr>
        <p:xfrm>
          <a:off x="1624263" y="1554215"/>
          <a:ext cx="8614610" cy="5152644"/>
        </p:xfrm>
        <a:graphic>
          <a:graphicData uri="http://schemas.openxmlformats.org/drawingml/2006/table">
            <a:tbl>
              <a:tblPr firstRow="1" firstCol="1" bandRow="1"/>
              <a:tblGrid>
                <a:gridCol w="1677845"/>
                <a:gridCol w="1402239"/>
                <a:gridCol w="1515979"/>
                <a:gridCol w="1201732"/>
                <a:gridCol w="1421856"/>
                <a:gridCol w="1394959"/>
              </a:tblGrid>
              <a:tr h="433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7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tr-TR" sz="17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Yabancı </a:t>
                      </a:r>
                      <a:r>
                        <a:rPr lang="tr-TR" sz="17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Dil</a:t>
                      </a:r>
                      <a:endParaRPr lang="tr-TR" sz="1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Kurs Sayısı</a:t>
                      </a:r>
                      <a:endParaRPr lang="tr-TR" sz="1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7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Yabancı </a:t>
                      </a:r>
                      <a:r>
                        <a:rPr lang="tr-TR" sz="17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Dil</a:t>
                      </a:r>
                      <a:endParaRPr lang="tr-TR" sz="1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7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tr-TR" sz="17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Kurs </a:t>
                      </a:r>
                      <a:r>
                        <a:rPr lang="tr-TR" sz="17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Sayısı</a:t>
                      </a:r>
                      <a:endParaRPr lang="tr-TR" sz="1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7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tr-TR" sz="17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Yabancı </a:t>
                      </a:r>
                      <a:r>
                        <a:rPr lang="tr-TR" sz="17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Dil</a:t>
                      </a:r>
                      <a:endParaRPr lang="tr-TR" sz="1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7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tr-TR" sz="17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Kurs </a:t>
                      </a:r>
                      <a:r>
                        <a:rPr lang="tr-TR" sz="17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Sayısı</a:t>
                      </a:r>
                      <a:endParaRPr lang="tr-TR" sz="17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Eski Yunanca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4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İtalyanca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51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Rumence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-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Arapça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19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Japonca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10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Rusça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10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Bulgarca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-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Korece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3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İsviçrece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10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Çince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18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Hırvatça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4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İspanyolca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154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</a:tr>
              <a:tr h="27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Danimarkaca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3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Latince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4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Taylandca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5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Almanca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470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Moğolca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1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Çekçe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2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Fince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4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Nepalce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-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Türkçe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10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Fransızca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71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Hollandaca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5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Macarca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1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Yunanca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5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Norveççe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4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Portekizce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52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Hintçe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6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Farsça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7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İzlandaca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1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Endonezyaca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2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İngilizce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184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Polonyaca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7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82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KURSU YAPILAN TOPLAM DİL SAYISI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33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6082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TOPLAM KURS SAYISI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1.130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23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3585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Avrupa Dil Sertifikaları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643448"/>
              </p:ext>
            </p:extLst>
          </p:nvPr>
        </p:nvGraphicFramePr>
        <p:xfrm>
          <a:off x="3645567" y="1275341"/>
          <a:ext cx="6605337" cy="537522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185233"/>
                <a:gridCol w="3420104"/>
              </a:tblGrid>
              <a:tr h="31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 </a:t>
                      </a:r>
                      <a:endParaRPr lang="tr-TR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KPDS/ÜDS/YDS </a:t>
                      </a:r>
                      <a:endParaRPr lang="tr-TR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Sehr Gut </a:t>
                      </a:r>
                      <a:endParaRPr lang="tr-TR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Gut </a:t>
                      </a:r>
                      <a:endParaRPr lang="tr-TR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 </a:t>
                      </a:r>
                      <a:endParaRPr lang="tr-TR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Befriedigend </a:t>
                      </a:r>
                      <a:endParaRPr lang="tr-TR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Ausreichend</a:t>
                      </a: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27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 </a:t>
                      </a:r>
                      <a:endParaRPr lang="tr-TR" sz="2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KPDS/ÜDS/YDS </a:t>
                      </a:r>
                      <a:endParaRPr lang="tr-TR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Sehr Gut </a:t>
                      </a:r>
                      <a:endParaRPr lang="tr-TR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Gut </a:t>
                      </a:r>
                      <a:endParaRPr lang="tr-TR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Befriedigend </a:t>
                      </a:r>
                      <a:endParaRPr lang="tr-TR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Ausreichend </a:t>
                      </a:r>
                      <a:endParaRPr lang="tr-TR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27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tr-T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tr-T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B2 </a:t>
                      </a:r>
                      <a:endParaRPr lang="tr-TR" sz="20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KPDS/ÜDS/YDS </a:t>
                      </a:r>
                      <a:endParaRPr lang="tr-TR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Sehr Gut </a:t>
                      </a:r>
                      <a:endParaRPr lang="tr-TR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Gut </a:t>
                      </a:r>
                      <a:endParaRPr lang="tr-TR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Befriedigend </a:t>
                      </a:r>
                      <a:endParaRPr lang="tr-TR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Ausreichend </a:t>
                      </a:r>
                      <a:endParaRPr lang="tr-TR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11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Mavi Yeşi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</TotalTime>
  <Words>288</Words>
  <Application>Microsoft Office PowerPoint</Application>
  <PresentationFormat>Özel</PresentationFormat>
  <Paragraphs>149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Duman</vt:lpstr>
      <vt:lpstr>1739 Sayılı Temel Eğitim Kanunu        Yaygın Eğitim</vt:lpstr>
      <vt:lpstr>Beyaz Kitap  (AB Resmi Gazetesi Temmuz 2002)</vt:lpstr>
      <vt:lpstr>Alman Halk Eğitimi Merkezlerinde Verilen Kurslar ve Oranları</vt:lpstr>
      <vt:lpstr> Temmuz-Aralık 2016 tarihleri arasında  Frankfurt Halk Eğitimi Merkezinde verilen  Yabancı Dil Kursları ve Kurs Sayıları</vt:lpstr>
      <vt:lpstr>Avrupa Dil Sertifikaları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1739 SAYILI TEMEL EĞİTİM KANUNU        YAYGIN EĞİTİM  I – KAPSAM, AMAÇ VE GÖREVLER:Madde 41 – Yaygın eğitim, örgün eğitim ile birbirini tamamlayacak, gereğinde aynı vasıfları kazandırabilecek ve birbirinin her türlü imkanlarından yararlanacak biçimde bir bütünlük içinde düzenlenir.</dc:title>
  <dc:creator>pcc</dc:creator>
  <cp:lastModifiedBy>Konferans</cp:lastModifiedBy>
  <cp:revision>13</cp:revision>
  <dcterms:created xsi:type="dcterms:W3CDTF">2017-08-21T18:05:27Z</dcterms:created>
  <dcterms:modified xsi:type="dcterms:W3CDTF">2017-08-24T08:58:34Z</dcterms:modified>
</cp:coreProperties>
</file>