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2" r:id="rId6"/>
    <p:sldId id="263" r:id="rId7"/>
    <p:sldId id="264" r:id="rId8"/>
    <p:sldId id="265" r:id="rId9"/>
    <p:sldId id="266" r:id="rId10"/>
    <p:sldId id="292" r:id="rId11"/>
    <p:sldId id="293" r:id="rId12"/>
    <p:sldId id="267" r:id="rId13"/>
    <p:sldId id="269" r:id="rId14"/>
    <p:sldId id="270" r:id="rId15"/>
    <p:sldId id="271" r:id="rId16"/>
    <p:sldId id="272" r:id="rId17"/>
    <p:sldId id="274" r:id="rId18"/>
    <p:sldId id="273" r:id="rId19"/>
    <p:sldId id="275"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8536723-CD7B-4254-B907-1FDA063E1D32}" type="datetimeFigureOut">
              <a:rPr lang="tr-TR" smtClean="0"/>
              <a:t>19.9.2017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4191C8-01A0-45E6-AAEC-F95BF0702E45}" type="slidenum">
              <a:rPr lang="tr-TR" smtClean="0"/>
              <a:t>‹#›</a:t>
            </a:fld>
            <a:endParaRPr lang="tr-TR"/>
          </a:p>
        </p:txBody>
      </p:sp>
    </p:spTree>
    <p:extLst>
      <p:ext uri="{BB962C8B-B14F-4D97-AF65-F5344CB8AC3E}">
        <p14:creationId xmlns:p14="http://schemas.microsoft.com/office/powerpoint/2010/main" val="441084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8536723-CD7B-4254-B907-1FDA063E1D32}" type="datetimeFigureOut">
              <a:rPr lang="tr-TR" smtClean="0"/>
              <a:t>19.9.2017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4191C8-01A0-45E6-AAEC-F95BF0702E45}" type="slidenum">
              <a:rPr lang="tr-TR" smtClean="0"/>
              <a:t>‹#›</a:t>
            </a:fld>
            <a:endParaRPr lang="tr-TR"/>
          </a:p>
        </p:txBody>
      </p:sp>
    </p:spTree>
    <p:extLst>
      <p:ext uri="{BB962C8B-B14F-4D97-AF65-F5344CB8AC3E}">
        <p14:creationId xmlns:p14="http://schemas.microsoft.com/office/powerpoint/2010/main" val="4079183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8536723-CD7B-4254-B907-1FDA063E1D32}" type="datetimeFigureOut">
              <a:rPr lang="tr-TR" smtClean="0"/>
              <a:t>19.9.2017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4191C8-01A0-45E6-AAEC-F95BF0702E45}" type="slidenum">
              <a:rPr lang="tr-TR" smtClean="0"/>
              <a:t>‹#›</a:t>
            </a:fld>
            <a:endParaRPr lang="tr-TR"/>
          </a:p>
        </p:txBody>
      </p:sp>
    </p:spTree>
    <p:extLst>
      <p:ext uri="{BB962C8B-B14F-4D97-AF65-F5344CB8AC3E}">
        <p14:creationId xmlns:p14="http://schemas.microsoft.com/office/powerpoint/2010/main" val="297781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8536723-CD7B-4254-B907-1FDA063E1D32}" type="datetimeFigureOut">
              <a:rPr lang="tr-TR" smtClean="0"/>
              <a:t>19.9.2017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4191C8-01A0-45E6-AAEC-F95BF0702E45}" type="slidenum">
              <a:rPr lang="tr-TR" smtClean="0"/>
              <a:t>‹#›</a:t>
            </a:fld>
            <a:endParaRPr lang="tr-TR"/>
          </a:p>
        </p:txBody>
      </p:sp>
    </p:spTree>
    <p:extLst>
      <p:ext uri="{BB962C8B-B14F-4D97-AF65-F5344CB8AC3E}">
        <p14:creationId xmlns:p14="http://schemas.microsoft.com/office/powerpoint/2010/main" val="3182490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8536723-CD7B-4254-B907-1FDA063E1D32}" type="datetimeFigureOut">
              <a:rPr lang="tr-TR" smtClean="0"/>
              <a:t>19.9.2017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4191C8-01A0-45E6-AAEC-F95BF0702E45}" type="slidenum">
              <a:rPr lang="tr-TR" smtClean="0"/>
              <a:t>‹#›</a:t>
            </a:fld>
            <a:endParaRPr lang="tr-TR"/>
          </a:p>
        </p:txBody>
      </p:sp>
    </p:spTree>
    <p:extLst>
      <p:ext uri="{BB962C8B-B14F-4D97-AF65-F5344CB8AC3E}">
        <p14:creationId xmlns:p14="http://schemas.microsoft.com/office/powerpoint/2010/main" val="69561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8536723-CD7B-4254-B907-1FDA063E1D32}" type="datetimeFigureOut">
              <a:rPr lang="tr-TR" smtClean="0"/>
              <a:t>19.9.2017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4191C8-01A0-45E6-AAEC-F95BF0702E45}" type="slidenum">
              <a:rPr lang="tr-TR" smtClean="0"/>
              <a:t>‹#›</a:t>
            </a:fld>
            <a:endParaRPr lang="tr-TR"/>
          </a:p>
        </p:txBody>
      </p:sp>
    </p:spTree>
    <p:extLst>
      <p:ext uri="{BB962C8B-B14F-4D97-AF65-F5344CB8AC3E}">
        <p14:creationId xmlns:p14="http://schemas.microsoft.com/office/powerpoint/2010/main" val="720315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8536723-CD7B-4254-B907-1FDA063E1D32}" type="datetimeFigureOut">
              <a:rPr lang="tr-TR" smtClean="0"/>
              <a:t>19.9.2017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B4191C8-01A0-45E6-AAEC-F95BF0702E45}" type="slidenum">
              <a:rPr lang="tr-TR" smtClean="0"/>
              <a:t>‹#›</a:t>
            </a:fld>
            <a:endParaRPr lang="tr-TR"/>
          </a:p>
        </p:txBody>
      </p:sp>
    </p:spTree>
    <p:extLst>
      <p:ext uri="{BB962C8B-B14F-4D97-AF65-F5344CB8AC3E}">
        <p14:creationId xmlns:p14="http://schemas.microsoft.com/office/powerpoint/2010/main" val="3409479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8536723-CD7B-4254-B907-1FDA063E1D32}" type="datetimeFigureOut">
              <a:rPr lang="tr-TR" smtClean="0"/>
              <a:t>19.9.2017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B4191C8-01A0-45E6-AAEC-F95BF0702E45}" type="slidenum">
              <a:rPr lang="tr-TR" smtClean="0"/>
              <a:t>‹#›</a:t>
            </a:fld>
            <a:endParaRPr lang="tr-TR"/>
          </a:p>
        </p:txBody>
      </p:sp>
    </p:spTree>
    <p:extLst>
      <p:ext uri="{BB962C8B-B14F-4D97-AF65-F5344CB8AC3E}">
        <p14:creationId xmlns:p14="http://schemas.microsoft.com/office/powerpoint/2010/main" val="1573015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8536723-CD7B-4254-B907-1FDA063E1D32}" type="datetimeFigureOut">
              <a:rPr lang="tr-TR" smtClean="0"/>
              <a:t>19.9.2017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B4191C8-01A0-45E6-AAEC-F95BF0702E45}" type="slidenum">
              <a:rPr lang="tr-TR" smtClean="0"/>
              <a:t>‹#›</a:t>
            </a:fld>
            <a:endParaRPr lang="tr-TR"/>
          </a:p>
        </p:txBody>
      </p:sp>
    </p:spTree>
    <p:extLst>
      <p:ext uri="{BB962C8B-B14F-4D97-AF65-F5344CB8AC3E}">
        <p14:creationId xmlns:p14="http://schemas.microsoft.com/office/powerpoint/2010/main" val="4111234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8536723-CD7B-4254-B907-1FDA063E1D32}" type="datetimeFigureOut">
              <a:rPr lang="tr-TR" smtClean="0"/>
              <a:t>19.9.2017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4191C8-01A0-45E6-AAEC-F95BF0702E45}" type="slidenum">
              <a:rPr lang="tr-TR" smtClean="0"/>
              <a:t>‹#›</a:t>
            </a:fld>
            <a:endParaRPr lang="tr-TR"/>
          </a:p>
        </p:txBody>
      </p:sp>
    </p:spTree>
    <p:extLst>
      <p:ext uri="{BB962C8B-B14F-4D97-AF65-F5344CB8AC3E}">
        <p14:creationId xmlns:p14="http://schemas.microsoft.com/office/powerpoint/2010/main" val="409423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8536723-CD7B-4254-B907-1FDA063E1D32}" type="datetimeFigureOut">
              <a:rPr lang="tr-TR" smtClean="0"/>
              <a:t>19.9.2017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4191C8-01A0-45E6-AAEC-F95BF0702E45}" type="slidenum">
              <a:rPr lang="tr-TR" smtClean="0"/>
              <a:t>‹#›</a:t>
            </a:fld>
            <a:endParaRPr lang="tr-TR"/>
          </a:p>
        </p:txBody>
      </p:sp>
    </p:spTree>
    <p:extLst>
      <p:ext uri="{BB962C8B-B14F-4D97-AF65-F5344CB8AC3E}">
        <p14:creationId xmlns:p14="http://schemas.microsoft.com/office/powerpoint/2010/main" val="142970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36723-CD7B-4254-B907-1FDA063E1D32}" type="datetimeFigureOut">
              <a:rPr lang="tr-TR" smtClean="0"/>
              <a:t>19.9.2017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191C8-01A0-45E6-AAEC-F95BF0702E45}" type="slidenum">
              <a:rPr lang="tr-TR" smtClean="0"/>
              <a:t>‹#›</a:t>
            </a:fld>
            <a:endParaRPr lang="tr-TR"/>
          </a:p>
        </p:txBody>
      </p:sp>
    </p:spTree>
    <p:extLst>
      <p:ext uri="{BB962C8B-B14F-4D97-AF65-F5344CB8AC3E}">
        <p14:creationId xmlns:p14="http://schemas.microsoft.com/office/powerpoint/2010/main" val="2363903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E YAYGIN</a:t>
            </a:r>
            <a:endParaRPr lang="tr-TR" dirty="0"/>
          </a:p>
        </p:txBody>
      </p:sp>
      <p:sp>
        <p:nvSpPr>
          <p:cNvPr id="3" name="Alt Başlık 2"/>
          <p:cNvSpPr>
            <a:spLocks noGrp="1"/>
          </p:cNvSpPr>
          <p:nvPr>
            <p:ph type="subTitle" idx="1"/>
          </p:nvPr>
        </p:nvSpPr>
        <p:spPr/>
        <p:txBody>
          <a:bodyPr/>
          <a:lstStyle/>
          <a:p>
            <a:r>
              <a:rPr lang="tr-TR" dirty="0" smtClean="0"/>
              <a:t>KURS ÖĞRETMENLİĞİ</a:t>
            </a:r>
            <a:endParaRPr lang="tr-TR" dirty="0"/>
          </a:p>
        </p:txBody>
      </p:sp>
    </p:spTree>
    <p:extLst>
      <p:ext uri="{BB962C8B-B14F-4D97-AF65-F5344CB8AC3E}">
        <p14:creationId xmlns:p14="http://schemas.microsoft.com/office/powerpoint/2010/main" val="2297740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KURS PLANLARININ YAPILMASI</a:t>
            </a:r>
            <a:endParaRPr lang="tr-TR" dirty="0"/>
          </a:p>
        </p:txBody>
      </p:sp>
      <p:sp>
        <p:nvSpPr>
          <p:cNvPr id="3" name="İçerik Yer Tutucusu 2"/>
          <p:cNvSpPr>
            <a:spLocks noGrp="1"/>
          </p:cNvSpPr>
          <p:nvPr>
            <p:ph idx="1"/>
          </p:nvPr>
        </p:nvSpPr>
        <p:spPr/>
        <p:txBody>
          <a:bodyPr/>
          <a:lstStyle/>
          <a:p>
            <a:r>
              <a:rPr lang="tr-TR" dirty="0" smtClean="0"/>
              <a:t>E YAYGIN SESTEMİNDE PLANLANAN KURSLARIN DERS ÇİZELGESİNDE BELİRTİLEN TARİHLER GÖSTERİLEREK PLANLARI YAPILMALI VE KURUM MÜDÜRÜNE ONAYLATILMALIDIR.</a:t>
            </a:r>
            <a:endParaRPr lang="tr-TR" dirty="0"/>
          </a:p>
        </p:txBody>
      </p:sp>
    </p:spTree>
    <p:extLst>
      <p:ext uri="{BB962C8B-B14F-4D97-AF65-F5344CB8AC3E}">
        <p14:creationId xmlns:p14="http://schemas.microsoft.com/office/powerpoint/2010/main" val="115501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58116966"/>
              </p:ext>
            </p:extLst>
          </p:nvPr>
        </p:nvGraphicFramePr>
        <p:xfrm>
          <a:off x="179512" y="260648"/>
          <a:ext cx="8856985" cy="11371650"/>
        </p:xfrm>
        <a:graphic>
          <a:graphicData uri="http://schemas.openxmlformats.org/drawingml/2006/table">
            <a:tbl>
              <a:tblPr>
                <a:tableStyleId>{5C22544A-7EE6-4342-B048-85BDC9FD1C3A}</a:tableStyleId>
              </a:tblPr>
              <a:tblGrid>
                <a:gridCol w="209149"/>
                <a:gridCol w="230367"/>
                <a:gridCol w="206117"/>
                <a:gridCol w="5637916"/>
                <a:gridCol w="989259"/>
                <a:gridCol w="832454"/>
                <a:gridCol w="751723"/>
              </a:tblGrid>
              <a:tr h="375045">
                <a:tc>
                  <a:txBody>
                    <a:bodyPr/>
                    <a:lstStyle/>
                    <a:p>
                      <a:pPr algn="r" fontAlgn="b"/>
                      <a:r>
                        <a:rPr lang="tr-TR" sz="1800" u="none" strike="noStrike" dirty="0">
                          <a:effectLst/>
                        </a:rPr>
                        <a:t>Kurs gün</a:t>
                      </a:r>
                      <a:endParaRPr lang="tr-TR" sz="1800" b="0" i="0" u="none" strike="noStrike" dirty="0">
                        <a:effectLst/>
                        <a:latin typeface="Arial Tur"/>
                      </a:endParaRPr>
                    </a:p>
                  </a:txBody>
                  <a:tcPr marL="6357" marR="6357" marT="6357" marB="0" vert="vert270" anchor="b"/>
                </a:tc>
                <a:tc>
                  <a:txBody>
                    <a:bodyPr/>
                    <a:lstStyle/>
                    <a:p>
                      <a:pPr algn="ctr" fontAlgn="ctr"/>
                      <a:r>
                        <a:rPr lang="tr-TR" sz="1100" u="none" strike="noStrike">
                          <a:effectLst/>
                        </a:rPr>
                        <a:t>TARİH</a:t>
                      </a:r>
                      <a:endParaRPr lang="tr-TR" sz="1100" b="1" i="0" u="none" strike="noStrike">
                        <a:effectLst/>
                        <a:latin typeface="Times New Roman"/>
                      </a:endParaRPr>
                    </a:p>
                  </a:txBody>
                  <a:tcPr marL="6357" marR="6357" marT="6357" marB="0" vert="vert270" anchor="ctr"/>
                </a:tc>
                <a:tc>
                  <a:txBody>
                    <a:bodyPr/>
                    <a:lstStyle/>
                    <a:p>
                      <a:pPr algn="r" fontAlgn="ctr"/>
                      <a:r>
                        <a:rPr lang="tr-TR" sz="1400" u="none" strike="noStrike">
                          <a:effectLst/>
                        </a:rPr>
                        <a:t>GÜNLÜK</a:t>
                      </a:r>
                      <a:endParaRPr lang="tr-TR" sz="1400" b="1" i="0" u="none" strike="noStrike">
                        <a:effectLst/>
                        <a:latin typeface="Times New Roman"/>
                      </a:endParaRPr>
                    </a:p>
                  </a:txBody>
                  <a:tcPr marL="6357" marR="6357" marT="6357" marB="0" vert="vert270" anchor="ctr"/>
                </a:tc>
                <a:tc>
                  <a:txBody>
                    <a:bodyPr/>
                    <a:lstStyle/>
                    <a:p>
                      <a:pPr algn="ctr" fontAlgn="ctr"/>
                      <a:r>
                        <a:rPr lang="tr-TR" sz="1400" u="none" strike="noStrike" dirty="0">
                          <a:effectLst/>
                        </a:rPr>
                        <a:t>KONULAR</a:t>
                      </a:r>
                      <a:endParaRPr lang="tr-TR" sz="1400" b="1" i="0" u="none" strike="noStrike" dirty="0">
                        <a:effectLst/>
                        <a:latin typeface="Times New Roman"/>
                      </a:endParaRPr>
                    </a:p>
                  </a:txBody>
                  <a:tcPr marL="6357" marR="6357" marT="6357" marB="0" anchor="ctr"/>
                </a:tc>
                <a:tc>
                  <a:txBody>
                    <a:bodyPr/>
                    <a:lstStyle/>
                    <a:p>
                      <a:pPr algn="l" fontAlgn="ctr"/>
                      <a:r>
                        <a:rPr lang="tr-TR" sz="1400" u="none" strike="noStrike">
                          <a:effectLst/>
                        </a:rPr>
                        <a:t>HEDEF VE DAVRANIŞLAR</a:t>
                      </a:r>
                      <a:endParaRPr lang="tr-TR" sz="1400" b="1" i="0" u="none" strike="noStrike">
                        <a:effectLst/>
                        <a:latin typeface="Times New Roman"/>
                      </a:endParaRPr>
                    </a:p>
                  </a:txBody>
                  <a:tcPr marL="6357" marR="6357" marT="6357" marB="0" anchor="ctr"/>
                </a:tc>
                <a:tc>
                  <a:txBody>
                    <a:bodyPr/>
                    <a:lstStyle/>
                    <a:p>
                      <a:pPr algn="l" fontAlgn="ctr"/>
                      <a:r>
                        <a:rPr lang="tr-TR" sz="1400" u="none" strike="noStrike">
                          <a:effectLst/>
                        </a:rPr>
                        <a:t>Öğrenme-Öğretme Yöntem ve Teknikleri</a:t>
                      </a:r>
                      <a:endParaRPr lang="tr-TR" sz="1400" b="1" i="0" u="none" strike="noStrike">
                        <a:effectLst/>
                        <a:latin typeface="Times New Roman"/>
                      </a:endParaRPr>
                    </a:p>
                  </a:txBody>
                  <a:tcPr marL="6357" marR="6357" marT="6357" marB="0" anchor="ctr"/>
                </a:tc>
                <a:tc>
                  <a:txBody>
                    <a:bodyPr/>
                    <a:lstStyle/>
                    <a:p>
                      <a:pPr algn="l" fontAlgn="ctr"/>
                      <a:r>
                        <a:rPr lang="tr-TR" sz="1400" u="none" strike="noStrike">
                          <a:effectLst/>
                        </a:rPr>
                        <a:t>Kullanılan eğitim Teknolojileri, araç ve gereçleri</a:t>
                      </a:r>
                      <a:endParaRPr lang="tr-TR" sz="1400" b="1" i="0" u="none" strike="noStrike">
                        <a:effectLst/>
                        <a:latin typeface="Times New Roman"/>
                      </a:endParaRPr>
                    </a:p>
                  </a:txBody>
                  <a:tcPr marL="6357" marR="6357" marT="6357" marB="0" anchor="ctr"/>
                </a:tc>
              </a:tr>
              <a:tr h="165274">
                <a:tc gridSpan="4">
                  <a:txBody>
                    <a:bodyPr/>
                    <a:lstStyle/>
                    <a:p>
                      <a:pPr algn="ctr" fontAlgn="ctr"/>
                      <a:r>
                        <a:rPr lang="tr-TR" sz="1800" u="none" strike="noStrike">
                          <a:effectLst/>
                        </a:rPr>
                        <a:t>MODÜL : 1 BİLGİSAYAR KULLANMA</a:t>
                      </a:r>
                      <a:endParaRPr lang="tr-TR" sz="1800" b="1" i="0" u="none" strike="noStrike">
                        <a:solidFill>
                          <a:srgbClr val="FF0000"/>
                        </a:solidFill>
                        <a:effectLst/>
                        <a:latin typeface="Times New Roman"/>
                      </a:endParaRPr>
                    </a:p>
                  </a:txBody>
                  <a:tcPr marL="6357" marR="6357" marT="6357" marB="0" anchor="ct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1800" u="none" strike="noStrike">
                          <a:effectLst/>
                        </a:rPr>
                        <a:t> </a:t>
                      </a:r>
                      <a:endParaRPr lang="tr-TR" sz="1800" b="1" i="0" u="none" strike="noStrike">
                        <a:solidFill>
                          <a:srgbClr val="FF0000"/>
                        </a:solidFill>
                        <a:effectLst/>
                        <a:latin typeface="Times New Roman"/>
                      </a:endParaRPr>
                    </a:p>
                  </a:txBody>
                  <a:tcPr marL="6357" marR="6357" marT="6357" marB="0" anchor="ctr"/>
                </a:tc>
                <a:tc>
                  <a:txBody>
                    <a:bodyPr/>
                    <a:lstStyle/>
                    <a:p>
                      <a:pPr algn="l" fontAlgn="ctr"/>
                      <a:r>
                        <a:rPr lang="tr-TR" sz="1800" u="none" strike="noStrike">
                          <a:effectLst/>
                        </a:rPr>
                        <a:t> </a:t>
                      </a:r>
                      <a:endParaRPr lang="tr-TR" sz="1800" b="1" i="0" u="none" strike="noStrike">
                        <a:solidFill>
                          <a:srgbClr val="FF0000"/>
                        </a:solidFill>
                        <a:effectLst/>
                        <a:latin typeface="Times New Roman"/>
                      </a:endParaRPr>
                    </a:p>
                  </a:txBody>
                  <a:tcPr marL="6357" marR="6357" marT="6357" marB="0" anchor="ctr"/>
                </a:tc>
                <a:tc>
                  <a:txBody>
                    <a:bodyPr/>
                    <a:lstStyle/>
                    <a:p>
                      <a:pPr algn="l" fontAlgn="ctr"/>
                      <a:r>
                        <a:rPr lang="tr-TR" sz="1800" u="none" strike="noStrike">
                          <a:effectLst/>
                        </a:rPr>
                        <a:t> </a:t>
                      </a:r>
                      <a:endParaRPr lang="tr-TR" sz="1800" b="1" i="0" u="none" strike="noStrike">
                        <a:solidFill>
                          <a:srgbClr val="FF0000"/>
                        </a:solidFill>
                        <a:effectLst/>
                        <a:latin typeface="Times New Roman"/>
                      </a:endParaRPr>
                    </a:p>
                  </a:txBody>
                  <a:tcPr marL="6357" marR="6357" marT="6357" marB="0" anchor="ctr"/>
                </a:tc>
              </a:tr>
              <a:tr h="381401">
                <a:tc>
                  <a:txBody>
                    <a:bodyPr/>
                    <a:lstStyle/>
                    <a:p>
                      <a:pPr algn="ctr" fontAlgn="ctr"/>
                      <a:r>
                        <a:rPr lang="tr-TR" sz="1800" u="none" strike="noStrike">
                          <a:effectLst/>
                        </a:rPr>
                        <a:t>1</a:t>
                      </a:r>
                      <a:endParaRPr lang="tr-TR" sz="1800" b="0" i="0" u="none" strike="noStrike">
                        <a:effectLst/>
                        <a:latin typeface="Arial Tur"/>
                      </a:endParaRPr>
                    </a:p>
                  </a:txBody>
                  <a:tcPr marL="6357" marR="6357" marT="6357" marB="0" anchor="ctr"/>
                </a:tc>
                <a:tc>
                  <a:txBody>
                    <a:bodyPr/>
                    <a:lstStyle/>
                    <a:p>
                      <a:pPr algn="ctr" fontAlgn="ctr"/>
                      <a:r>
                        <a:rPr lang="tr-TR" sz="1100" u="none" strike="noStrike">
                          <a:effectLst/>
                        </a:rPr>
                        <a:t>09.02.2015 PAZARTESİ</a:t>
                      </a:r>
                      <a:endParaRPr lang="tr-TR" sz="1100" b="0" i="0" u="none" strike="noStrike">
                        <a:effectLst/>
                        <a:latin typeface="Arial Tur"/>
                      </a:endParaRPr>
                    </a:p>
                  </a:txBody>
                  <a:tcPr marL="6357" marR="6357" marT="6357" marB="0" vert="vert270" anchor="ctr"/>
                </a:tc>
                <a:tc>
                  <a:txBody>
                    <a:bodyPr/>
                    <a:lstStyle/>
                    <a:p>
                      <a:pPr algn="ctr" fontAlgn="ctr"/>
                      <a:r>
                        <a:rPr lang="tr-TR" sz="1800" u="none" strike="noStrike">
                          <a:effectLst/>
                        </a:rPr>
                        <a:t>4</a:t>
                      </a:r>
                      <a:endParaRPr lang="tr-TR" sz="1800" b="1" i="0" u="none" strike="noStrike">
                        <a:effectLst/>
                        <a:latin typeface="Arial Tur"/>
                      </a:endParaRPr>
                    </a:p>
                  </a:txBody>
                  <a:tcPr marL="6357" marR="6357" marT="6357" marB="0" anchor="ctr"/>
                </a:tc>
                <a:tc>
                  <a:txBody>
                    <a:bodyPr/>
                    <a:lstStyle/>
                    <a:p>
                      <a:pPr algn="l" fontAlgn="t"/>
                      <a:r>
                        <a:rPr lang="tr-TR" sz="1600" u="none" strike="noStrike">
                          <a:effectLst/>
                        </a:rPr>
                        <a:t>1. Temel Bilgiler  a. Donanım yazılım bilişim teknolojisi                 b. Bilgi ve iletişim teknolojisi ürünlerinin tanıtımı </a:t>
                      </a:r>
                      <a:br>
                        <a:rPr lang="tr-TR" sz="1600" u="none" strike="noStrike">
                          <a:effectLst/>
                        </a:rPr>
                      </a:br>
                      <a:r>
                        <a:rPr lang="tr-TR" sz="1600" u="none" strike="noStrike">
                          <a:effectLst/>
                        </a:rPr>
                        <a:t>c. Bilgisayar çeşitleri    2. Bilgisayarlar arasındaki farklılıklar </a:t>
                      </a:r>
                      <a:br>
                        <a:rPr lang="tr-TR" sz="1600" u="none" strike="noStrike">
                          <a:effectLst/>
                        </a:rPr>
                      </a:br>
                      <a:r>
                        <a:rPr lang="tr-TR" sz="1600" u="none" strike="noStrike">
                          <a:effectLst/>
                        </a:rPr>
                        <a:t>3. Bilgi Teknolojisi ve Toplum    a. Değişen bir dünya b. İyi bir çalışma ortamı  c. Sağlık ve güvenlik </a:t>
                      </a:r>
                      <a:endParaRPr lang="tr-TR" sz="1600" b="1" i="0" u="none" strike="noStrike">
                        <a:effectLst/>
                        <a:latin typeface="Times New Roman"/>
                      </a:endParaRPr>
                    </a:p>
                  </a:txBody>
                  <a:tcPr marL="6357" marR="6357" marT="6357" marB="0"/>
                </a:tc>
                <a:tc rowSpan="8">
                  <a:txBody>
                    <a:bodyPr/>
                    <a:lstStyle/>
                    <a:p>
                      <a:pPr algn="ctr" fontAlgn="ctr"/>
                      <a:r>
                        <a:rPr lang="tr-TR" sz="1600" u="none" strike="noStrike">
                          <a:effectLst/>
                        </a:rPr>
                        <a:t>1.  Bilgi teknolojisinin temel donanımlarını tanıyarak bilgisayarı doğru  kullanabilecektir. </a:t>
                      </a:r>
                      <a:br>
                        <a:rPr lang="tr-TR" sz="1600" u="none" strike="noStrike">
                          <a:effectLst/>
                        </a:rPr>
                      </a:br>
                      <a:r>
                        <a:rPr lang="tr-TR" sz="1600" u="none" strike="noStrike">
                          <a:effectLst/>
                        </a:rPr>
                        <a:t/>
                      </a:r>
                      <a:br>
                        <a:rPr lang="tr-TR" sz="1600" u="none" strike="noStrike">
                          <a:effectLst/>
                        </a:rPr>
                      </a:br>
                      <a:r>
                        <a:rPr lang="tr-TR" sz="1600" u="none" strike="noStrike">
                          <a:effectLst/>
                        </a:rPr>
                        <a:t>2.  İşletim sisteminin temel işlevlerini doğru olarak kullanabilecektir. </a:t>
                      </a:r>
                      <a:br>
                        <a:rPr lang="tr-TR" sz="1600" u="none" strike="noStrike">
                          <a:effectLst/>
                        </a:rPr>
                      </a:br>
                      <a:r>
                        <a:rPr lang="tr-TR" sz="1600" u="none" strike="noStrike">
                          <a:effectLst/>
                        </a:rPr>
                        <a:t/>
                      </a:r>
                      <a:br>
                        <a:rPr lang="tr-TR" sz="1600" u="none" strike="noStrike">
                          <a:effectLst/>
                        </a:rPr>
                      </a:br>
                      <a:r>
                        <a:rPr lang="tr-TR" sz="1600" u="none" strike="noStrike">
                          <a:effectLst/>
                        </a:rPr>
                        <a:t>3.  İnterneti ve elektronik postayı hatasız kullanabilecektir.</a:t>
                      </a:r>
                      <a:br>
                        <a:rPr lang="tr-TR" sz="1600" u="none" strike="noStrike">
                          <a:effectLst/>
                        </a:rPr>
                      </a:br>
                      <a:endParaRPr lang="tr-TR" sz="1600" b="0" i="0" u="none" strike="noStrike">
                        <a:effectLst/>
                        <a:latin typeface="Times New Roman"/>
                      </a:endParaRPr>
                    </a:p>
                  </a:txBody>
                  <a:tcPr marL="6357" marR="6357" marT="6357" marB="0" anchor="ctr"/>
                </a:tc>
                <a:tc rowSpan="8">
                  <a:txBody>
                    <a:bodyPr/>
                    <a:lstStyle/>
                    <a:p>
                      <a:pPr algn="ctr" fontAlgn="ctr"/>
                      <a:r>
                        <a:rPr lang="tr-TR" sz="1600" u="none" strike="noStrike">
                          <a:effectLst/>
                        </a:rPr>
                        <a:t>ANLATIM, GÖSTERİ, SORU-CEVAP, UYGULAMA</a:t>
                      </a:r>
                      <a:endParaRPr lang="tr-TR" sz="1600" b="0" i="0" u="none" strike="noStrike">
                        <a:effectLst/>
                        <a:latin typeface="Arial Tur"/>
                      </a:endParaRPr>
                    </a:p>
                  </a:txBody>
                  <a:tcPr marL="6357" marR="6357" marT="6357" marB="0" vert="vert270" anchor="ctr"/>
                </a:tc>
                <a:tc rowSpan="2">
                  <a:txBody>
                    <a:bodyPr/>
                    <a:lstStyle/>
                    <a:p>
                      <a:pPr algn="ctr" fontAlgn="ctr"/>
                      <a:r>
                        <a:rPr lang="tr-TR" sz="1600" u="none" strike="noStrike">
                          <a:effectLst/>
                        </a:rPr>
                        <a:t>Bilgisayar laboratuarı, bilgisayar  ve Çeşitli donanım parçaları</a:t>
                      </a:r>
                      <a:endParaRPr lang="tr-TR" sz="1600" b="0" i="0" u="none" strike="noStrike">
                        <a:effectLst/>
                        <a:latin typeface="Times New Roman"/>
                      </a:endParaRPr>
                    </a:p>
                  </a:txBody>
                  <a:tcPr marL="6357" marR="6357" marT="6357" marB="0" anchor="ctr"/>
                </a:tc>
              </a:tr>
              <a:tr h="432255">
                <a:tc>
                  <a:txBody>
                    <a:bodyPr/>
                    <a:lstStyle/>
                    <a:p>
                      <a:pPr algn="ctr" fontAlgn="ctr"/>
                      <a:r>
                        <a:rPr lang="tr-TR" sz="1600" u="none" strike="noStrike">
                          <a:effectLst/>
                        </a:rPr>
                        <a:t>2</a:t>
                      </a:r>
                      <a:endParaRPr lang="tr-TR" sz="1600" b="0" i="0" u="none" strike="noStrike">
                        <a:effectLst/>
                        <a:latin typeface="Arial Tur"/>
                      </a:endParaRPr>
                    </a:p>
                  </a:txBody>
                  <a:tcPr marL="6357" marR="6357" marT="6357" marB="0" anchor="ctr"/>
                </a:tc>
                <a:tc>
                  <a:txBody>
                    <a:bodyPr/>
                    <a:lstStyle/>
                    <a:p>
                      <a:pPr algn="ctr" fontAlgn="ctr"/>
                      <a:r>
                        <a:rPr lang="tr-TR" sz="1100" u="none" strike="noStrike">
                          <a:effectLst/>
                        </a:rPr>
                        <a:t>11.02.2015 ÇARŞAMBA</a:t>
                      </a:r>
                      <a:endParaRPr lang="tr-TR" sz="1100" b="0" i="0" u="none" strike="noStrike">
                        <a:effectLst/>
                        <a:latin typeface="Arial Tur"/>
                      </a:endParaRPr>
                    </a:p>
                  </a:txBody>
                  <a:tcPr marL="6357" marR="6357" marT="6357" marB="0" vert="vert270" anchor="ctr"/>
                </a:tc>
                <a:tc>
                  <a:txBody>
                    <a:bodyPr/>
                    <a:lstStyle/>
                    <a:p>
                      <a:pPr algn="ctr" fontAlgn="ctr"/>
                      <a:r>
                        <a:rPr lang="tr-TR" sz="1800" u="none" strike="noStrike">
                          <a:effectLst/>
                        </a:rPr>
                        <a:t>4</a:t>
                      </a:r>
                      <a:endParaRPr lang="tr-TR" sz="1800" b="1" i="0" u="none" strike="noStrike">
                        <a:effectLst/>
                        <a:latin typeface="Arial Tur"/>
                      </a:endParaRPr>
                    </a:p>
                  </a:txBody>
                  <a:tcPr marL="6357" marR="6357" marT="6357" marB="0" anchor="ctr"/>
                </a:tc>
                <a:tc>
                  <a:txBody>
                    <a:bodyPr/>
                    <a:lstStyle/>
                    <a:p>
                      <a:pPr algn="l" fontAlgn="ctr"/>
                      <a:r>
                        <a:rPr lang="tr-TR" sz="1600" u="none" strike="noStrike">
                          <a:effectLst/>
                        </a:rPr>
                        <a:t>4. Donanım birimleri     a. Merkezî işlem birimi     b. Giriş (input) araçları     c. Çıkış (output) araçları </a:t>
                      </a:r>
                      <a:br>
                        <a:rPr lang="tr-TR" sz="1600" u="none" strike="noStrike">
                          <a:effectLst/>
                        </a:rPr>
                      </a:br>
                      <a:r>
                        <a:rPr lang="tr-TR" sz="1600" u="none" strike="noStrike">
                          <a:effectLst/>
                        </a:rPr>
                        <a:t>d. Hafıza ölçümü      e. Hafıza çeşitleri     f. Hafıza depolama araçları     g. Bilgisayar performansı </a:t>
                      </a:r>
                      <a:endParaRPr lang="tr-TR" sz="1600" b="1" i="0" u="none" strike="noStrike">
                        <a:effectLst/>
                        <a:latin typeface="Times New Roman"/>
                      </a:endParaRPr>
                    </a:p>
                  </a:txBody>
                  <a:tcPr marL="6357" marR="6357" marT="6357" marB="0" anchor="ctr"/>
                </a:tc>
                <a:tc vMerge="1">
                  <a:txBody>
                    <a:bodyPr/>
                    <a:lstStyle/>
                    <a:p>
                      <a:endParaRPr lang="tr-TR"/>
                    </a:p>
                  </a:txBody>
                  <a:tcPr/>
                </a:tc>
                <a:tc vMerge="1">
                  <a:txBody>
                    <a:bodyPr/>
                    <a:lstStyle/>
                    <a:p>
                      <a:endParaRPr lang="tr-TR"/>
                    </a:p>
                  </a:txBody>
                  <a:tcPr/>
                </a:tc>
                <a:tc vMerge="1">
                  <a:txBody>
                    <a:bodyPr/>
                    <a:lstStyle/>
                    <a:p>
                      <a:endParaRPr lang="tr-TR"/>
                    </a:p>
                  </a:txBody>
                  <a:tcPr/>
                </a:tc>
              </a:tr>
              <a:tr h="419541">
                <a:tc>
                  <a:txBody>
                    <a:bodyPr/>
                    <a:lstStyle/>
                    <a:p>
                      <a:pPr algn="ctr" fontAlgn="ctr"/>
                      <a:r>
                        <a:rPr lang="tr-TR" sz="1800" u="none" strike="noStrike">
                          <a:effectLst/>
                        </a:rPr>
                        <a:t>3</a:t>
                      </a:r>
                      <a:endParaRPr lang="tr-TR" sz="1800" b="0" i="0" u="none" strike="noStrike">
                        <a:effectLst/>
                        <a:latin typeface="Arial Tur"/>
                      </a:endParaRPr>
                    </a:p>
                  </a:txBody>
                  <a:tcPr marL="6357" marR="6357" marT="6357" marB="0" anchor="ctr"/>
                </a:tc>
                <a:tc>
                  <a:txBody>
                    <a:bodyPr/>
                    <a:lstStyle/>
                    <a:p>
                      <a:pPr algn="ctr" fontAlgn="ctr"/>
                      <a:r>
                        <a:rPr lang="tr-TR" sz="1100" u="none" strike="noStrike">
                          <a:effectLst/>
                        </a:rPr>
                        <a:t>13.02.2015 CUMA</a:t>
                      </a:r>
                      <a:endParaRPr lang="tr-TR" sz="1100" b="0" i="0" u="none" strike="noStrike">
                        <a:effectLst/>
                        <a:latin typeface="Arial Tur"/>
                      </a:endParaRPr>
                    </a:p>
                  </a:txBody>
                  <a:tcPr marL="6357" marR="6357" marT="6357" marB="0" vert="vert270" anchor="ctr"/>
                </a:tc>
                <a:tc>
                  <a:txBody>
                    <a:bodyPr/>
                    <a:lstStyle/>
                    <a:p>
                      <a:pPr algn="ctr" fontAlgn="ctr"/>
                      <a:r>
                        <a:rPr lang="tr-TR" sz="1800" u="none" strike="noStrike">
                          <a:effectLst/>
                        </a:rPr>
                        <a:t>4</a:t>
                      </a:r>
                      <a:endParaRPr lang="tr-TR" sz="1800" b="1" i="0" u="none" strike="noStrike">
                        <a:effectLst/>
                        <a:latin typeface="Arial Tur"/>
                      </a:endParaRPr>
                    </a:p>
                  </a:txBody>
                  <a:tcPr marL="6357" marR="6357" marT="6357" marB="0" anchor="ctr"/>
                </a:tc>
                <a:tc>
                  <a:txBody>
                    <a:bodyPr/>
                    <a:lstStyle/>
                    <a:p>
                      <a:pPr algn="l" fontAlgn="ctr"/>
                      <a:r>
                        <a:rPr lang="tr-TR" sz="1600" u="none" strike="noStrike">
                          <a:effectLst/>
                        </a:rPr>
                        <a:t>5. Yazılım         a. Yazılım çeşitleri   6.Güvenlik, telif hakları ve hukuk     a. Güvenlik     b. Bilgisayar virüsleri       c. Telif hakkı  d. Verilerin kanunla korunması</a:t>
                      </a:r>
                      <a:endParaRPr lang="tr-TR" sz="1600" b="1" i="0" u="none" strike="noStrike">
                        <a:effectLst/>
                        <a:latin typeface="Times New Roman"/>
                      </a:endParaRPr>
                    </a:p>
                  </a:txBody>
                  <a:tcPr marL="6357" marR="6357" marT="6357" marB="0" anchor="ctr"/>
                </a:tc>
                <a:tc vMerge="1">
                  <a:txBody>
                    <a:bodyPr/>
                    <a:lstStyle/>
                    <a:p>
                      <a:endParaRPr lang="tr-TR"/>
                    </a:p>
                  </a:txBody>
                  <a:tcPr/>
                </a:tc>
                <a:tc vMerge="1">
                  <a:txBody>
                    <a:bodyPr/>
                    <a:lstStyle/>
                    <a:p>
                      <a:endParaRPr lang="tr-TR"/>
                    </a:p>
                  </a:txBody>
                  <a:tcPr/>
                </a:tc>
                <a:tc rowSpan="6">
                  <a:txBody>
                    <a:bodyPr/>
                    <a:lstStyle/>
                    <a:p>
                      <a:pPr algn="ctr" fontAlgn="ctr"/>
                      <a:r>
                        <a:rPr lang="tr-TR" sz="1600" u="none" strike="noStrike">
                          <a:effectLst/>
                        </a:rPr>
                        <a:t>Bilgisayar laboratuarı ve bu ortamda bulunan bilgisayar, bilgisayar masaları, lisanslı işletim sistemi programı, sabit disk ve bellek modülleri</a:t>
                      </a:r>
                      <a:endParaRPr lang="tr-TR" sz="1600" b="0" i="0" u="none" strike="noStrike">
                        <a:effectLst/>
                        <a:latin typeface="Times New Roman"/>
                      </a:endParaRPr>
                    </a:p>
                  </a:txBody>
                  <a:tcPr marL="6357" marR="6357" marT="6357" marB="0" anchor="ctr"/>
                </a:tc>
              </a:tr>
              <a:tr h="680166">
                <a:tc>
                  <a:txBody>
                    <a:bodyPr/>
                    <a:lstStyle/>
                    <a:p>
                      <a:pPr algn="ctr" fontAlgn="ctr"/>
                      <a:r>
                        <a:rPr lang="tr-TR" sz="1800" u="none" strike="noStrike">
                          <a:effectLst/>
                        </a:rPr>
                        <a:t>4</a:t>
                      </a:r>
                      <a:endParaRPr lang="tr-TR" sz="1800" b="0" i="0" u="none" strike="noStrike">
                        <a:effectLst/>
                        <a:latin typeface="Arial Tur"/>
                      </a:endParaRPr>
                    </a:p>
                  </a:txBody>
                  <a:tcPr marL="6357" marR="6357" marT="6357" marB="0" anchor="ctr"/>
                </a:tc>
                <a:tc>
                  <a:txBody>
                    <a:bodyPr/>
                    <a:lstStyle/>
                    <a:p>
                      <a:pPr algn="ctr" fontAlgn="ctr"/>
                      <a:r>
                        <a:rPr lang="tr-TR" sz="1100" u="none" strike="noStrike">
                          <a:effectLst/>
                        </a:rPr>
                        <a:t>16.02.2015 PAZARTESI</a:t>
                      </a:r>
                      <a:endParaRPr lang="tr-TR" sz="1100" b="0" i="0" u="none" strike="noStrike">
                        <a:effectLst/>
                        <a:latin typeface="Arial Tur"/>
                      </a:endParaRPr>
                    </a:p>
                  </a:txBody>
                  <a:tcPr marL="6357" marR="6357" marT="6357" marB="0" vert="vert270" anchor="ctr"/>
                </a:tc>
                <a:tc>
                  <a:txBody>
                    <a:bodyPr/>
                    <a:lstStyle/>
                    <a:p>
                      <a:pPr algn="ctr" fontAlgn="ctr"/>
                      <a:r>
                        <a:rPr lang="tr-TR" sz="1800" u="none" strike="noStrike">
                          <a:effectLst/>
                        </a:rPr>
                        <a:t>4</a:t>
                      </a:r>
                      <a:endParaRPr lang="tr-TR" sz="1800" b="1" i="0" u="none" strike="noStrike">
                        <a:effectLst/>
                        <a:latin typeface="Arial Tur"/>
                      </a:endParaRPr>
                    </a:p>
                  </a:txBody>
                  <a:tcPr marL="6357" marR="6357" marT="6357" marB="0" anchor="ctr"/>
                </a:tc>
                <a:tc>
                  <a:txBody>
                    <a:bodyPr/>
                    <a:lstStyle/>
                    <a:p>
                      <a:pPr algn="l" fontAlgn="ctr"/>
                      <a:r>
                        <a:rPr lang="tr-TR" sz="1600" u="none" strike="noStrike">
                          <a:effectLst/>
                        </a:rPr>
                        <a:t>1. Bilgisayarda ilk adım    a. Bilgisayarı çalıştırma b. Bilgisayarı düzgün şekilde kapatma c. Bilgisayarı tekrar çalıştırma d. Bilgisayarın temel sistem bilgisi e. Bilgisayar masa üstü ekranı ortamı f. Gerekli yardım fonksiyonlarını kullanma</a:t>
                      </a:r>
                      <a:br>
                        <a:rPr lang="tr-TR" sz="1600" u="none" strike="noStrike">
                          <a:effectLst/>
                        </a:rPr>
                      </a:br>
                      <a:r>
                        <a:rPr lang="tr-TR" sz="1600" u="none" strike="noStrike">
                          <a:effectLst/>
                        </a:rPr>
                        <a:t>2. Simgelerle (ikonlarla) çalışma a. Masa üstü ekranı simgelerini seçme ve taşıma b. Temel masa üstü ekranı simgelerini tanıma c. Kısa yol simgesi yada masa üstü ekranı menüsü oluşturma</a:t>
                      </a:r>
                      <a:br>
                        <a:rPr lang="tr-TR" sz="1600" u="none" strike="noStrike">
                          <a:effectLst/>
                        </a:rPr>
                      </a:br>
                      <a:r>
                        <a:rPr lang="tr-TR" sz="1600" u="none" strike="noStrike">
                          <a:effectLst/>
                        </a:rPr>
                        <a:t>3. Pencerelerle çalışma a. Araç çubukları b. Bir uygulama penceresinin bölümleri c. Masa üstü ekranındaki pencereleri taşıma d. Uygulama penceresini boyutlandırma e. Uygulama penceresini açma kapama f. Açık pencereler arasında hareket edebilme</a:t>
                      </a:r>
                      <a:endParaRPr lang="tr-TR" sz="1600" b="1" i="0" u="none" strike="noStrike">
                        <a:effectLst/>
                        <a:latin typeface="Times New Roman"/>
                      </a:endParaRPr>
                    </a:p>
                  </a:txBody>
                  <a:tcPr marL="6357" marR="6357" marT="6357" marB="0" anchor="ctr"/>
                </a:tc>
                <a:tc vMerge="1">
                  <a:txBody>
                    <a:bodyPr/>
                    <a:lstStyle/>
                    <a:p>
                      <a:endParaRPr lang="tr-TR"/>
                    </a:p>
                  </a:txBody>
                  <a:tcPr/>
                </a:tc>
                <a:tc vMerge="1">
                  <a:txBody>
                    <a:bodyPr/>
                    <a:lstStyle/>
                    <a:p>
                      <a:endParaRPr lang="tr-TR"/>
                    </a:p>
                  </a:txBody>
                  <a:tcPr/>
                </a:tc>
                <a:tc vMerge="1">
                  <a:txBody>
                    <a:bodyPr/>
                    <a:lstStyle/>
                    <a:p>
                      <a:endParaRPr lang="tr-TR"/>
                    </a:p>
                  </a:txBody>
                  <a:tcPr/>
                </a:tc>
              </a:tr>
              <a:tr h="464038">
                <a:tc>
                  <a:txBody>
                    <a:bodyPr/>
                    <a:lstStyle/>
                    <a:p>
                      <a:pPr algn="ctr" fontAlgn="ctr"/>
                      <a:r>
                        <a:rPr lang="tr-TR" sz="1600" u="none" strike="noStrike">
                          <a:effectLst/>
                        </a:rPr>
                        <a:t>5</a:t>
                      </a:r>
                      <a:endParaRPr lang="tr-TR" sz="1600" b="0" i="0" u="none" strike="noStrike">
                        <a:effectLst/>
                        <a:latin typeface="Arial Tur"/>
                      </a:endParaRPr>
                    </a:p>
                  </a:txBody>
                  <a:tcPr marL="6357" marR="6357" marT="6357" marB="0" anchor="ctr"/>
                </a:tc>
                <a:tc>
                  <a:txBody>
                    <a:bodyPr/>
                    <a:lstStyle/>
                    <a:p>
                      <a:pPr algn="ctr" fontAlgn="ctr"/>
                      <a:r>
                        <a:rPr lang="tr-TR" sz="1100" u="none" strike="noStrike">
                          <a:effectLst/>
                        </a:rPr>
                        <a:t>18.02.2015 ÇARŞAMBA</a:t>
                      </a:r>
                      <a:endParaRPr lang="tr-TR" sz="1100" b="0" i="0" u="none" strike="noStrike">
                        <a:effectLst/>
                        <a:latin typeface="Arial Tur"/>
                      </a:endParaRPr>
                    </a:p>
                  </a:txBody>
                  <a:tcPr marL="6357" marR="6357" marT="6357" marB="0" vert="vert270" anchor="ctr"/>
                </a:tc>
                <a:tc>
                  <a:txBody>
                    <a:bodyPr/>
                    <a:lstStyle/>
                    <a:p>
                      <a:pPr algn="ctr" fontAlgn="ctr"/>
                      <a:r>
                        <a:rPr lang="tr-TR" sz="1800" u="none" strike="noStrike">
                          <a:effectLst/>
                        </a:rPr>
                        <a:t>4</a:t>
                      </a:r>
                      <a:endParaRPr lang="tr-TR" sz="1800" b="1" i="0" u="none" strike="noStrike">
                        <a:effectLst/>
                        <a:latin typeface="Arial Tur"/>
                      </a:endParaRPr>
                    </a:p>
                  </a:txBody>
                  <a:tcPr marL="6357" marR="6357" marT="6357" marB="0" anchor="ctr"/>
                </a:tc>
                <a:tc>
                  <a:txBody>
                    <a:bodyPr/>
                    <a:lstStyle/>
                    <a:p>
                      <a:pPr algn="l" fontAlgn="t"/>
                      <a:r>
                        <a:rPr lang="tr-TR" sz="1600" u="none" strike="noStrike">
                          <a:effectLst/>
                        </a:rPr>
                        <a:t>4. Görüntü özelliklerini ayarlama    </a:t>
                      </a:r>
                      <a:br>
                        <a:rPr lang="tr-TR" sz="1600" u="none" strike="noStrike">
                          <a:effectLst/>
                        </a:rPr>
                      </a:br>
                      <a:r>
                        <a:rPr lang="tr-TR" sz="1600" u="none" strike="noStrike">
                          <a:effectLst/>
                        </a:rPr>
                        <a:t>5. Denetim Masası Kullanma a.Bölgesel ayarlar b.Fare c.Klavye d.Program ekle/kaldır e.Kullanıcı hesapları</a:t>
                      </a:r>
                      <a:endParaRPr lang="tr-TR" sz="1600" b="1" i="0" u="none" strike="noStrike">
                        <a:effectLst/>
                        <a:latin typeface="Times New Roman"/>
                      </a:endParaRPr>
                    </a:p>
                  </a:txBody>
                  <a:tcPr marL="6357" marR="6357" marT="6357" marB="0"/>
                </a:tc>
                <a:tc vMerge="1">
                  <a:txBody>
                    <a:bodyPr/>
                    <a:lstStyle/>
                    <a:p>
                      <a:endParaRPr lang="tr-TR"/>
                    </a:p>
                  </a:txBody>
                  <a:tcPr/>
                </a:tc>
                <a:tc vMerge="1">
                  <a:txBody>
                    <a:bodyPr/>
                    <a:lstStyle/>
                    <a:p>
                      <a:endParaRPr lang="tr-TR"/>
                    </a:p>
                  </a:txBody>
                  <a:tcPr/>
                </a:tc>
                <a:tc vMerge="1">
                  <a:txBody>
                    <a:bodyPr/>
                    <a:lstStyle/>
                    <a:p>
                      <a:endParaRPr lang="tr-TR"/>
                    </a:p>
                  </a:txBody>
                  <a:tcPr/>
                </a:tc>
              </a:tr>
              <a:tr h="286051">
                <a:tc>
                  <a:txBody>
                    <a:bodyPr/>
                    <a:lstStyle/>
                    <a:p>
                      <a:pPr algn="ctr" fontAlgn="ctr"/>
                      <a:r>
                        <a:rPr lang="tr-TR" sz="1800" u="none" strike="noStrike">
                          <a:effectLst/>
                        </a:rPr>
                        <a:t>6</a:t>
                      </a:r>
                      <a:endParaRPr lang="tr-TR" sz="1800" b="0" i="0" u="none" strike="noStrike">
                        <a:effectLst/>
                        <a:latin typeface="Arial Tur"/>
                      </a:endParaRPr>
                    </a:p>
                  </a:txBody>
                  <a:tcPr marL="6357" marR="6357" marT="6357" marB="0" anchor="ctr"/>
                </a:tc>
                <a:tc>
                  <a:txBody>
                    <a:bodyPr/>
                    <a:lstStyle/>
                    <a:p>
                      <a:pPr algn="ctr" fontAlgn="ctr"/>
                      <a:r>
                        <a:rPr lang="tr-TR" sz="1100" u="none" strike="noStrike">
                          <a:effectLst/>
                        </a:rPr>
                        <a:t>20.02.2015 CUMA</a:t>
                      </a:r>
                      <a:endParaRPr lang="tr-TR" sz="1100" b="0" i="0" u="none" strike="noStrike">
                        <a:effectLst/>
                        <a:latin typeface="Arial Tur"/>
                      </a:endParaRPr>
                    </a:p>
                  </a:txBody>
                  <a:tcPr marL="6357" marR="6357" marT="6357" marB="0" vert="vert270" anchor="ctr"/>
                </a:tc>
                <a:tc>
                  <a:txBody>
                    <a:bodyPr/>
                    <a:lstStyle/>
                    <a:p>
                      <a:pPr algn="ctr" fontAlgn="ctr"/>
                      <a:r>
                        <a:rPr lang="tr-TR" sz="1800" u="none" strike="noStrike">
                          <a:effectLst/>
                        </a:rPr>
                        <a:t>4</a:t>
                      </a:r>
                      <a:endParaRPr lang="tr-TR" sz="1800" b="1" i="0" u="none" strike="noStrike">
                        <a:effectLst/>
                        <a:latin typeface="Arial Tur"/>
                      </a:endParaRPr>
                    </a:p>
                  </a:txBody>
                  <a:tcPr marL="6357" marR="6357" marT="6357" marB="0" anchor="ctr"/>
                </a:tc>
                <a:tc>
                  <a:txBody>
                    <a:bodyPr/>
                    <a:lstStyle/>
                    <a:p>
                      <a:pPr algn="l" fontAlgn="t"/>
                      <a:r>
                        <a:rPr lang="tr-TR" sz="1600" u="none" strike="noStrike">
                          <a:effectLst/>
                        </a:rPr>
                        <a:t>6. Donatılar  a. Media player  b. Sistem geri yükleme  c. Paint d.- e. Hesap makinesi f. Not defteri</a:t>
                      </a:r>
                      <a:br>
                        <a:rPr lang="tr-TR" sz="1600" u="none" strike="noStrike">
                          <a:effectLst/>
                        </a:rPr>
                      </a:br>
                      <a:endParaRPr lang="tr-TR" sz="1600" b="1" i="0" u="none" strike="noStrike">
                        <a:effectLst/>
                        <a:latin typeface="Times New Roman"/>
                      </a:endParaRPr>
                    </a:p>
                  </a:txBody>
                  <a:tcPr marL="6357" marR="6357" marT="6357" marB="0"/>
                </a:tc>
                <a:tc vMerge="1">
                  <a:txBody>
                    <a:bodyPr/>
                    <a:lstStyle/>
                    <a:p>
                      <a:endParaRPr lang="tr-TR"/>
                    </a:p>
                  </a:txBody>
                  <a:tcPr/>
                </a:tc>
                <a:tc vMerge="1">
                  <a:txBody>
                    <a:bodyPr/>
                    <a:lstStyle/>
                    <a:p>
                      <a:endParaRPr lang="tr-TR"/>
                    </a:p>
                  </a:txBody>
                  <a:tcPr/>
                </a:tc>
                <a:tc vMerge="1">
                  <a:txBody>
                    <a:bodyPr/>
                    <a:lstStyle/>
                    <a:p>
                      <a:endParaRPr lang="tr-TR"/>
                    </a:p>
                  </a:txBody>
                  <a:tcPr/>
                </a:tc>
              </a:tr>
              <a:tr h="667452">
                <a:tc>
                  <a:txBody>
                    <a:bodyPr/>
                    <a:lstStyle/>
                    <a:p>
                      <a:pPr algn="ctr" fontAlgn="ctr"/>
                      <a:r>
                        <a:rPr lang="tr-TR" sz="1800" u="none" strike="noStrike">
                          <a:effectLst/>
                        </a:rPr>
                        <a:t>7</a:t>
                      </a:r>
                      <a:endParaRPr lang="tr-TR" sz="1800" b="0" i="0" u="none" strike="noStrike">
                        <a:effectLst/>
                        <a:latin typeface="Arial Tur"/>
                      </a:endParaRPr>
                    </a:p>
                  </a:txBody>
                  <a:tcPr marL="6357" marR="6357" marT="6357" marB="0" anchor="ctr"/>
                </a:tc>
                <a:tc>
                  <a:txBody>
                    <a:bodyPr/>
                    <a:lstStyle/>
                    <a:p>
                      <a:pPr algn="ctr" fontAlgn="ctr"/>
                      <a:r>
                        <a:rPr lang="tr-TR" sz="1100" u="none" strike="noStrike">
                          <a:effectLst/>
                        </a:rPr>
                        <a:t>23.02.2015 PAZARTESI</a:t>
                      </a:r>
                      <a:endParaRPr lang="tr-TR" sz="1100" b="0" i="0" u="none" strike="noStrike">
                        <a:effectLst/>
                        <a:latin typeface="Arial Tur"/>
                      </a:endParaRPr>
                    </a:p>
                  </a:txBody>
                  <a:tcPr marL="6357" marR="6357" marT="6357" marB="0" vert="vert270" anchor="ctr"/>
                </a:tc>
                <a:tc>
                  <a:txBody>
                    <a:bodyPr/>
                    <a:lstStyle/>
                    <a:p>
                      <a:pPr algn="ctr" fontAlgn="ctr"/>
                      <a:r>
                        <a:rPr lang="tr-TR" sz="1800" u="none" strike="noStrike">
                          <a:effectLst/>
                        </a:rPr>
                        <a:t>4</a:t>
                      </a:r>
                      <a:endParaRPr lang="tr-TR" sz="1800" b="1" i="0" u="none" strike="noStrike">
                        <a:effectLst/>
                        <a:latin typeface="Arial Tur"/>
                      </a:endParaRPr>
                    </a:p>
                  </a:txBody>
                  <a:tcPr marL="6357" marR="6357" marT="6357" marB="0" anchor="ctr"/>
                </a:tc>
                <a:tc>
                  <a:txBody>
                    <a:bodyPr/>
                    <a:lstStyle/>
                    <a:p>
                      <a:pPr algn="l" fontAlgn="t"/>
                      <a:r>
                        <a:rPr lang="tr-TR" sz="1600" u="none" strike="noStrike">
                          <a:effectLst/>
                        </a:rPr>
                        <a:t>7. Dosya ve dizin (klasör) düzenleme    </a:t>
                      </a:r>
                      <a:br>
                        <a:rPr lang="tr-TR" sz="1600" u="none" strike="noStrike">
                          <a:effectLst/>
                        </a:rPr>
                      </a:br>
                      <a:r>
                        <a:rPr lang="tr-TR" sz="1600" u="none" strike="noStrike">
                          <a:effectLst/>
                        </a:rPr>
                        <a:t>a. Dizinler (klasörler) ve dosyalar  b.Dosya işlemleri  c. Arama     d. Bul komutunu kullanma e. Gelişmiş arama</a:t>
                      </a:r>
                      <a:br>
                        <a:rPr lang="tr-TR" sz="1600" u="none" strike="noStrike">
                          <a:effectLst/>
                        </a:rPr>
                      </a:br>
                      <a:r>
                        <a:rPr lang="tr-TR" sz="1600" u="none" strike="noStrike">
                          <a:effectLst/>
                        </a:rPr>
                        <a:t>8. Yazdırma      a. Yazıcı yükleme  b. Yazıcıdan baskı alabilme c. Varsayılan yazıcıyı değiştirme</a:t>
                      </a:r>
                      <a:endParaRPr lang="tr-TR" sz="1600" b="1" i="0" u="none" strike="noStrike">
                        <a:effectLst/>
                        <a:latin typeface="Times New Roman"/>
                      </a:endParaRPr>
                    </a:p>
                  </a:txBody>
                  <a:tcPr marL="6357" marR="6357" marT="6357" marB="0"/>
                </a:tc>
                <a:tc vMerge="1">
                  <a:txBody>
                    <a:bodyPr/>
                    <a:lstStyle/>
                    <a:p>
                      <a:endParaRPr lang="tr-TR"/>
                    </a:p>
                  </a:txBody>
                  <a:tcPr/>
                </a:tc>
                <a:tc vMerge="1">
                  <a:txBody>
                    <a:bodyPr/>
                    <a:lstStyle/>
                    <a:p>
                      <a:endParaRPr lang="tr-TR"/>
                    </a:p>
                  </a:txBody>
                  <a:tcPr/>
                </a:tc>
                <a:tc vMerge="1">
                  <a:txBody>
                    <a:bodyPr/>
                    <a:lstStyle/>
                    <a:p>
                      <a:endParaRPr lang="tr-TR"/>
                    </a:p>
                  </a:txBody>
                  <a:tcPr/>
                </a:tc>
              </a:tr>
              <a:tr h="654739">
                <a:tc>
                  <a:txBody>
                    <a:bodyPr/>
                    <a:lstStyle/>
                    <a:p>
                      <a:pPr algn="r" fontAlgn="ctr"/>
                      <a:r>
                        <a:rPr lang="tr-TR" sz="1800" u="none" strike="noStrike">
                          <a:effectLst/>
                        </a:rPr>
                        <a:t>8</a:t>
                      </a:r>
                      <a:endParaRPr lang="tr-TR" sz="1800" b="0" i="0" u="none" strike="noStrike">
                        <a:effectLst/>
                        <a:latin typeface="Arial Tur"/>
                      </a:endParaRPr>
                    </a:p>
                  </a:txBody>
                  <a:tcPr marL="6357" marR="6357" marT="6357" marB="0" anchor="ctr"/>
                </a:tc>
                <a:tc>
                  <a:txBody>
                    <a:bodyPr/>
                    <a:lstStyle/>
                    <a:p>
                      <a:pPr algn="ctr" fontAlgn="ctr"/>
                      <a:r>
                        <a:rPr lang="tr-TR" sz="1100" u="none" strike="noStrike">
                          <a:effectLst/>
                        </a:rPr>
                        <a:t>25.02.2015 ÇARŞAMBA</a:t>
                      </a:r>
                      <a:endParaRPr lang="tr-TR" sz="1100" b="0" i="0" u="none" strike="noStrike">
                        <a:effectLst/>
                        <a:latin typeface="Arial Tur"/>
                      </a:endParaRPr>
                    </a:p>
                  </a:txBody>
                  <a:tcPr marL="6357" marR="6357" marT="6357" marB="0" vert="vert270" anchor="ctr"/>
                </a:tc>
                <a:tc>
                  <a:txBody>
                    <a:bodyPr/>
                    <a:lstStyle/>
                    <a:p>
                      <a:pPr algn="ctr" fontAlgn="ctr"/>
                      <a:r>
                        <a:rPr lang="tr-TR" sz="1800" u="none" strike="noStrike">
                          <a:effectLst/>
                        </a:rPr>
                        <a:t>4</a:t>
                      </a:r>
                      <a:endParaRPr lang="tr-TR" sz="1800" b="1" i="0" u="none" strike="noStrike">
                        <a:effectLst/>
                        <a:latin typeface="Arial Tur"/>
                      </a:endParaRPr>
                    </a:p>
                  </a:txBody>
                  <a:tcPr marL="6357" marR="6357" marT="6357" marB="0" anchor="ctr"/>
                </a:tc>
                <a:tc>
                  <a:txBody>
                    <a:bodyPr/>
                    <a:lstStyle/>
                    <a:p>
                      <a:pPr algn="l" fontAlgn="t"/>
                      <a:r>
                        <a:rPr lang="tr-TR" sz="1600" u="none" strike="noStrike" dirty="0">
                          <a:effectLst/>
                        </a:rPr>
                        <a:t>İNTERNET VE E-POSTA  1. Bilgisayar ağları            a. Türleri         b. Bilgisayarda ağ bağlantıları</a:t>
                      </a:r>
                      <a:br>
                        <a:rPr lang="tr-TR" sz="1600" u="none" strike="noStrike" dirty="0">
                          <a:effectLst/>
                        </a:rPr>
                      </a:br>
                      <a:r>
                        <a:rPr lang="tr-TR" sz="1600" u="none" strike="noStrike" dirty="0">
                          <a:effectLst/>
                        </a:rPr>
                        <a:t>2. İnternet ve internet tarayıcısı     a. İnternet ve tarihçesi    b. İnternette kullanılan kavramlar  c. İnternet tarayıcısını kullanma     d. Arama motorlarını kullanama  3. Elektronik posta     a. E-posta hesabı tanımlama      b. E-posta alma ve gönderme</a:t>
                      </a:r>
                      <a:endParaRPr lang="tr-TR" sz="1600" b="1" i="0" u="none" strike="noStrike" dirty="0">
                        <a:effectLst/>
                        <a:latin typeface="Times New Roman"/>
                      </a:endParaRPr>
                    </a:p>
                  </a:txBody>
                  <a:tcPr marL="6357" marR="6357" marT="6357" marB="0"/>
                </a:tc>
                <a:tc vMerge="1">
                  <a:txBody>
                    <a:bodyPr/>
                    <a:lstStyle/>
                    <a:p>
                      <a:endParaRPr lang="tr-TR"/>
                    </a:p>
                  </a:txBody>
                  <a:tcPr/>
                </a:tc>
                <a:tc vMerge="1">
                  <a:txBody>
                    <a:bodyPr/>
                    <a:lstStyle/>
                    <a:p>
                      <a:endParaRPr lang="tr-TR"/>
                    </a:p>
                  </a:txBody>
                  <a:tcPr/>
                </a:tc>
                <a:tc vMerge="1">
                  <a:txBody>
                    <a:bodyPr/>
                    <a:lstStyle/>
                    <a:p>
                      <a:endParaRPr lang="tr-TR"/>
                    </a:p>
                  </a:txBody>
                  <a:tcPr/>
                </a:tc>
              </a:tr>
            </a:tbl>
          </a:graphicData>
        </a:graphic>
      </p:graphicFrame>
    </p:spTree>
    <p:extLst>
      <p:ext uri="{BB962C8B-B14F-4D97-AF65-F5344CB8AC3E}">
        <p14:creationId xmlns:p14="http://schemas.microsoft.com/office/powerpoint/2010/main" val="1636213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683568" y="1556792"/>
            <a:ext cx="7776864" cy="1077218"/>
          </a:xfrm>
          <a:prstGeom prst="rect">
            <a:avLst/>
          </a:prstGeom>
          <a:noFill/>
        </p:spPr>
        <p:txBody>
          <a:bodyPr wrap="square" rtlCol="0">
            <a:spAutoFit/>
          </a:bodyPr>
          <a:lstStyle/>
          <a:p>
            <a:pPr algn="ctr"/>
            <a:r>
              <a:rPr lang="tr-TR" sz="3200" b="1" dirty="0" smtClean="0"/>
              <a:t>DERS DEFTERİ </a:t>
            </a:r>
          </a:p>
          <a:p>
            <a:pPr algn="ctr"/>
            <a:r>
              <a:rPr lang="tr-TR" sz="3200" b="1" dirty="0" smtClean="0"/>
              <a:t>ONAYLATILMASI / İŞLENMESİ</a:t>
            </a:r>
            <a:endParaRPr lang="tr-TR" sz="3200" b="1" dirty="0"/>
          </a:p>
        </p:txBody>
      </p:sp>
    </p:spTree>
    <p:extLst>
      <p:ext uri="{BB962C8B-B14F-4D97-AF65-F5344CB8AC3E}">
        <p14:creationId xmlns:p14="http://schemas.microsoft.com/office/powerpoint/2010/main" val="26499240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DERS DEFTERİ\DERS DEFTERİ 1 SAYFA 00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60648"/>
            <a:ext cx="5104332" cy="6233667"/>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724128" y="692696"/>
            <a:ext cx="3168352" cy="4801314"/>
          </a:xfrm>
          <a:prstGeom prst="rect">
            <a:avLst/>
          </a:prstGeom>
          <a:noFill/>
        </p:spPr>
        <p:txBody>
          <a:bodyPr wrap="square" rtlCol="0">
            <a:spAutoFit/>
          </a:bodyPr>
          <a:lstStyle/>
          <a:p>
            <a:endParaRPr lang="tr-TR" dirty="0" smtClean="0"/>
          </a:p>
          <a:p>
            <a:endParaRPr lang="tr-TR" dirty="0"/>
          </a:p>
          <a:p>
            <a:endParaRPr lang="tr-TR" dirty="0" smtClean="0"/>
          </a:p>
          <a:p>
            <a:endParaRPr lang="tr-TR" dirty="0" smtClean="0"/>
          </a:p>
          <a:p>
            <a:endParaRPr lang="tr-TR" dirty="0"/>
          </a:p>
          <a:p>
            <a:endParaRPr lang="tr-TR" dirty="0" smtClean="0"/>
          </a:p>
          <a:p>
            <a:r>
              <a:rPr lang="tr-TR" dirty="0" smtClean="0"/>
              <a:t>Ders defterleri onaylanması ve işlenmesinde şu hususlara dikkat edilmelidir;</a:t>
            </a:r>
          </a:p>
          <a:p>
            <a:endParaRPr lang="tr-TR" dirty="0" smtClean="0"/>
          </a:p>
          <a:p>
            <a:r>
              <a:rPr lang="tr-TR" dirty="0" smtClean="0"/>
              <a:t>1- İlk sayfadan başlanarak tüm sayfaların dış köşeleri numaralandırılıp  mühürlenir.</a:t>
            </a:r>
          </a:p>
          <a:p>
            <a:r>
              <a:rPr lang="tr-TR" dirty="0" smtClean="0"/>
              <a:t>2-Ders program gün ve saatleri, öğrenci mevcutları işlenir.</a:t>
            </a:r>
            <a:endParaRPr lang="tr-TR" dirty="0"/>
          </a:p>
        </p:txBody>
      </p:sp>
    </p:spTree>
    <p:extLst>
      <p:ext uri="{BB962C8B-B14F-4D97-AF65-F5344CB8AC3E}">
        <p14:creationId xmlns:p14="http://schemas.microsoft.com/office/powerpoint/2010/main" val="925508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DERS DEFTERİ\DERS DEFTERİ 4 SAYFA 00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5184576" cy="6233667"/>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940152" y="980728"/>
            <a:ext cx="2448272" cy="5262979"/>
          </a:xfrm>
          <a:prstGeom prst="rect">
            <a:avLst/>
          </a:prstGeom>
          <a:noFill/>
        </p:spPr>
        <p:txBody>
          <a:bodyPr wrap="square" rtlCol="0">
            <a:spAutoFit/>
          </a:bodyPr>
          <a:lstStyle/>
          <a:p>
            <a:r>
              <a:rPr lang="tr-TR" sz="2800" dirty="0" smtClean="0"/>
              <a:t>3- Ders defterinin son sayfasında; Kaç sayfadan ibaret olduğu, kim tarafından hangi Eğitim döneminde kullanılacağı belirtilerek Kurum Müdürü Onayı alınır.</a:t>
            </a:r>
            <a:endParaRPr lang="tr-TR" sz="2800" dirty="0"/>
          </a:p>
        </p:txBody>
      </p:sp>
    </p:spTree>
    <p:extLst>
      <p:ext uri="{BB962C8B-B14F-4D97-AF65-F5344CB8AC3E}">
        <p14:creationId xmlns:p14="http://schemas.microsoft.com/office/powerpoint/2010/main" val="14402864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DERS DEFTERİ\DERS DEFTERİ 2 SAYFA 00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728" y="332656"/>
            <a:ext cx="5157384" cy="619268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580112" y="1196752"/>
            <a:ext cx="3456384" cy="4524315"/>
          </a:xfrm>
          <a:prstGeom prst="rect">
            <a:avLst/>
          </a:prstGeom>
          <a:noFill/>
        </p:spPr>
        <p:txBody>
          <a:bodyPr wrap="square" rtlCol="0">
            <a:spAutoFit/>
          </a:bodyPr>
          <a:lstStyle/>
          <a:p>
            <a:r>
              <a:rPr lang="tr-TR" sz="2400" dirty="0" smtClean="0"/>
              <a:t>Devam/Devamsızlık </a:t>
            </a:r>
          </a:p>
          <a:p>
            <a:r>
              <a:rPr lang="tr-TR" sz="2400" dirty="0"/>
              <a:t>t</a:t>
            </a:r>
            <a:r>
              <a:rPr lang="tr-TR" sz="2400" dirty="0" smtClean="0"/>
              <a:t>akibi yapılacak olan </a:t>
            </a:r>
          </a:p>
          <a:p>
            <a:r>
              <a:rPr lang="tr-TR" sz="2400" dirty="0" smtClean="0"/>
              <a:t>sayfalara öğrenci listesi</a:t>
            </a:r>
          </a:p>
          <a:p>
            <a:r>
              <a:rPr lang="tr-TR" sz="2400" dirty="0" smtClean="0"/>
              <a:t>İşlenir. Hafta sonları ve</a:t>
            </a:r>
          </a:p>
          <a:p>
            <a:r>
              <a:rPr lang="tr-TR" sz="2400" dirty="0" smtClean="0"/>
              <a:t>Resmi tatil günleri </a:t>
            </a:r>
          </a:p>
          <a:p>
            <a:r>
              <a:rPr lang="tr-TR" sz="2400" dirty="0" smtClean="0"/>
              <a:t>‘ x ‘ ile işaretlenir.</a:t>
            </a:r>
          </a:p>
          <a:p>
            <a:r>
              <a:rPr lang="tr-TR" sz="2400" dirty="0" smtClean="0"/>
              <a:t>Kursiyerin geldiği günler‘ + ‘ gelmediği günler ‘ – ‘ </a:t>
            </a:r>
          </a:p>
          <a:p>
            <a:r>
              <a:rPr lang="tr-TR" sz="2400" dirty="0" smtClean="0"/>
              <a:t>Raporlu olduğu günler  ‘R’</a:t>
            </a:r>
          </a:p>
          <a:p>
            <a:r>
              <a:rPr lang="tr-TR" sz="2400" dirty="0" smtClean="0"/>
              <a:t>İzinli olduğu günler ‘ İ ‘yazılır.</a:t>
            </a:r>
          </a:p>
          <a:p>
            <a:endParaRPr lang="tr-TR" sz="2400" dirty="0"/>
          </a:p>
        </p:txBody>
      </p:sp>
    </p:spTree>
    <p:extLst>
      <p:ext uri="{BB962C8B-B14F-4D97-AF65-F5344CB8AC3E}">
        <p14:creationId xmlns:p14="http://schemas.microsoft.com/office/powerpoint/2010/main" val="38149092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DERS DEFTERİ\DERS DEFTERİ 3 SAYFA 00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5256584" cy="6192688"/>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5796136" y="1196752"/>
            <a:ext cx="3240360" cy="3539430"/>
          </a:xfrm>
          <a:prstGeom prst="rect">
            <a:avLst/>
          </a:prstGeom>
          <a:noFill/>
        </p:spPr>
        <p:txBody>
          <a:bodyPr wrap="square" rtlCol="0">
            <a:spAutoFit/>
          </a:bodyPr>
          <a:lstStyle/>
          <a:p>
            <a:r>
              <a:rPr lang="tr-TR" sz="3200" dirty="0" smtClean="0"/>
              <a:t>Yıllık Planda yer alan konu kazanımları  ilgili saatlere işlenir ve her bir ders tamamlandıktan sonra imzalanır.</a:t>
            </a:r>
          </a:p>
        </p:txBody>
      </p:sp>
    </p:spTree>
    <p:extLst>
      <p:ext uri="{BB962C8B-B14F-4D97-AF65-F5344CB8AC3E}">
        <p14:creationId xmlns:p14="http://schemas.microsoft.com/office/powerpoint/2010/main" val="42855124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85000" lnSpcReduction="20000"/>
          </a:bodyPr>
          <a:lstStyle/>
          <a:p>
            <a:r>
              <a:rPr lang="tr-TR" dirty="0" smtClean="0"/>
              <a:t>Kurs Planları konular ve kazanımlar dikkate alınarak yapılacak.</a:t>
            </a:r>
          </a:p>
          <a:p>
            <a:r>
              <a:rPr lang="tr-TR" dirty="0" smtClean="0"/>
              <a:t>Planlarda yakından uzağa, somuttan soyuta…ilkelerinden hareketle örnekler; yakın çevreden ve anlaşılabilir bir dil ile modüllerin çerçevesine uygun şekilde hazırlanacak.</a:t>
            </a:r>
          </a:p>
          <a:p>
            <a:r>
              <a:rPr lang="tr-TR" dirty="0" smtClean="0"/>
              <a:t>Planlarda öngörülen bütün tatiller işlenerek doğru zaman planlamasına dikkat edilmelidir.</a:t>
            </a:r>
          </a:p>
          <a:p>
            <a:r>
              <a:rPr lang="tr-TR" dirty="0" smtClean="0"/>
              <a:t>Planlarda uygulanacak yöntemler, kullanılacak araç-gereçler mutlaka ve uygulanabilir nitelikte işlenecek.</a:t>
            </a:r>
          </a:p>
          <a:p>
            <a:r>
              <a:rPr lang="tr-TR" dirty="0" smtClean="0"/>
              <a:t>Dersler zümre kararları  ve kurs planlaması çerçevesinde işlenecek…</a:t>
            </a:r>
            <a:endParaRPr lang="tr-TR" dirty="0"/>
          </a:p>
        </p:txBody>
      </p:sp>
      <p:sp>
        <p:nvSpPr>
          <p:cNvPr id="3" name="Başlık 2"/>
          <p:cNvSpPr>
            <a:spLocks noGrp="1"/>
          </p:cNvSpPr>
          <p:nvPr>
            <p:ph type="title"/>
          </p:nvPr>
        </p:nvSpPr>
        <p:spPr/>
        <p:txBody>
          <a:bodyPr/>
          <a:lstStyle/>
          <a:p>
            <a:r>
              <a:rPr lang="tr-TR" dirty="0" smtClean="0"/>
              <a:t>Kurs Planları</a:t>
            </a:r>
            <a:endParaRPr lang="tr-TR" dirty="0"/>
          </a:p>
        </p:txBody>
      </p:sp>
    </p:spTree>
    <p:extLst>
      <p:ext uri="{BB962C8B-B14F-4D97-AF65-F5344CB8AC3E}">
        <p14:creationId xmlns:p14="http://schemas.microsoft.com/office/powerpoint/2010/main" val="38415900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1052736"/>
            <a:ext cx="7745505" cy="4464495"/>
          </a:xfrm>
        </p:spPr>
        <p:txBody>
          <a:bodyPr>
            <a:noAutofit/>
          </a:bodyPr>
          <a:lstStyle/>
          <a:p>
            <a:r>
              <a:rPr lang="tr-TR" sz="1800" dirty="0" smtClean="0"/>
              <a:t>Zümre Planlarında </a:t>
            </a:r>
          </a:p>
          <a:p>
            <a:r>
              <a:rPr lang="tr-TR" sz="1800" dirty="0" smtClean="0"/>
              <a:t>Aynı dersi okutan öğretmen/usta öğreticiler varsa zümre başkanı olarak belirlenmiş kadrolu öğretmenin, dersle ilgili kadrolu öğretmen yoksa en iyi eğitimli ve tecrübeli Usta Öğreticinin başkanlığında toplanır. Ders öğretmeni/Usta Öğreticisi tek ise görevlendirilen müdür yardımcısı ile zümre planını hazırlar. Zümre planlarında;</a:t>
            </a:r>
          </a:p>
          <a:p>
            <a:r>
              <a:rPr lang="tr-TR" sz="1800" dirty="0" smtClean="0"/>
              <a:t>Modül incelenecek,</a:t>
            </a:r>
          </a:p>
          <a:p>
            <a:r>
              <a:rPr lang="tr-TR" sz="1800" dirty="0" smtClean="0"/>
              <a:t>Mesleğe / Derse ilişkin yenilikler mütalaa edilecek,</a:t>
            </a:r>
          </a:p>
          <a:p>
            <a:r>
              <a:rPr lang="tr-TR" sz="1800" dirty="0" smtClean="0"/>
              <a:t>Mesleğe / Derse ilişkin inceleme-araştırma ziyaret ve gezi programları konu ile ilişkilendirilerek karara işlenecek,</a:t>
            </a:r>
          </a:p>
          <a:p>
            <a:r>
              <a:rPr lang="tr-TR" sz="1800" dirty="0" smtClean="0"/>
              <a:t>Programın revize edilmesine dair gereklilikler ya da hatalardan kaynaklı düzeltme talepleri karara işlenecek ve idarenin ilgili üst kurumlara iletmesi talep edilecek.</a:t>
            </a:r>
          </a:p>
          <a:p>
            <a:r>
              <a:rPr lang="tr-TR" sz="1800" dirty="0" smtClean="0"/>
              <a:t>Sene başı zümre toplantısından sonra görev alanlar zümre kararını inceleyecek uygun ve yeterli gördükleri takdirde kararın altına ‘zümre planına ve kararına katılıyorum’ diye imzalayacak, kesin bilgi ve verilere dayalı bir yanlışlık/eksiklik tespit edilmişse; zümre toplantıya çağırılarak plan revize edildikten sonra yeni eğitici tarafından işleme konulacak, önceden başlamış olan eğiticiler revize notlarını planlarına işleyecekler.</a:t>
            </a:r>
          </a:p>
          <a:p>
            <a:endParaRPr lang="tr-TR" sz="1800" dirty="0" smtClean="0"/>
          </a:p>
          <a:p>
            <a:endParaRPr lang="tr-TR" sz="1800" dirty="0"/>
          </a:p>
        </p:txBody>
      </p:sp>
      <p:sp>
        <p:nvSpPr>
          <p:cNvPr id="3" name="Başlık 2"/>
          <p:cNvSpPr>
            <a:spLocks noGrp="1"/>
          </p:cNvSpPr>
          <p:nvPr>
            <p:ph type="title"/>
          </p:nvPr>
        </p:nvSpPr>
        <p:spPr>
          <a:xfrm>
            <a:off x="467544" y="22653"/>
            <a:ext cx="8229600" cy="1143000"/>
          </a:xfrm>
        </p:spPr>
        <p:txBody>
          <a:bodyPr/>
          <a:lstStyle/>
          <a:p>
            <a:r>
              <a:rPr lang="tr-TR" dirty="0" smtClean="0"/>
              <a:t>Zümre Planları</a:t>
            </a:r>
            <a:endParaRPr lang="tr-TR" dirty="0"/>
          </a:p>
        </p:txBody>
      </p:sp>
    </p:spTree>
    <p:extLst>
      <p:ext uri="{BB962C8B-B14F-4D97-AF65-F5344CB8AC3E}">
        <p14:creationId xmlns:p14="http://schemas.microsoft.com/office/powerpoint/2010/main" val="29449286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sz="3600" dirty="0" smtClean="0">
                <a:solidFill>
                  <a:srgbClr val="FF0000"/>
                </a:solidFill>
              </a:rPr>
              <a:t>Usta Öğreticilerin Dikkat Edecekleri Genel Hususlar</a:t>
            </a:r>
            <a:endParaRPr lang="tr-TR" sz="3600" dirty="0">
              <a:solidFill>
                <a:srgbClr val="FF0000"/>
              </a:solidFill>
            </a:endParaRPr>
          </a:p>
        </p:txBody>
      </p:sp>
      <p:sp>
        <p:nvSpPr>
          <p:cNvPr id="4" name="İçerik Yer Tutucusu 3"/>
          <p:cNvSpPr>
            <a:spLocks noGrp="1"/>
          </p:cNvSpPr>
          <p:nvPr>
            <p:ph idx="1"/>
          </p:nvPr>
        </p:nvSpPr>
        <p:spPr/>
        <p:txBody>
          <a:bodyPr/>
          <a:lstStyle/>
          <a:p>
            <a:endParaRPr lang="tr-TR"/>
          </a:p>
        </p:txBody>
      </p:sp>
    </p:spTree>
    <p:extLst>
      <p:ext uri="{BB962C8B-B14F-4D97-AF65-F5344CB8AC3E}">
        <p14:creationId xmlns:p14="http://schemas.microsoft.com/office/powerpoint/2010/main" val="9530436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Usta </a:t>
            </a:r>
            <a:r>
              <a:rPr lang="tr-TR" b="1" dirty="0"/>
              <a:t>Öğreticinin Tanımı, Görevi ve Sorumlulukları</a:t>
            </a:r>
            <a:r>
              <a:rPr lang="tr-TR" dirty="0"/>
              <a:t/>
            </a:r>
            <a:br>
              <a:rPr lang="tr-TR" dirty="0"/>
            </a:br>
            <a:endParaRPr lang="tr-TR" dirty="0"/>
          </a:p>
        </p:txBody>
      </p:sp>
      <p:sp>
        <p:nvSpPr>
          <p:cNvPr id="4" name="İçerik Yer Tutucusu 3"/>
          <p:cNvSpPr>
            <a:spLocks noGrp="1"/>
          </p:cNvSpPr>
          <p:nvPr>
            <p:ph idx="1"/>
          </p:nvPr>
        </p:nvSpPr>
        <p:spPr/>
        <p:txBody>
          <a:bodyPr>
            <a:normAutofit/>
          </a:bodyPr>
          <a:lstStyle/>
          <a:p>
            <a:pPr lvl="0"/>
            <a:r>
              <a:rPr lang="tr-TR" dirty="0" smtClean="0"/>
              <a:t>Modüler </a:t>
            </a:r>
            <a:r>
              <a:rPr lang="tr-TR" dirty="0"/>
              <a:t>Sistem ve Modüllerin Kullanılması</a:t>
            </a:r>
          </a:p>
          <a:p>
            <a:pPr lvl="0"/>
            <a:r>
              <a:rPr lang="tr-TR" dirty="0"/>
              <a:t>Kurs Planlarının Yapılması</a:t>
            </a:r>
          </a:p>
          <a:p>
            <a:pPr lvl="0"/>
            <a:r>
              <a:rPr lang="tr-TR" dirty="0"/>
              <a:t>Zümre Toplantıları Yapılması ve Zümre Toplantı Tutanağının Düzenlenmesi</a:t>
            </a:r>
          </a:p>
          <a:p>
            <a:pPr lvl="0"/>
            <a:r>
              <a:rPr lang="tr-TR" dirty="0"/>
              <a:t>e-Yaygın Otomasyon Sisteminin Anlatılması</a:t>
            </a:r>
          </a:p>
          <a:p>
            <a:pPr lvl="0"/>
            <a:r>
              <a:rPr lang="tr-TR" dirty="0"/>
              <a:t>Ders Defterlerinin Yazılması ve Yoklama</a:t>
            </a:r>
          </a:p>
          <a:p>
            <a:r>
              <a:rPr lang="tr-TR" dirty="0"/>
              <a:t>Modül Sınavlarının Yapılması ve Ölçme Değerlendirme</a:t>
            </a:r>
          </a:p>
        </p:txBody>
      </p:sp>
    </p:spTree>
    <p:extLst>
      <p:ext uri="{BB962C8B-B14F-4D97-AF65-F5344CB8AC3E}">
        <p14:creationId xmlns:p14="http://schemas.microsoft.com/office/powerpoint/2010/main" val="378007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060848"/>
            <a:ext cx="8229600" cy="1143000"/>
          </a:xfrm>
        </p:spPr>
        <p:txBody>
          <a:bodyPr>
            <a:normAutofit fontScale="90000"/>
          </a:bodyPr>
          <a:lstStyle/>
          <a:p>
            <a:r>
              <a:rPr lang="tr-TR" sz="4900" b="1" dirty="0"/>
              <a:t>HAYAT BOYU ÖĞRENME GENEL MÜDÜRLÜĞÜ </a:t>
            </a:r>
            <a:r>
              <a:rPr lang="tr-TR" sz="5300" b="1" dirty="0"/>
              <a:t>KURS PROGRAMLARININ OKUNMASI </a:t>
            </a:r>
            <a:br>
              <a:rPr lang="tr-TR" sz="5300" b="1" dirty="0"/>
            </a:br>
            <a:r>
              <a:rPr lang="tr-TR" sz="6000" b="1" dirty="0"/>
              <a:t>( HEMFOET )</a:t>
            </a:r>
            <a:br>
              <a:rPr lang="tr-TR" sz="6000" b="1" dirty="0"/>
            </a:br>
            <a:r>
              <a:rPr lang="tr-TR" sz="3600" b="1" dirty="0">
                <a:solidFill>
                  <a:schemeClr val="accent6">
                    <a:lumMod val="90000"/>
                  </a:schemeClr>
                </a:solidFill>
              </a:rPr>
              <a:t>(HEM Foundation of </a:t>
            </a:r>
            <a:r>
              <a:rPr lang="tr-TR" sz="3600" b="1" dirty="0" err="1">
                <a:solidFill>
                  <a:schemeClr val="accent6">
                    <a:lumMod val="90000"/>
                  </a:schemeClr>
                </a:solidFill>
              </a:rPr>
              <a:t>Occupational</a:t>
            </a:r>
            <a:r>
              <a:rPr lang="tr-TR" sz="3600" b="1" dirty="0">
                <a:solidFill>
                  <a:schemeClr val="accent6">
                    <a:lumMod val="90000"/>
                  </a:schemeClr>
                </a:solidFill>
              </a:rPr>
              <a:t> </a:t>
            </a:r>
            <a:r>
              <a:rPr lang="tr-TR" sz="3600" b="1" dirty="0" err="1">
                <a:solidFill>
                  <a:schemeClr val="accent6">
                    <a:lumMod val="90000"/>
                  </a:schemeClr>
                </a:solidFill>
              </a:rPr>
              <a:t>Evolution</a:t>
            </a:r>
            <a:r>
              <a:rPr lang="tr-TR" sz="3600" b="1" dirty="0">
                <a:solidFill>
                  <a:schemeClr val="accent6">
                    <a:lumMod val="90000"/>
                  </a:schemeClr>
                </a:solidFill>
              </a:rPr>
              <a:t> Training</a:t>
            </a:r>
            <a:br>
              <a:rPr lang="tr-TR" sz="3600" b="1" dirty="0">
                <a:solidFill>
                  <a:schemeClr val="accent6">
                    <a:lumMod val="90000"/>
                  </a:schemeClr>
                </a:solidFill>
              </a:rPr>
            </a:br>
            <a:r>
              <a:rPr lang="tr-TR" sz="3600" b="1" dirty="0">
                <a:solidFill>
                  <a:schemeClr val="accent6">
                    <a:lumMod val="90000"/>
                  </a:schemeClr>
                </a:solidFill>
              </a:rPr>
              <a:t>HEM Mesleki Eğitim Gelişim Programı)</a:t>
            </a:r>
            <a:r>
              <a:rPr lang="tr-TR" b="1" dirty="0">
                <a:solidFill>
                  <a:schemeClr val="accent6">
                    <a:lumMod val="90000"/>
                  </a:schemeClr>
                </a:solidFill>
              </a:rPr>
              <a:t/>
            </a:r>
            <a:br>
              <a:rPr lang="tr-TR" b="1" dirty="0">
                <a:solidFill>
                  <a:schemeClr val="accent6">
                    <a:lumMod val="90000"/>
                  </a:schemeClr>
                </a:solidFill>
              </a:rPr>
            </a:br>
            <a:endParaRPr lang="tr-TR" dirty="0"/>
          </a:p>
        </p:txBody>
      </p:sp>
    </p:spTree>
    <p:extLst>
      <p:ext uri="{BB962C8B-B14F-4D97-AF65-F5344CB8AC3E}">
        <p14:creationId xmlns:p14="http://schemas.microsoft.com/office/powerpoint/2010/main" val="1089470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 y="297768"/>
            <a:ext cx="9155501" cy="51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15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SUS\Desktop\Toplantı\futbol 10-11 yaş.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39"/>
            <a:ext cx="4608511" cy="5978879"/>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292080" y="692696"/>
            <a:ext cx="3312368" cy="707886"/>
          </a:xfrm>
          <a:prstGeom prst="rect">
            <a:avLst/>
          </a:prstGeom>
          <a:noFill/>
        </p:spPr>
        <p:txBody>
          <a:bodyPr wrap="square" rtlCol="0">
            <a:spAutoFit/>
          </a:bodyPr>
          <a:lstStyle/>
          <a:p>
            <a:r>
              <a:rPr lang="tr-TR" sz="2000" dirty="0" smtClean="0"/>
              <a:t>Futbol 10-11 yaş grubuna yönelik kursu incelediğimizde;</a:t>
            </a:r>
            <a:endParaRPr lang="tr-TR" sz="2000" dirty="0"/>
          </a:p>
        </p:txBody>
      </p:sp>
      <p:sp>
        <p:nvSpPr>
          <p:cNvPr id="3" name="Metin kutusu 2"/>
          <p:cNvSpPr txBox="1"/>
          <p:nvPr/>
        </p:nvSpPr>
        <p:spPr>
          <a:xfrm>
            <a:off x="5364088" y="1844824"/>
            <a:ext cx="3312368" cy="3477875"/>
          </a:xfrm>
          <a:prstGeom prst="rect">
            <a:avLst/>
          </a:prstGeom>
          <a:noFill/>
        </p:spPr>
        <p:txBody>
          <a:bodyPr wrap="square" rtlCol="0">
            <a:spAutoFit/>
          </a:bodyPr>
          <a:lstStyle/>
          <a:p>
            <a:r>
              <a:rPr lang="tr-TR" sz="2000" dirty="0" smtClean="0"/>
              <a:t>1-Programa giriş koşullarında dikkat edilecek üç husus vardır. Yaş </a:t>
            </a:r>
            <a:r>
              <a:rPr lang="tr-TR" sz="2000" dirty="0" err="1" smtClean="0"/>
              <a:t>kriteri,Kursiyerin</a:t>
            </a:r>
            <a:r>
              <a:rPr lang="tr-TR" sz="2000" dirty="0" smtClean="0"/>
              <a:t> sağlık raporu ve velisinin izni.</a:t>
            </a:r>
          </a:p>
          <a:p>
            <a:endParaRPr lang="tr-TR" sz="2000" dirty="0" smtClean="0"/>
          </a:p>
          <a:p>
            <a:endParaRPr lang="tr-TR" sz="2000" dirty="0"/>
          </a:p>
          <a:p>
            <a:r>
              <a:rPr lang="tr-TR" sz="2000" dirty="0" smtClean="0"/>
              <a:t>2- Eğitici Nitelikleri kısmında ise Son dönem seminerine katılmış olmak ve TFF </a:t>
            </a:r>
            <a:r>
              <a:rPr lang="tr-TR" sz="2000" dirty="0" err="1" smtClean="0"/>
              <a:t>Grassroots</a:t>
            </a:r>
            <a:r>
              <a:rPr lang="tr-TR" sz="2000" dirty="0" smtClean="0"/>
              <a:t> C Lisans sahibi olmak aranan şartlardandır.</a:t>
            </a:r>
            <a:endParaRPr lang="tr-TR" sz="2000" dirty="0"/>
          </a:p>
        </p:txBody>
      </p:sp>
    </p:spTree>
    <p:extLst>
      <p:ext uri="{BB962C8B-B14F-4D97-AF65-F5344CB8AC3E}">
        <p14:creationId xmlns:p14="http://schemas.microsoft.com/office/powerpoint/2010/main" val="24489344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SUS\Desktop\Toplantı\futbol 12-13 yaş.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7"/>
            <a:ext cx="4824536" cy="619268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724128" y="908720"/>
            <a:ext cx="2088232" cy="3785652"/>
          </a:xfrm>
          <a:prstGeom prst="rect">
            <a:avLst/>
          </a:prstGeom>
          <a:noFill/>
        </p:spPr>
        <p:txBody>
          <a:bodyPr wrap="square" rtlCol="0">
            <a:spAutoFit/>
          </a:bodyPr>
          <a:lstStyle/>
          <a:p>
            <a:r>
              <a:rPr lang="tr-TR" sz="2400" dirty="0" smtClean="0"/>
              <a:t>Görüldüğü üzere; Futbol 12-13 Yaş grubu kursu ile 10-11  yaş grubu kursu arasında yaş kriterinden başka bir farklılık yoktur..</a:t>
            </a:r>
            <a:endParaRPr lang="tr-TR" sz="2400" dirty="0"/>
          </a:p>
        </p:txBody>
      </p:sp>
    </p:spTree>
    <p:extLst>
      <p:ext uri="{BB962C8B-B14F-4D97-AF65-F5344CB8AC3E}">
        <p14:creationId xmlns:p14="http://schemas.microsoft.com/office/powerpoint/2010/main" val="12845253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SUS\Desktop\Toplantı\badminton ö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4929899" cy="6192688"/>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5724128" y="908720"/>
            <a:ext cx="2952328" cy="5016758"/>
          </a:xfrm>
          <a:prstGeom prst="rect">
            <a:avLst/>
          </a:prstGeom>
          <a:noFill/>
        </p:spPr>
        <p:txBody>
          <a:bodyPr wrap="square" rtlCol="0">
            <a:spAutoFit/>
          </a:bodyPr>
          <a:lstStyle/>
          <a:p>
            <a:r>
              <a:rPr lang="tr-TR" sz="2000" dirty="0" smtClean="0"/>
              <a:t>Spor alanında Badminton kursunu inceleyelim;</a:t>
            </a:r>
          </a:p>
          <a:p>
            <a:endParaRPr lang="tr-TR" sz="2000" dirty="0"/>
          </a:p>
          <a:p>
            <a:r>
              <a:rPr lang="tr-TR" sz="2000" dirty="0" smtClean="0"/>
              <a:t>1- Giriş koşullarında en dikkat çeken husus, kursiyerlerin güncel lisanslarının olması şartıdır.</a:t>
            </a:r>
          </a:p>
          <a:p>
            <a:endParaRPr lang="tr-TR" sz="2000" dirty="0"/>
          </a:p>
          <a:p>
            <a:endParaRPr lang="tr-TR" sz="2000" dirty="0" smtClean="0"/>
          </a:p>
          <a:p>
            <a:r>
              <a:rPr lang="tr-TR" sz="2000" dirty="0" smtClean="0"/>
              <a:t>2- Eğitici Nitelikleri kısmında ise neredeyse tüm spor alanlarında istenen </a:t>
            </a:r>
            <a:r>
              <a:rPr lang="tr-TR" sz="2000" dirty="0"/>
              <a:t>Güncel </a:t>
            </a:r>
            <a:r>
              <a:rPr lang="tr-TR" sz="2000" dirty="0" smtClean="0"/>
              <a:t>Vizeli İlgili Federasyon </a:t>
            </a:r>
            <a:r>
              <a:rPr lang="tr-TR" sz="2000" dirty="0" err="1" smtClean="0"/>
              <a:t>Antrenörlüğü’dür</a:t>
            </a:r>
            <a:r>
              <a:rPr lang="tr-TR" sz="2000" dirty="0" smtClean="0"/>
              <a:t>.</a:t>
            </a:r>
            <a:endParaRPr lang="tr-TR" sz="2000" dirty="0"/>
          </a:p>
        </p:txBody>
      </p:sp>
    </p:spTree>
    <p:extLst>
      <p:ext uri="{BB962C8B-B14F-4D97-AF65-F5344CB8AC3E}">
        <p14:creationId xmlns:p14="http://schemas.microsoft.com/office/powerpoint/2010/main" val="29552760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300192" y="908720"/>
            <a:ext cx="2520280" cy="4524315"/>
          </a:xfrm>
          <a:prstGeom prst="rect">
            <a:avLst/>
          </a:prstGeom>
          <a:noFill/>
        </p:spPr>
        <p:txBody>
          <a:bodyPr wrap="square" rtlCol="0">
            <a:spAutoFit/>
          </a:bodyPr>
          <a:lstStyle/>
          <a:p>
            <a:r>
              <a:rPr lang="tr-TR" dirty="0" err="1"/>
              <a:t>İşkur</a:t>
            </a:r>
            <a:r>
              <a:rPr lang="tr-TR" dirty="0"/>
              <a:t> vb. kurum ve kuruluşlarla yapılan istihdam garantili kurslar ayrı tutulmak kaydı </a:t>
            </a:r>
            <a:r>
              <a:rPr lang="tr-TR" dirty="0" smtClean="0"/>
              <a:t>ile; 11.01.2017 </a:t>
            </a:r>
            <a:r>
              <a:rPr lang="tr-TR" dirty="0"/>
              <a:t>tarihli ve 401534 sayılı Bakanlık onayı ile </a:t>
            </a:r>
            <a:r>
              <a:rPr lang="tr-TR" dirty="0" smtClean="0"/>
              <a:t>güncellenmiş </a:t>
            </a:r>
            <a:r>
              <a:rPr lang="tr-TR" dirty="0"/>
              <a:t>tamamlanmayan kurs programlarında yer alan istihdam alanları başlığı uygulamadan </a:t>
            </a:r>
            <a:r>
              <a:rPr lang="tr-TR" dirty="0" smtClean="0"/>
              <a:t>kaldırılmıştır. </a:t>
            </a:r>
            <a:r>
              <a:rPr lang="tr-TR" dirty="0"/>
              <a:t> </a:t>
            </a:r>
            <a:r>
              <a:rPr lang="tr-TR" dirty="0" smtClean="0"/>
              <a:t>Bir kursun açılmasında esas olan Eğitici Niteliğidir.</a:t>
            </a:r>
            <a:endParaRPr lang="tr-TR" dirty="0"/>
          </a:p>
        </p:txBody>
      </p:sp>
      <p:pic>
        <p:nvPicPr>
          <p:cNvPr id="1026" name="Picture 2" descr="C:\Users\ASUS\Desktop\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404664"/>
            <a:ext cx="5760640"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731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711" y="692696"/>
            <a:ext cx="5760640"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6155351" y="908720"/>
            <a:ext cx="2737129" cy="4524315"/>
          </a:xfrm>
          <a:prstGeom prst="rect">
            <a:avLst/>
          </a:prstGeom>
          <a:noFill/>
        </p:spPr>
        <p:txBody>
          <a:bodyPr wrap="square" rtlCol="0">
            <a:spAutoFit/>
          </a:bodyPr>
          <a:lstStyle/>
          <a:p>
            <a:r>
              <a:rPr lang="tr-TR" sz="2400" dirty="0" smtClean="0"/>
              <a:t>Solda spor alanı eğitimlerin değerlendirilmesi örneği yer almaktadır. Değerlendirmenin teorik ve uygulamalı olmak üzere iki kısmı mevcut olup, tüm öğrenim faaliyetleri değerlendirilmelidir.</a:t>
            </a:r>
            <a:endParaRPr lang="tr-TR" sz="2400" dirty="0"/>
          </a:p>
        </p:txBody>
      </p:sp>
    </p:spTree>
    <p:extLst>
      <p:ext uri="{BB962C8B-B14F-4D97-AF65-F5344CB8AC3E}">
        <p14:creationId xmlns:p14="http://schemas.microsoft.com/office/powerpoint/2010/main" val="17231313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846</Words>
  <Application>Microsoft Office PowerPoint</Application>
  <PresentationFormat>Ekran Gösterisi (4:3)</PresentationFormat>
  <Paragraphs>111</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Ofis Teması</vt:lpstr>
      <vt:lpstr>E YAYGIN</vt:lpstr>
      <vt:lpstr>Usta Öğreticinin Tanımı, Görevi ve Sorumlulukları </vt:lpstr>
      <vt:lpstr>HAYAT BOYU ÖĞRENME GENEL MÜDÜRLÜĞÜ KURS PROGRAMLARININ OKUNMASI  ( HEMFOET ) (HEM Foundation of Occupational Evolution Training HEM Mesleki Eğitim Gelişim Programı) </vt:lpstr>
      <vt:lpstr>PowerPoint Sunusu</vt:lpstr>
      <vt:lpstr>PowerPoint Sunusu</vt:lpstr>
      <vt:lpstr>PowerPoint Sunusu</vt:lpstr>
      <vt:lpstr>PowerPoint Sunusu</vt:lpstr>
      <vt:lpstr>PowerPoint Sunusu</vt:lpstr>
      <vt:lpstr>PowerPoint Sunusu</vt:lpstr>
      <vt:lpstr>KURS PLANLARININ YAPILMASI</vt:lpstr>
      <vt:lpstr>PowerPoint Sunusu</vt:lpstr>
      <vt:lpstr>PowerPoint Sunusu</vt:lpstr>
      <vt:lpstr>PowerPoint Sunusu</vt:lpstr>
      <vt:lpstr>PowerPoint Sunusu</vt:lpstr>
      <vt:lpstr>PowerPoint Sunusu</vt:lpstr>
      <vt:lpstr>PowerPoint Sunusu</vt:lpstr>
      <vt:lpstr>Kurs Planları</vt:lpstr>
      <vt:lpstr>Zümre Planları</vt:lpstr>
      <vt:lpstr>Usta Öğreticilerin Dikkat Edecekleri Genel Hususlar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YAYGIN</dc:title>
  <dc:creator>bekirkupeli</dc:creator>
  <cp:lastModifiedBy>GiresuN</cp:lastModifiedBy>
  <cp:revision>15</cp:revision>
  <dcterms:created xsi:type="dcterms:W3CDTF">2017-06-21T13:31:07Z</dcterms:created>
  <dcterms:modified xsi:type="dcterms:W3CDTF">2017-09-19T19:03:53Z</dcterms:modified>
</cp:coreProperties>
</file>