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358" r:id="rId1"/>
  </p:sldMasterIdLst>
  <p:notesMasterIdLst>
    <p:notesMasterId r:id="rId8"/>
  </p:notesMasterIdLst>
  <p:handoutMasterIdLst>
    <p:handoutMasterId r:id="rId9"/>
  </p:handoutMasterIdLst>
  <p:sldIdLst>
    <p:sldId id="850" r:id="rId2"/>
    <p:sldId id="939" r:id="rId3"/>
    <p:sldId id="916" r:id="rId4"/>
    <p:sldId id="979" r:id="rId5"/>
    <p:sldId id="921" r:id="rId6"/>
    <p:sldId id="980" r:id="rId7"/>
  </p:sldIdLst>
  <p:sldSz cx="9144000" cy="6858000" type="screen4x3"/>
  <p:notesSz cx="9926638" cy="67976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FF99CC"/>
    <a:srgbClr val="FFCCFF"/>
    <a:srgbClr val="FF66CC"/>
    <a:srgbClr val="E7DBE5"/>
    <a:srgbClr val="D0DBF2"/>
    <a:srgbClr val="E1E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557" autoAdjust="0"/>
  </p:normalViewPr>
  <p:slideViewPr>
    <p:cSldViewPr>
      <p:cViewPr>
        <p:scale>
          <a:sx n="77" d="100"/>
          <a:sy n="77" d="100"/>
        </p:scale>
        <p:origin x="-114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648" y="-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25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18" y="-1087"/>
            <a:ext cx="4302626" cy="3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0" tIns="0" rIns="19730" bIns="0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013" y="-1087"/>
            <a:ext cx="4302625" cy="3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0" tIns="0" rIns="19730" bIns="0" numCol="1" anchor="t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B4BAAA9-EB4D-4D5F-B628-A8DD52C11275}" type="datetimeFigureOut">
              <a:rPr lang="tr-TR"/>
              <a:pPr>
                <a:defRPr/>
              </a:pPr>
              <a:t>17.9.2017</a:t>
            </a:fld>
            <a:endParaRPr lang="tr-T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4350"/>
            <a:ext cx="3387725" cy="254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1388" y="3229793"/>
            <a:ext cx="7281544" cy="30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2" tIns="47682" rIns="95362" bIns="47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biçemlerini düzenlemek için tıklat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18" y="6456324"/>
            <a:ext cx="4302626" cy="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0" tIns="0" rIns="19730" bIns="0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013" y="6456324"/>
            <a:ext cx="4302625" cy="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0" tIns="0" rIns="19730" bIns="0" numCol="1" anchor="b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000" b="0" i="1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5FF7F2-0FBD-4203-A1CD-16512D028B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15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CE349-7C4F-4C4A-907E-3468FE7716D6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5624013" y="6456324"/>
            <a:ext cx="4302625" cy="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730" tIns="0" rIns="19730" bIns="0" anchor="b"/>
          <a:lstStyle/>
          <a:p>
            <a:pPr algn="r" defTabSz="947738" eaLnBrk="0" hangingPunct="0"/>
            <a:fld id="{D86FB159-20E2-4F29-90AD-14871672C575}" type="slidenum">
              <a:rPr lang="tr-TR" sz="1000" b="0" i="1"/>
              <a:pPr algn="r" defTabSz="947738" eaLnBrk="0" hangingPunct="0"/>
              <a:t>1</a:t>
            </a:fld>
            <a:endParaRPr lang="tr-TR" sz="1000" b="0" i="1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719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F7F2-0FBD-4203-A1CD-16512D028BAA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84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4E12-8B3B-4E4B-A97F-8EC3E88F23E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D3886-7C9A-4C22-988A-8FCF63D5ACF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7A349-9688-4082-98EB-8DDEDFBB12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219A-CBEA-48E1-B347-3EF61FE453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0541-5A12-4CC7-8E53-9C086AFCB5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E0EC6-DA49-4BC9-B915-72F801645D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7AAD-795B-48D0-B7FC-139F824325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11A2-92F2-423A-8A39-BFA3AAEC65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5CD4-0822-45A0-8CB8-E343A9F55B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641E-C69E-44FA-8475-D2FC445D62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BD9B-C9EB-4D59-9708-BA37648A86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CF4CAB-93D1-4E0D-B38F-E49A1593247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  <p:sldLayoutId id="2147484380" r:id="rId7"/>
    <p:sldLayoutId id="2147484381" r:id="rId8"/>
    <p:sldLayoutId id="2147484382" r:id="rId9"/>
    <p:sldLayoutId id="2147484383" r:id="rId10"/>
    <p:sldLayoutId id="2147484384" r:id="rId11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bogm.meb.gov.tr/modulerprogramla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522413" y="3657600"/>
            <a:ext cx="6400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endParaRPr lang="tr-TR" sz="2000" b="0">
              <a:solidFill>
                <a:schemeClr val="bg2"/>
              </a:solidFill>
            </a:endParaRPr>
          </a:p>
          <a:p>
            <a:pPr algn="ctr" eaLnBrk="0" hangingPunct="0">
              <a:spcBef>
                <a:spcPct val="20000"/>
              </a:spcBef>
            </a:pPr>
            <a:endParaRPr lang="tr-TR" sz="2000" b="0">
              <a:solidFill>
                <a:schemeClr val="bg2"/>
              </a:solidFill>
            </a:endParaRPr>
          </a:p>
          <a:p>
            <a:pPr algn="ctr" eaLnBrk="0" hangingPunct="0">
              <a:spcBef>
                <a:spcPct val="20000"/>
              </a:spcBef>
            </a:pPr>
            <a:endParaRPr lang="tr-TR" sz="2000" b="0">
              <a:solidFill>
                <a:schemeClr val="bg2"/>
              </a:solidFill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522413" y="3657600"/>
            <a:ext cx="6400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endParaRPr lang="tr-TR" sz="3200" b="0">
              <a:solidFill>
                <a:schemeClr val="bg2"/>
              </a:solidFill>
            </a:endParaRPr>
          </a:p>
          <a:p>
            <a:pPr algn="ctr" eaLnBrk="0" hangingPunct="0">
              <a:spcBef>
                <a:spcPct val="20000"/>
              </a:spcBef>
            </a:pPr>
            <a:endParaRPr lang="tr-TR" sz="2000" b="0">
              <a:solidFill>
                <a:schemeClr val="bg2"/>
              </a:solidFill>
            </a:endParaRPr>
          </a:p>
          <a:p>
            <a:pPr algn="ctr" eaLnBrk="0" hangingPunct="0">
              <a:spcBef>
                <a:spcPct val="20000"/>
              </a:spcBef>
            </a:pPr>
            <a:endParaRPr lang="tr-TR" sz="2000" b="0">
              <a:solidFill>
                <a:schemeClr val="bg2"/>
              </a:solidFill>
            </a:endParaRPr>
          </a:p>
          <a:p>
            <a:pPr algn="ctr" eaLnBrk="0" hangingPunct="0">
              <a:spcBef>
                <a:spcPct val="20000"/>
              </a:spcBef>
            </a:pPr>
            <a:endParaRPr lang="tr-TR" sz="2000" b="0">
              <a:solidFill>
                <a:schemeClr val="bg2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548" y="43254"/>
            <a:ext cx="2564904" cy="25649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408653" y="2967335"/>
            <a:ext cx="432669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Yaygın eğitim</a:t>
            </a:r>
            <a:endParaRPr lang="tr-T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340768"/>
            <a:ext cx="7920880" cy="4536504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1. </a:t>
            </a:r>
            <a:r>
              <a:rPr lang="tr-TR" dirty="0" smtClean="0"/>
              <a:t>Hayat Boyu Öğrenme Kavramı </a:t>
            </a:r>
          </a:p>
          <a:p>
            <a:pPr lvl="2"/>
            <a:r>
              <a:rPr lang="tr-TR" sz="3200" dirty="0" smtClean="0"/>
              <a:t>Nedir?  </a:t>
            </a:r>
            <a:endParaRPr lang="tr-TR" sz="3200" dirty="0"/>
          </a:p>
          <a:p>
            <a:pPr lvl="2"/>
            <a:r>
              <a:rPr lang="tr-TR" sz="3200" dirty="0" smtClean="0"/>
              <a:t>İhtiyaç  </a:t>
            </a:r>
          </a:p>
          <a:p>
            <a:pPr lvl="2"/>
            <a:r>
              <a:rPr lang="tr-TR" sz="3200" dirty="0" smtClean="0"/>
              <a:t>Felsefesi</a:t>
            </a:r>
          </a:p>
          <a:p>
            <a:pPr marL="914400" lvl="2" indent="0">
              <a:buNone/>
            </a:pPr>
            <a:endParaRPr lang="tr-TR" sz="32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9030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148064" cy="1143000"/>
          </a:xfrm>
        </p:spPr>
        <p:txBody>
          <a:bodyPr/>
          <a:lstStyle/>
          <a:p>
            <a:r>
              <a:rPr lang="tr-TR" sz="3200" b="1" dirty="0" smtClean="0"/>
              <a:t>Hayat Boyu Öğrenme Nedir? 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/>
          <a:lstStyle/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Hayat </a:t>
            </a:r>
            <a:r>
              <a:rPr lang="tr-TR" sz="2800" dirty="0"/>
              <a:t>boyu öğrenme; </a:t>
            </a:r>
            <a:r>
              <a:rPr lang="tr-TR" sz="2800" dirty="0" smtClean="0"/>
              <a:t>bireyin</a:t>
            </a:r>
            <a:r>
              <a:rPr lang="tr-TR" sz="2800" dirty="0"/>
              <a:t>; bilgi ve becerilerini geliştirmek amacıyla hayatı boyunca katıldığı her türlü öğrenme etkinlikleri olarak tanımlanmaktadır. </a:t>
            </a:r>
            <a:endParaRPr lang="tr-TR" sz="2800" dirty="0" smtClean="0"/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Öğrenme</a:t>
            </a:r>
            <a:r>
              <a:rPr lang="tr-TR" sz="2800" dirty="0"/>
              <a:t>, “beşikten mezara” kadar devam etmektedir, belli bir yaşa ve ortama bağlı olmaksızın her yaşta ve her yerde gerçekleşebilir. </a:t>
            </a: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0379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5148064" cy="1143000"/>
          </a:xfrm>
        </p:spPr>
        <p:txBody>
          <a:bodyPr/>
          <a:lstStyle/>
          <a:p>
            <a:r>
              <a:rPr lang="tr-TR" sz="3200" b="1" dirty="0" smtClean="0"/>
              <a:t>Hayat Boyu Öğrenme Nedir? 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/>
          <a:lstStyle/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Örgün</a:t>
            </a:r>
            <a:r>
              <a:rPr lang="tr-TR" sz="2800" dirty="0"/>
              <a:t>, yaygın ve serbest öğrenme olarak her türlü eğitim ve öğretimi kapsar. 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  <a:p>
            <a:pPr algn="just"/>
            <a:r>
              <a:rPr lang="tr-TR" sz="2800" dirty="0" smtClean="0"/>
              <a:t>Hayat </a:t>
            </a:r>
            <a:r>
              <a:rPr lang="tr-TR" sz="2800" dirty="0"/>
              <a:t>boyu öğrenme faaliyeti bir saatlik seminer ya da birkaç yıl süren bir öğrenim programı şeklinde </a:t>
            </a:r>
            <a:r>
              <a:rPr lang="tr-TR" sz="2800" dirty="0" smtClean="0"/>
              <a:t>olabilir.</a:t>
            </a:r>
            <a:endParaRPr lang="tr-TR" sz="2800" dirty="0"/>
          </a:p>
          <a:p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8829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54266"/>
            <a:ext cx="8640960" cy="5371078"/>
          </a:xfrm>
        </p:spPr>
        <p:txBody>
          <a:bodyPr/>
          <a:lstStyle/>
          <a:p>
            <a:pPr marL="457200" lvl="1" indent="0">
              <a:buNone/>
            </a:pPr>
            <a:endParaRPr lang="tr-TR" dirty="0" smtClean="0"/>
          </a:p>
          <a:p>
            <a:r>
              <a:rPr lang="tr-TR" sz="2800" dirty="0" smtClean="0"/>
              <a:t>Hayat Boyu Öğrenme ve Kazanımları </a:t>
            </a:r>
          </a:p>
          <a:p>
            <a:pPr lvl="1"/>
            <a:r>
              <a:rPr lang="tr-TR" dirty="0" smtClean="0"/>
              <a:t>	</a:t>
            </a:r>
            <a:r>
              <a:rPr lang="tr-TR" b="1" dirty="0" smtClean="0"/>
              <a:t>Birey için:</a:t>
            </a:r>
            <a:r>
              <a:rPr lang="tr-TR" dirty="0" smtClean="0"/>
              <a:t> maddi-manevi, mesleki-kişisel gelişim</a:t>
            </a:r>
            <a:endParaRPr lang="tr-TR" sz="2800" dirty="0" smtClean="0"/>
          </a:p>
          <a:p>
            <a:pPr lvl="1"/>
            <a:r>
              <a:rPr lang="tr-TR" dirty="0" smtClean="0"/>
              <a:t>  </a:t>
            </a:r>
            <a:r>
              <a:rPr lang="tr-TR" b="1" dirty="0" smtClean="0"/>
              <a:t>İşveren için</a:t>
            </a:r>
            <a:r>
              <a:rPr lang="tr-TR" dirty="0" smtClean="0"/>
              <a:t>: verimlilik artışı</a:t>
            </a:r>
          </a:p>
          <a:p>
            <a:pPr lvl="1"/>
            <a:r>
              <a:rPr lang="tr-TR" dirty="0"/>
              <a:t>	</a:t>
            </a:r>
            <a:r>
              <a:rPr lang="tr-TR" b="1" dirty="0" smtClean="0"/>
              <a:t>Ülke için: </a:t>
            </a:r>
            <a:r>
              <a:rPr lang="tr-TR" dirty="0" smtClean="0"/>
              <a:t>ekonomik, sosyal, kültürel gelişim ve 			       sürdürülebilir kalkınma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5" name="Başlık 1"/>
          <p:cNvSpPr txBox="1">
            <a:spLocks/>
          </p:cNvSpPr>
          <p:nvPr/>
        </p:nvSpPr>
        <p:spPr bwMode="auto">
          <a:xfrm>
            <a:off x="0" y="4462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Hayat Boyu Öğrenme Kavramı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YAYGIN EĞİTİM PROGRAMLARI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hbogm.meb.gov.tr/modulerprogramlar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3873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İl MEM Sunum SON 20.01.201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İl MEM Sunum SON 20.01.2012</Template>
  <TotalTime>2798</TotalTime>
  <Words>122</Words>
  <Application>Microsoft Office PowerPoint</Application>
  <PresentationFormat>Ekran Gösterisi (4:3)</PresentationFormat>
  <Paragraphs>34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İl MEM Sunum SON 20.01.2012</vt:lpstr>
      <vt:lpstr>PowerPoint Sunusu</vt:lpstr>
      <vt:lpstr>PowerPoint Sunusu</vt:lpstr>
      <vt:lpstr>Hayat Boyu Öğrenme Nedir? </vt:lpstr>
      <vt:lpstr>Hayat Boyu Öğrenme Nedir? </vt:lpstr>
      <vt:lpstr>PowerPoint Sunusu</vt:lpstr>
      <vt:lpstr>YAYGIN EĞİTİM PROGRAMLARI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İsmail</dc:creator>
  <cp:lastModifiedBy>GiresuN</cp:lastModifiedBy>
  <cp:revision>241</cp:revision>
  <cp:lastPrinted>2012-04-17T06:42:59Z</cp:lastPrinted>
  <dcterms:created xsi:type="dcterms:W3CDTF">2012-03-07T21:20:21Z</dcterms:created>
  <dcterms:modified xsi:type="dcterms:W3CDTF">2017-09-17T13:19:32Z</dcterms:modified>
</cp:coreProperties>
</file>